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89" r:id="rId6"/>
  </p:sldMasterIdLst>
  <p:notesMasterIdLst>
    <p:notesMasterId r:id="rId156"/>
  </p:notesMasterIdLst>
  <p:sldIdLst>
    <p:sldId id="460" r:id="rId7"/>
    <p:sldId id="394" r:id="rId8"/>
    <p:sldId id="395" r:id="rId9"/>
    <p:sldId id="396" r:id="rId10"/>
    <p:sldId id="346" r:id="rId11"/>
    <p:sldId id="318" r:id="rId12"/>
    <p:sldId id="319" r:id="rId13"/>
    <p:sldId id="421" r:id="rId14"/>
    <p:sldId id="423" r:id="rId15"/>
    <p:sldId id="424" r:id="rId16"/>
    <p:sldId id="425" r:id="rId17"/>
    <p:sldId id="427" r:id="rId18"/>
    <p:sldId id="426" r:id="rId19"/>
    <p:sldId id="408" r:id="rId20"/>
    <p:sldId id="409" r:id="rId21"/>
    <p:sldId id="410" r:id="rId22"/>
    <p:sldId id="411" r:id="rId23"/>
    <p:sldId id="412" r:id="rId24"/>
    <p:sldId id="413" r:id="rId25"/>
    <p:sldId id="414" r:id="rId26"/>
    <p:sldId id="415" r:id="rId27"/>
    <p:sldId id="416" r:id="rId28"/>
    <p:sldId id="321" r:id="rId29"/>
    <p:sldId id="422" r:id="rId30"/>
    <p:sldId id="417" r:id="rId31"/>
    <p:sldId id="418" r:id="rId32"/>
    <p:sldId id="419" r:id="rId33"/>
    <p:sldId id="420" r:id="rId34"/>
    <p:sldId id="322" r:id="rId35"/>
    <p:sldId id="323" r:id="rId36"/>
    <p:sldId id="325" r:id="rId37"/>
    <p:sldId id="326" r:id="rId38"/>
    <p:sldId id="327" r:id="rId39"/>
    <p:sldId id="328" r:id="rId40"/>
    <p:sldId id="329" r:id="rId41"/>
    <p:sldId id="330" r:id="rId42"/>
    <p:sldId id="344" r:id="rId43"/>
    <p:sldId id="345" r:id="rId44"/>
    <p:sldId id="399" r:id="rId45"/>
    <p:sldId id="352" r:id="rId46"/>
    <p:sldId id="459" r:id="rId47"/>
    <p:sldId id="353" r:id="rId48"/>
    <p:sldId id="354" r:id="rId49"/>
    <p:sldId id="355" r:id="rId50"/>
    <p:sldId id="356" r:id="rId51"/>
    <p:sldId id="357" r:id="rId52"/>
    <p:sldId id="358" r:id="rId53"/>
    <p:sldId id="359" r:id="rId54"/>
    <p:sldId id="360" r:id="rId55"/>
    <p:sldId id="361" r:id="rId56"/>
    <p:sldId id="362" r:id="rId57"/>
    <p:sldId id="363" r:id="rId58"/>
    <p:sldId id="364" r:id="rId59"/>
    <p:sldId id="365" r:id="rId60"/>
    <p:sldId id="366" r:id="rId61"/>
    <p:sldId id="367" r:id="rId62"/>
    <p:sldId id="368" r:id="rId63"/>
    <p:sldId id="369" r:id="rId64"/>
    <p:sldId id="370" r:id="rId65"/>
    <p:sldId id="371" r:id="rId66"/>
    <p:sldId id="372" r:id="rId67"/>
    <p:sldId id="428" r:id="rId68"/>
    <p:sldId id="429" r:id="rId69"/>
    <p:sldId id="430" r:id="rId70"/>
    <p:sldId id="431" r:id="rId71"/>
    <p:sldId id="432" r:id="rId72"/>
    <p:sldId id="433" r:id="rId73"/>
    <p:sldId id="434" r:id="rId74"/>
    <p:sldId id="435" r:id="rId75"/>
    <p:sldId id="436" r:id="rId76"/>
    <p:sldId id="437" r:id="rId77"/>
    <p:sldId id="438" r:id="rId78"/>
    <p:sldId id="439" r:id="rId79"/>
    <p:sldId id="440" r:id="rId80"/>
    <p:sldId id="441" r:id="rId81"/>
    <p:sldId id="442" r:id="rId82"/>
    <p:sldId id="443" r:id="rId83"/>
    <p:sldId id="444" r:id="rId84"/>
    <p:sldId id="445" r:id="rId85"/>
    <p:sldId id="446" r:id="rId86"/>
    <p:sldId id="447" r:id="rId87"/>
    <p:sldId id="448" r:id="rId88"/>
    <p:sldId id="449" r:id="rId89"/>
    <p:sldId id="450" r:id="rId90"/>
    <p:sldId id="451" r:id="rId91"/>
    <p:sldId id="462" r:id="rId92"/>
    <p:sldId id="463" r:id="rId93"/>
    <p:sldId id="464" r:id="rId94"/>
    <p:sldId id="465" r:id="rId95"/>
    <p:sldId id="466" r:id="rId96"/>
    <p:sldId id="467" r:id="rId97"/>
    <p:sldId id="468" r:id="rId98"/>
    <p:sldId id="469" r:id="rId99"/>
    <p:sldId id="470" r:id="rId100"/>
    <p:sldId id="275" r:id="rId101"/>
    <p:sldId id="316" r:id="rId102"/>
    <p:sldId id="274" r:id="rId103"/>
    <p:sldId id="378" r:id="rId104"/>
    <p:sldId id="379" r:id="rId105"/>
    <p:sldId id="380" r:id="rId106"/>
    <p:sldId id="381" r:id="rId107"/>
    <p:sldId id="458" r:id="rId108"/>
    <p:sldId id="387" r:id="rId109"/>
    <p:sldId id="391" r:id="rId110"/>
    <p:sldId id="400" r:id="rId111"/>
    <p:sldId id="393" r:id="rId112"/>
    <p:sldId id="457" r:id="rId113"/>
    <p:sldId id="382" r:id="rId114"/>
    <p:sldId id="390" r:id="rId115"/>
    <p:sldId id="347" r:id="rId116"/>
    <p:sldId id="482" r:id="rId117"/>
    <p:sldId id="481" r:id="rId118"/>
    <p:sldId id="479" r:id="rId119"/>
    <p:sldId id="480" r:id="rId120"/>
    <p:sldId id="483" r:id="rId121"/>
    <p:sldId id="472" r:id="rId122"/>
    <p:sldId id="384" r:id="rId123"/>
    <p:sldId id="473" r:id="rId124"/>
    <p:sldId id="474" r:id="rId125"/>
    <p:sldId id="475" r:id="rId126"/>
    <p:sldId id="476" r:id="rId127"/>
    <p:sldId id="477" r:id="rId128"/>
    <p:sldId id="478" r:id="rId129"/>
    <p:sldId id="401" r:id="rId130"/>
    <p:sldId id="377" r:id="rId131"/>
    <p:sldId id="376" r:id="rId132"/>
    <p:sldId id="308" r:id="rId133"/>
    <p:sldId id="306" r:id="rId134"/>
    <p:sldId id="402" r:id="rId135"/>
    <p:sldId id="375" r:id="rId136"/>
    <p:sldId id="307" r:id="rId137"/>
    <p:sldId id="397" r:id="rId138"/>
    <p:sldId id="348" r:id="rId139"/>
    <p:sldId id="403" r:id="rId140"/>
    <p:sldId id="404" r:id="rId141"/>
    <p:sldId id="374" r:id="rId142"/>
    <p:sldId id="280" r:id="rId143"/>
    <p:sldId id="309" r:id="rId144"/>
    <p:sldId id="351" r:id="rId145"/>
    <p:sldId id="406" r:id="rId146"/>
    <p:sldId id="305" r:id="rId147"/>
    <p:sldId id="484" r:id="rId148"/>
    <p:sldId id="405" r:id="rId149"/>
    <p:sldId id="310" r:id="rId150"/>
    <p:sldId id="461" r:id="rId151"/>
    <p:sldId id="313" r:id="rId152"/>
    <p:sldId id="312" r:id="rId153"/>
    <p:sldId id="315" r:id="rId154"/>
    <p:sldId id="314" r:id="rId1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8" autoAdjust="0"/>
    <p:restoredTop sz="94660"/>
  </p:normalViewPr>
  <p:slideViewPr>
    <p:cSldViewPr>
      <p:cViewPr>
        <p:scale>
          <a:sx n="50" d="100"/>
          <a:sy n="50" d="100"/>
        </p:scale>
        <p:origin x="-1195" y="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slide" Target="slides/slide139.xml"/><Relationship Id="rId153" Type="http://schemas.openxmlformats.org/officeDocument/2006/relationships/slide" Target="slides/slide1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277B1B-1856-4F60-A4CC-7728FD134D58}" type="datetimeFigureOut">
              <a:rPr lang="en-US" smtClean="0"/>
              <a:t>6/14/2013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70E889-5F12-4CC1-ADE1-5F0191F7B0B4}" type="slidenum">
              <a:rPr lang="en-US" smtClean="0"/>
              <a:t>‹#›</a:t>
            </a:fld>
            <a:endParaRPr lang="en-US"/>
          </a:p>
        </p:txBody>
      </p:sp>
    </p:spTree>
    <p:extLst>
      <p:ext uri="{BB962C8B-B14F-4D97-AF65-F5344CB8AC3E}">
        <p14:creationId xmlns:p14="http://schemas.microsoft.com/office/powerpoint/2010/main" val="217684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7171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45</a:t>
            </a:fld>
            <a:endParaRPr lang="en-US"/>
          </a:p>
        </p:txBody>
      </p:sp>
    </p:spTree>
    <p:extLst>
      <p:ext uri="{BB962C8B-B14F-4D97-AF65-F5344CB8AC3E}">
        <p14:creationId xmlns:p14="http://schemas.microsoft.com/office/powerpoint/2010/main" val="3434720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46</a:t>
            </a:fld>
            <a:endParaRPr lang="en-US"/>
          </a:p>
        </p:txBody>
      </p:sp>
    </p:spTree>
    <p:extLst>
      <p:ext uri="{BB962C8B-B14F-4D97-AF65-F5344CB8AC3E}">
        <p14:creationId xmlns:p14="http://schemas.microsoft.com/office/powerpoint/2010/main" val="3800146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47</a:t>
            </a:fld>
            <a:endParaRPr lang="en-US"/>
          </a:p>
        </p:txBody>
      </p:sp>
    </p:spTree>
    <p:extLst>
      <p:ext uri="{BB962C8B-B14F-4D97-AF65-F5344CB8AC3E}">
        <p14:creationId xmlns:p14="http://schemas.microsoft.com/office/powerpoint/2010/main" val="1819470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48</a:t>
            </a:fld>
            <a:endParaRPr lang="en-US"/>
          </a:p>
        </p:txBody>
      </p:sp>
    </p:spTree>
    <p:extLst>
      <p:ext uri="{BB962C8B-B14F-4D97-AF65-F5344CB8AC3E}">
        <p14:creationId xmlns:p14="http://schemas.microsoft.com/office/powerpoint/2010/main" val="2377152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49</a:t>
            </a:fld>
            <a:endParaRPr lang="en-US"/>
          </a:p>
        </p:txBody>
      </p:sp>
    </p:spTree>
    <p:extLst>
      <p:ext uri="{BB962C8B-B14F-4D97-AF65-F5344CB8AC3E}">
        <p14:creationId xmlns:p14="http://schemas.microsoft.com/office/powerpoint/2010/main" val="1767919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50</a:t>
            </a:fld>
            <a:endParaRPr lang="en-US"/>
          </a:p>
        </p:txBody>
      </p:sp>
    </p:spTree>
    <p:extLst>
      <p:ext uri="{BB962C8B-B14F-4D97-AF65-F5344CB8AC3E}">
        <p14:creationId xmlns:p14="http://schemas.microsoft.com/office/powerpoint/2010/main" val="204077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51</a:t>
            </a:fld>
            <a:endParaRPr lang="en-US"/>
          </a:p>
        </p:txBody>
      </p:sp>
    </p:spTree>
    <p:extLst>
      <p:ext uri="{BB962C8B-B14F-4D97-AF65-F5344CB8AC3E}">
        <p14:creationId xmlns:p14="http://schemas.microsoft.com/office/powerpoint/2010/main" val="1104673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52</a:t>
            </a:fld>
            <a:endParaRPr lang="en-US"/>
          </a:p>
        </p:txBody>
      </p:sp>
    </p:spTree>
    <p:extLst>
      <p:ext uri="{BB962C8B-B14F-4D97-AF65-F5344CB8AC3E}">
        <p14:creationId xmlns:p14="http://schemas.microsoft.com/office/powerpoint/2010/main" val="531904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53</a:t>
            </a:fld>
            <a:endParaRPr lang="en-US"/>
          </a:p>
        </p:txBody>
      </p:sp>
    </p:spTree>
    <p:extLst>
      <p:ext uri="{BB962C8B-B14F-4D97-AF65-F5344CB8AC3E}">
        <p14:creationId xmlns:p14="http://schemas.microsoft.com/office/powerpoint/2010/main" val="1972887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54</a:t>
            </a:fld>
            <a:endParaRPr lang="en-US"/>
          </a:p>
        </p:txBody>
      </p:sp>
    </p:spTree>
    <p:extLst>
      <p:ext uri="{BB962C8B-B14F-4D97-AF65-F5344CB8AC3E}">
        <p14:creationId xmlns:p14="http://schemas.microsoft.com/office/powerpoint/2010/main" val="175437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3"/>
              </a:solidFill>
            </a:endParaRPr>
          </a:p>
        </p:txBody>
      </p:sp>
      <p:sp>
        <p:nvSpPr>
          <p:cNvPr id="4" name="Slide Number Placeholder 3"/>
          <p:cNvSpPr>
            <a:spLocks noGrp="1"/>
          </p:cNvSpPr>
          <p:nvPr>
            <p:ph type="sldNum" sz="quarter" idx="10"/>
          </p:nvPr>
        </p:nvSpPr>
        <p:spPr/>
        <p:txBody>
          <a:bodyPr/>
          <a:lstStyle/>
          <a:p>
            <a:fld id="{0ECAC323-4D7C-4297-ADFF-203FF47E570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162115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55</a:t>
            </a:fld>
            <a:endParaRPr lang="en-US"/>
          </a:p>
        </p:txBody>
      </p:sp>
    </p:spTree>
    <p:extLst>
      <p:ext uri="{BB962C8B-B14F-4D97-AF65-F5344CB8AC3E}">
        <p14:creationId xmlns:p14="http://schemas.microsoft.com/office/powerpoint/2010/main" val="3368318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56</a:t>
            </a:fld>
            <a:endParaRPr lang="en-US"/>
          </a:p>
        </p:txBody>
      </p:sp>
    </p:spTree>
    <p:extLst>
      <p:ext uri="{BB962C8B-B14F-4D97-AF65-F5344CB8AC3E}">
        <p14:creationId xmlns:p14="http://schemas.microsoft.com/office/powerpoint/2010/main" val="2131596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57</a:t>
            </a:fld>
            <a:endParaRPr lang="en-US"/>
          </a:p>
        </p:txBody>
      </p:sp>
    </p:spTree>
    <p:extLst>
      <p:ext uri="{BB962C8B-B14F-4D97-AF65-F5344CB8AC3E}">
        <p14:creationId xmlns:p14="http://schemas.microsoft.com/office/powerpoint/2010/main" val="1748688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58</a:t>
            </a:fld>
            <a:endParaRPr lang="en-US"/>
          </a:p>
        </p:txBody>
      </p:sp>
    </p:spTree>
    <p:extLst>
      <p:ext uri="{BB962C8B-B14F-4D97-AF65-F5344CB8AC3E}">
        <p14:creationId xmlns:p14="http://schemas.microsoft.com/office/powerpoint/2010/main" val="169856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59</a:t>
            </a:fld>
            <a:endParaRPr lang="en-US"/>
          </a:p>
        </p:txBody>
      </p:sp>
    </p:spTree>
    <p:extLst>
      <p:ext uri="{BB962C8B-B14F-4D97-AF65-F5344CB8AC3E}">
        <p14:creationId xmlns:p14="http://schemas.microsoft.com/office/powerpoint/2010/main" val="334693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60</a:t>
            </a:fld>
            <a:endParaRPr lang="en-US"/>
          </a:p>
        </p:txBody>
      </p:sp>
    </p:spTree>
    <p:extLst>
      <p:ext uri="{BB962C8B-B14F-4D97-AF65-F5344CB8AC3E}">
        <p14:creationId xmlns:p14="http://schemas.microsoft.com/office/powerpoint/2010/main" val="980416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 Handout</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61</a:t>
            </a:fld>
            <a:endParaRPr lang="en-US"/>
          </a:p>
        </p:txBody>
      </p:sp>
    </p:spTree>
    <p:extLst>
      <p:ext uri="{BB962C8B-B14F-4D97-AF65-F5344CB8AC3E}">
        <p14:creationId xmlns:p14="http://schemas.microsoft.com/office/powerpoint/2010/main" val="3573650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 and Allison</a:t>
            </a:r>
          </a:p>
          <a:p>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95</a:t>
            </a:fld>
            <a:endParaRPr lang="en-US"/>
          </a:p>
        </p:txBody>
      </p:sp>
    </p:spTree>
    <p:extLst>
      <p:ext uri="{BB962C8B-B14F-4D97-AF65-F5344CB8AC3E}">
        <p14:creationId xmlns:p14="http://schemas.microsoft.com/office/powerpoint/2010/main" val="1416194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96</a:t>
            </a:fld>
            <a:endParaRPr lang="en-US"/>
          </a:p>
        </p:txBody>
      </p:sp>
    </p:spTree>
    <p:extLst>
      <p:ext uri="{BB962C8B-B14F-4D97-AF65-F5344CB8AC3E}">
        <p14:creationId xmlns:p14="http://schemas.microsoft.com/office/powerpoint/2010/main" val="419247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97</a:t>
            </a:fld>
            <a:endParaRPr lang="en-US"/>
          </a:p>
        </p:txBody>
      </p:sp>
    </p:spTree>
    <p:extLst>
      <p:ext uri="{BB962C8B-B14F-4D97-AF65-F5344CB8AC3E}">
        <p14:creationId xmlns:p14="http://schemas.microsoft.com/office/powerpoint/2010/main" val="4269967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3"/>
              </a:solidFill>
            </a:endParaRPr>
          </a:p>
        </p:txBody>
      </p:sp>
      <p:sp>
        <p:nvSpPr>
          <p:cNvPr id="4" name="Slide Number Placeholder 3"/>
          <p:cNvSpPr>
            <a:spLocks noGrp="1"/>
          </p:cNvSpPr>
          <p:nvPr>
            <p:ph type="sldNum" sz="quarter" idx="10"/>
          </p:nvPr>
        </p:nvSpPr>
        <p:spPr/>
        <p:txBody>
          <a:bodyPr/>
          <a:lstStyle/>
          <a:p>
            <a:fld id="{0ECAC323-4D7C-4297-ADFF-203FF47E570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62115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98</a:t>
            </a:fld>
            <a:endParaRPr lang="en-US"/>
          </a:p>
        </p:txBody>
      </p:sp>
    </p:spTree>
    <p:extLst>
      <p:ext uri="{BB962C8B-B14F-4D97-AF65-F5344CB8AC3E}">
        <p14:creationId xmlns:p14="http://schemas.microsoft.com/office/powerpoint/2010/main" val="1635006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99</a:t>
            </a:fld>
            <a:endParaRPr lang="en-US"/>
          </a:p>
        </p:txBody>
      </p:sp>
    </p:spTree>
    <p:extLst>
      <p:ext uri="{BB962C8B-B14F-4D97-AF65-F5344CB8AC3E}">
        <p14:creationId xmlns:p14="http://schemas.microsoft.com/office/powerpoint/2010/main" val="3587106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100</a:t>
            </a:fld>
            <a:endParaRPr lang="en-US"/>
          </a:p>
        </p:txBody>
      </p:sp>
    </p:spTree>
    <p:extLst>
      <p:ext uri="{BB962C8B-B14F-4D97-AF65-F5344CB8AC3E}">
        <p14:creationId xmlns:p14="http://schemas.microsoft.com/office/powerpoint/2010/main" val="1571042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101</a:t>
            </a:fld>
            <a:endParaRPr lang="en-US"/>
          </a:p>
        </p:txBody>
      </p:sp>
    </p:spTree>
    <p:extLst>
      <p:ext uri="{BB962C8B-B14F-4D97-AF65-F5344CB8AC3E}">
        <p14:creationId xmlns:p14="http://schemas.microsoft.com/office/powerpoint/2010/main" val="1000799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102</a:t>
            </a:fld>
            <a:endParaRPr lang="en-US"/>
          </a:p>
        </p:txBody>
      </p:sp>
    </p:spTree>
    <p:extLst>
      <p:ext uri="{BB962C8B-B14F-4D97-AF65-F5344CB8AC3E}">
        <p14:creationId xmlns:p14="http://schemas.microsoft.com/office/powerpoint/2010/main" val="1507442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103</a:t>
            </a:fld>
            <a:endParaRPr lang="en-US"/>
          </a:p>
        </p:txBody>
      </p:sp>
    </p:spTree>
    <p:extLst>
      <p:ext uri="{BB962C8B-B14F-4D97-AF65-F5344CB8AC3E}">
        <p14:creationId xmlns:p14="http://schemas.microsoft.com/office/powerpoint/2010/main" val="738574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104</a:t>
            </a:fld>
            <a:endParaRPr lang="en-US"/>
          </a:p>
        </p:txBody>
      </p:sp>
    </p:spTree>
    <p:extLst>
      <p:ext uri="{BB962C8B-B14F-4D97-AF65-F5344CB8AC3E}">
        <p14:creationId xmlns:p14="http://schemas.microsoft.com/office/powerpoint/2010/main" val="4023898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105</a:t>
            </a:fld>
            <a:endParaRPr lang="en-US"/>
          </a:p>
        </p:txBody>
      </p:sp>
    </p:spTree>
    <p:extLst>
      <p:ext uri="{BB962C8B-B14F-4D97-AF65-F5344CB8AC3E}">
        <p14:creationId xmlns:p14="http://schemas.microsoft.com/office/powerpoint/2010/main" val="2179099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106</a:t>
            </a:fld>
            <a:endParaRPr lang="en-US"/>
          </a:p>
        </p:txBody>
      </p:sp>
    </p:spTree>
    <p:extLst>
      <p:ext uri="{BB962C8B-B14F-4D97-AF65-F5344CB8AC3E}">
        <p14:creationId xmlns:p14="http://schemas.microsoft.com/office/powerpoint/2010/main" val="3788389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107</a:t>
            </a:fld>
            <a:endParaRPr lang="en-US"/>
          </a:p>
        </p:txBody>
      </p:sp>
    </p:spTree>
    <p:extLst>
      <p:ext uri="{BB962C8B-B14F-4D97-AF65-F5344CB8AC3E}">
        <p14:creationId xmlns:p14="http://schemas.microsoft.com/office/powerpoint/2010/main" val="1507442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3"/>
              </a:solidFill>
            </a:endParaRPr>
          </a:p>
        </p:txBody>
      </p:sp>
      <p:sp>
        <p:nvSpPr>
          <p:cNvPr id="4" name="Slide Number Placeholder 3"/>
          <p:cNvSpPr>
            <a:spLocks noGrp="1"/>
          </p:cNvSpPr>
          <p:nvPr>
            <p:ph type="sldNum" sz="quarter" idx="10"/>
          </p:nvPr>
        </p:nvSpPr>
        <p:spPr/>
        <p:txBody>
          <a:bodyPr/>
          <a:lstStyle/>
          <a:p>
            <a:fld id="{0ECAC323-4D7C-4297-ADFF-203FF47E570B}"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162115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108</a:t>
            </a:fld>
            <a:endParaRPr lang="en-US"/>
          </a:p>
        </p:txBody>
      </p:sp>
    </p:spTree>
    <p:extLst>
      <p:ext uri="{BB962C8B-B14F-4D97-AF65-F5344CB8AC3E}">
        <p14:creationId xmlns:p14="http://schemas.microsoft.com/office/powerpoint/2010/main" val="3144701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109</a:t>
            </a:fld>
            <a:endParaRPr lang="en-US"/>
          </a:p>
        </p:txBody>
      </p:sp>
    </p:spTree>
    <p:extLst>
      <p:ext uri="{BB962C8B-B14F-4D97-AF65-F5344CB8AC3E}">
        <p14:creationId xmlns:p14="http://schemas.microsoft.com/office/powerpoint/2010/main" val="1262947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110</a:t>
            </a:fld>
            <a:endParaRPr lang="en-US"/>
          </a:p>
        </p:txBody>
      </p:sp>
    </p:spTree>
    <p:extLst>
      <p:ext uri="{BB962C8B-B14F-4D97-AF65-F5344CB8AC3E}">
        <p14:creationId xmlns:p14="http://schemas.microsoft.com/office/powerpoint/2010/main" val="2289787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 stop video at 10</a:t>
            </a:r>
            <a:r>
              <a:rPr lang="en-US" baseline="0" dirty="0" smtClean="0"/>
              <a:t> minutes</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111</a:t>
            </a:fld>
            <a:endParaRPr lang="en-US"/>
          </a:p>
        </p:txBody>
      </p:sp>
    </p:spTree>
    <p:extLst>
      <p:ext uri="{BB962C8B-B14F-4D97-AF65-F5344CB8AC3E}">
        <p14:creationId xmlns:p14="http://schemas.microsoft.com/office/powerpoint/2010/main" val="1116949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116</a:t>
            </a:fld>
            <a:endParaRPr lang="en-US"/>
          </a:p>
        </p:txBody>
      </p:sp>
    </p:spTree>
    <p:extLst>
      <p:ext uri="{BB962C8B-B14F-4D97-AF65-F5344CB8AC3E}">
        <p14:creationId xmlns:p14="http://schemas.microsoft.com/office/powerpoint/2010/main" val="1116949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117</a:t>
            </a:fld>
            <a:endParaRPr lang="en-US"/>
          </a:p>
        </p:txBody>
      </p:sp>
    </p:spTree>
    <p:extLst>
      <p:ext uri="{BB962C8B-B14F-4D97-AF65-F5344CB8AC3E}">
        <p14:creationId xmlns:p14="http://schemas.microsoft.com/office/powerpoint/2010/main" val="1116949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118</a:t>
            </a:fld>
            <a:endParaRPr lang="en-US"/>
          </a:p>
        </p:txBody>
      </p:sp>
    </p:spTree>
    <p:extLst>
      <p:ext uri="{BB962C8B-B14F-4D97-AF65-F5344CB8AC3E}">
        <p14:creationId xmlns:p14="http://schemas.microsoft.com/office/powerpoint/2010/main" val="1116949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119</a:t>
            </a:fld>
            <a:endParaRPr lang="en-US"/>
          </a:p>
        </p:txBody>
      </p:sp>
    </p:spTree>
    <p:extLst>
      <p:ext uri="{BB962C8B-B14F-4D97-AF65-F5344CB8AC3E}">
        <p14:creationId xmlns:p14="http://schemas.microsoft.com/office/powerpoint/2010/main" val="1116949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120</a:t>
            </a:fld>
            <a:endParaRPr lang="en-US"/>
          </a:p>
        </p:txBody>
      </p:sp>
    </p:spTree>
    <p:extLst>
      <p:ext uri="{BB962C8B-B14F-4D97-AF65-F5344CB8AC3E}">
        <p14:creationId xmlns:p14="http://schemas.microsoft.com/office/powerpoint/2010/main" val="11169497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121</a:t>
            </a:fld>
            <a:endParaRPr lang="en-US"/>
          </a:p>
        </p:txBody>
      </p:sp>
    </p:spTree>
    <p:extLst>
      <p:ext uri="{BB962C8B-B14F-4D97-AF65-F5344CB8AC3E}">
        <p14:creationId xmlns:p14="http://schemas.microsoft.com/office/powerpoint/2010/main" val="111694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3"/>
              </a:solidFill>
            </a:endParaRPr>
          </a:p>
        </p:txBody>
      </p:sp>
      <p:sp>
        <p:nvSpPr>
          <p:cNvPr id="4" name="Slide Number Placeholder 3"/>
          <p:cNvSpPr>
            <a:spLocks noGrp="1"/>
          </p:cNvSpPr>
          <p:nvPr>
            <p:ph type="sldNum" sz="quarter" idx="10"/>
          </p:nvPr>
        </p:nvSpPr>
        <p:spPr/>
        <p:txBody>
          <a:bodyPr/>
          <a:lstStyle/>
          <a:p>
            <a:fld id="{0ECAC323-4D7C-4297-ADFF-203FF47E570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1621151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122</a:t>
            </a:fld>
            <a:endParaRPr lang="en-US"/>
          </a:p>
        </p:txBody>
      </p:sp>
    </p:spTree>
    <p:extLst>
      <p:ext uri="{BB962C8B-B14F-4D97-AF65-F5344CB8AC3E}">
        <p14:creationId xmlns:p14="http://schemas.microsoft.com/office/powerpoint/2010/main" val="11169497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p>
          <a:p>
            <a:r>
              <a:rPr lang="en-US" dirty="0" smtClean="0"/>
              <a:t>Repeat 1</a:t>
            </a:r>
            <a:r>
              <a:rPr lang="en-US" baseline="30000" dirty="0" smtClean="0"/>
              <a:t>st</a:t>
            </a:r>
            <a:r>
              <a:rPr lang="en-US" dirty="0" smtClean="0"/>
              <a:t> prompt with new pages of text to close read and then ask the new prompt question.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123</a:t>
            </a:fld>
            <a:endParaRPr lang="en-US"/>
          </a:p>
        </p:txBody>
      </p:sp>
    </p:spTree>
    <p:extLst>
      <p:ext uri="{BB962C8B-B14F-4D97-AF65-F5344CB8AC3E}">
        <p14:creationId xmlns:p14="http://schemas.microsoft.com/office/powerpoint/2010/main" val="1116949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124</a:t>
            </a:fld>
            <a:endParaRPr lang="en-US"/>
          </a:p>
        </p:txBody>
      </p:sp>
    </p:spTree>
    <p:extLst>
      <p:ext uri="{BB962C8B-B14F-4D97-AF65-F5344CB8AC3E}">
        <p14:creationId xmlns:p14="http://schemas.microsoft.com/office/powerpoint/2010/main" val="3903173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125</a:t>
            </a:fld>
            <a:endParaRPr lang="en-US"/>
          </a:p>
        </p:txBody>
      </p:sp>
    </p:spTree>
    <p:extLst>
      <p:ext uri="{BB962C8B-B14F-4D97-AF65-F5344CB8AC3E}">
        <p14:creationId xmlns:p14="http://schemas.microsoft.com/office/powerpoint/2010/main" val="369432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126</a:t>
            </a:fld>
            <a:endParaRPr lang="en-US"/>
          </a:p>
        </p:txBody>
      </p:sp>
    </p:spTree>
    <p:extLst>
      <p:ext uri="{BB962C8B-B14F-4D97-AF65-F5344CB8AC3E}">
        <p14:creationId xmlns:p14="http://schemas.microsoft.com/office/powerpoint/2010/main" val="2984786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127</a:t>
            </a:fld>
            <a:endParaRPr lang="en-US"/>
          </a:p>
        </p:txBody>
      </p:sp>
    </p:spTree>
    <p:extLst>
      <p:ext uri="{BB962C8B-B14F-4D97-AF65-F5344CB8AC3E}">
        <p14:creationId xmlns:p14="http://schemas.microsoft.com/office/powerpoint/2010/main" val="1631297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128</a:t>
            </a:fld>
            <a:endParaRPr lang="en-US"/>
          </a:p>
        </p:txBody>
      </p:sp>
    </p:spTree>
    <p:extLst>
      <p:ext uri="{BB962C8B-B14F-4D97-AF65-F5344CB8AC3E}">
        <p14:creationId xmlns:p14="http://schemas.microsoft.com/office/powerpoint/2010/main" val="6348651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129</a:t>
            </a:fld>
            <a:endParaRPr lang="en-US"/>
          </a:p>
        </p:txBody>
      </p:sp>
    </p:spTree>
    <p:extLst>
      <p:ext uri="{BB962C8B-B14F-4D97-AF65-F5344CB8AC3E}">
        <p14:creationId xmlns:p14="http://schemas.microsoft.com/office/powerpoint/2010/main" val="949526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130</a:t>
            </a:fld>
            <a:endParaRPr lang="en-US"/>
          </a:p>
        </p:txBody>
      </p:sp>
    </p:spTree>
    <p:extLst>
      <p:ext uri="{BB962C8B-B14F-4D97-AF65-F5344CB8AC3E}">
        <p14:creationId xmlns:p14="http://schemas.microsoft.com/office/powerpoint/2010/main" val="2984786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131</a:t>
            </a:fld>
            <a:endParaRPr lang="en-US"/>
          </a:p>
        </p:txBody>
      </p:sp>
    </p:spTree>
    <p:extLst>
      <p:ext uri="{BB962C8B-B14F-4D97-AF65-F5344CB8AC3E}">
        <p14:creationId xmlns:p14="http://schemas.microsoft.com/office/powerpoint/2010/main" val="64269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41</a:t>
            </a:fld>
            <a:endParaRPr lang="en-US"/>
          </a:p>
        </p:txBody>
      </p:sp>
    </p:spTree>
    <p:extLst>
      <p:ext uri="{BB962C8B-B14F-4D97-AF65-F5344CB8AC3E}">
        <p14:creationId xmlns:p14="http://schemas.microsoft.com/office/powerpoint/2010/main" val="13269781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132</a:t>
            </a:fld>
            <a:endParaRPr lang="en-US"/>
          </a:p>
        </p:txBody>
      </p:sp>
    </p:spTree>
    <p:extLst>
      <p:ext uri="{BB962C8B-B14F-4D97-AF65-F5344CB8AC3E}">
        <p14:creationId xmlns:p14="http://schemas.microsoft.com/office/powerpoint/2010/main" val="3738970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133</a:t>
            </a:fld>
            <a:endParaRPr lang="en-US"/>
          </a:p>
        </p:txBody>
      </p:sp>
    </p:spTree>
    <p:extLst>
      <p:ext uri="{BB962C8B-B14F-4D97-AF65-F5344CB8AC3E}">
        <p14:creationId xmlns:p14="http://schemas.microsoft.com/office/powerpoint/2010/main" val="6312319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134</a:t>
            </a:fld>
            <a:endParaRPr lang="en-US"/>
          </a:p>
        </p:txBody>
      </p:sp>
    </p:spTree>
    <p:extLst>
      <p:ext uri="{BB962C8B-B14F-4D97-AF65-F5344CB8AC3E}">
        <p14:creationId xmlns:p14="http://schemas.microsoft.com/office/powerpoint/2010/main" val="2984786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135</a:t>
            </a:fld>
            <a:endParaRPr lang="en-US"/>
          </a:p>
        </p:txBody>
      </p:sp>
    </p:spTree>
    <p:extLst>
      <p:ext uri="{BB962C8B-B14F-4D97-AF65-F5344CB8AC3E}">
        <p14:creationId xmlns:p14="http://schemas.microsoft.com/office/powerpoint/2010/main" val="29847867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136</a:t>
            </a:fld>
            <a:endParaRPr lang="en-US"/>
          </a:p>
        </p:txBody>
      </p:sp>
    </p:spTree>
    <p:extLst>
      <p:ext uri="{BB962C8B-B14F-4D97-AF65-F5344CB8AC3E}">
        <p14:creationId xmlns:p14="http://schemas.microsoft.com/office/powerpoint/2010/main" val="29847867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138</a:t>
            </a:fld>
            <a:endParaRPr lang="en-US"/>
          </a:p>
        </p:txBody>
      </p:sp>
    </p:spTree>
    <p:extLst>
      <p:ext uri="{BB962C8B-B14F-4D97-AF65-F5344CB8AC3E}">
        <p14:creationId xmlns:p14="http://schemas.microsoft.com/office/powerpoint/2010/main" val="18951208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139</a:t>
            </a:fld>
            <a:endParaRPr lang="en-US"/>
          </a:p>
        </p:txBody>
      </p:sp>
    </p:spTree>
    <p:extLst>
      <p:ext uri="{BB962C8B-B14F-4D97-AF65-F5344CB8AC3E}">
        <p14:creationId xmlns:p14="http://schemas.microsoft.com/office/powerpoint/2010/main" val="2984786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 Post-It Notes</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140</a:t>
            </a:fld>
            <a:endParaRPr lang="en-US"/>
          </a:p>
        </p:txBody>
      </p:sp>
    </p:spTree>
    <p:extLst>
      <p:ext uri="{BB962C8B-B14F-4D97-AF65-F5344CB8AC3E}">
        <p14:creationId xmlns:p14="http://schemas.microsoft.com/office/powerpoint/2010/main" val="22309908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141</a:t>
            </a:fld>
            <a:endParaRPr lang="en-US"/>
          </a:p>
        </p:txBody>
      </p:sp>
    </p:spTree>
    <p:extLst>
      <p:ext uri="{BB962C8B-B14F-4D97-AF65-F5344CB8AC3E}">
        <p14:creationId xmlns:p14="http://schemas.microsoft.com/office/powerpoint/2010/main" val="675582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142</a:t>
            </a:fld>
            <a:endParaRPr lang="en-US"/>
          </a:p>
        </p:txBody>
      </p:sp>
    </p:spTree>
    <p:extLst>
      <p:ext uri="{BB962C8B-B14F-4D97-AF65-F5344CB8AC3E}">
        <p14:creationId xmlns:p14="http://schemas.microsoft.com/office/powerpoint/2010/main" val="428082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42</a:t>
            </a:fld>
            <a:endParaRPr lang="en-US"/>
          </a:p>
        </p:txBody>
      </p:sp>
    </p:spTree>
    <p:extLst>
      <p:ext uri="{BB962C8B-B14F-4D97-AF65-F5344CB8AC3E}">
        <p14:creationId xmlns:p14="http://schemas.microsoft.com/office/powerpoint/2010/main" val="13269781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143</a:t>
            </a:fld>
            <a:endParaRPr lang="en-US"/>
          </a:p>
        </p:txBody>
      </p:sp>
    </p:spTree>
    <p:extLst>
      <p:ext uri="{BB962C8B-B14F-4D97-AF65-F5344CB8AC3E}">
        <p14:creationId xmlns:p14="http://schemas.microsoft.com/office/powerpoint/2010/main" val="12254661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 Post-It</a:t>
            </a:r>
            <a:r>
              <a:rPr lang="en-US" baseline="0" dirty="0" smtClean="0"/>
              <a:t> Notes</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144</a:t>
            </a:fld>
            <a:endParaRPr lang="en-US"/>
          </a:p>
        </p:txBody>
      </p:sp>
    </p:spTree>
    <p:extLst>
      <p:ext uri="{BB962C8B-B14F-4D97-AF65-F5344CB8AC3E}">
        <p14:creationId xmlns:p14="http://schemas.microsoft.com/office/powerpoint/2010/main" val="16473037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145</a:t>
            </a:fld>
            <a:endParaRPr lang="en-US"/>
          </a:p>
        </p:txBody>
      </p:sp>
    </p:spTree>
    <p:extLst>
      <p:ext uri="{BB962C8B-B14F-4D97-AF65-F5344CB8AC3E}">
        <p14:creationId xmlns:p14="http://schemas.microsoft.com/office/powerpoint/2010/main" val="9495267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147</a:t>
            </a:fld>
            <a:endParaRPr lang="en-US"/>
          </a:p>
        </p:txBody>
      </p:sp>
    </p:spTree>
    <p:extLst>
      <p:ext uri="{BB962C8B-B14F-4D97-AF65-F5344CB8AC3E}">
        <p14:creationId xmlns:p14="http://schemas.microsoft.com/office/powerpoint/2010/main" val="39248873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148</a:t>
            </a:fld>
            <a:endParaRPr lang="en-US"/>
          </a:p>
        </p:txBody>
      </p:sp>
    </p:spTree>
    <p:extLst>
      <p:ext uri="{BB962C8B-B14F-4D97-AF65-F5344CB8AC3E}">
        <p14:creationId xmlns:p14="http://schemas.microsoft.com/office/powerpoint/2010/main" val="288852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43</a:t>
            </a:fld>
            <a:endParaRPr lang="en-US"/>
          </a:p>
        </p:txBody>
      </p:sp>
    </p:spTree>
    <p:extLst>
      <p:ext uri="{BB962C8B-B14F-4D97-AF65-F5344CB8AC3E}">
        <p14:creationId xmlns:p14="http://schemas.microsoft.com/office/powerpoint/2010/main" val="119078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t>44</a:t>
            </a:fld>
            <a:endParaRPr lang="en-US"/>
          </a:p>
        </p:txBody>
      </p:sp>
    </p:spTree>
    <p:extLst>
      <p:ext uri="{BB962C8B-B14F-4D97-AF65-F5344CB8AC3E}">
        <p14:creationId xmlns:p14="http://schemas.microsoft.com/office/powerpoint/2010/main" val="3419463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p:nvPicPr>
        <p:blipFill>
          <a:blip r:embed="rId4" cstate="print"/>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354830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dirty="0"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006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21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p:cNvSpPr/>
          <p:nvPr/>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19860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8178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6999"/>
            <a:ext cx="2133600" cy="274320"/>
          </a:xfrm>
          <a:prstGeom prst="rect">
            <a:avLst/>
          </a:prstGeom>
        </p:spPr>
        <p:txBody>
          <a:bodyPr/>
          <a:lstStyle/>
          <a:p>
            <a:pPr eaLnBrk="0" fontAlgn="base" hangingPunct="0">
              <a:spcBef>
                <a:spcPct val="0"/>
              </a:spcBef>
              <a:spcAft>
                <a:spcPct val="0"/>
              </a:spcAft>
            </a:pPr>
            <a:fld id="{9575FE63-DDAC-48B3-9284-EA4F8E7A7D28}" type="datetimeFigureOut">
              <a:rPr lang="en-US">
                <a:solidFill>
                  <a:prstClr val="black"/>
                </a:solidFill>
                <a:latin typeface="Times New Roman" pitchFamily="18" charset="0"/>
              </a:rPr>
              <a:pPr eaLnBrk="0" fontAlgn="base" hangingPunct="0">
                <a:spcBef>
                  <a:spcPct val="0"/>
                </a:spcBef>
                <a:spcAft>
                  <a:spcPct val="0"/>
                </a:spcAft>
              </a:pPr>
              <a:t>6/14/2013</a:t>
            </a:fld>
            <a:endParaRPr lang="en-US">
              <a:solidFill>
                <a:prstClr val="black"/>
              </a:solidFill>
              <a:latin typeface="Times New Roman" pitchFamily="18" charset="0"/>
            </a:endParaRPr>
          </a:p>
        </p:txBody>
      </p:sp>
      <p:sp>
        <p:nvSpPr>
          <p:cNvPr id="3" name="Footer Placeholder 2"/>
          <p:cNvSpPr>
            <a:spLocks noGrp="1"/>
          </p:cNvSpPr>
          <p:nvPr>
            <p:ph type="ftr" sz="quarter" idx="11"/>
          </p:nvPr>
        </p:nvSpPr>
        <p:spPr>
          <a:xfrm>
            <a:off x="2640596" y="6476999"/>
            <a:ext cx="5507719" cy="274320"/>
          </a:xfrm>
          <a:prstGeom prst="rect">
            <a:avLst/>
          </a:prstGeom>
        </p:spPr>
        <p:txBody>
          <a:bodyP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 name="Slide Number Placeholder 3"/>
          <p:cNvSpPr>
            <a:spLocks noGrp="1"/>
          </p:cNvSpPr>
          <p:nvPr>
            <p:ph type="sldNum" sz="quarter" idx="12"/>
          </p:nvPr>
        </p:nvSpPr>
        <p:spPr>
          <a:xfrm>
            <a:off x="8204396" y="6476999"/>
            <a:ext cx="733864" cy="274320"/>
          </a:xfrm>
          <a:prstGeom prst="rect">
            <a:avLst/>
          </a:prstGeom>
        </p:spPr>
        <p:txBody>
          <a:bodyPr/>
          <a:lstStyle/>
          <a:p>
            <a:pPr eaLnBrk="0" fontAlgn="base" hangingPunct="0">
              <a:spcBef>
                <a:spcPct val="0"/>
              </a:spcBef>
              <a:spcAft>
                <a:spcPct val="0"/>
              </a:spcAft>
            </a:pPr>
            <a:fld id="{EE412BC0-4B2E-48D2-93F0-E896E378C10B}" type="slidenum">
              <a:rPr lang="en-US">
                <a:solidFill>
                  <a:prstClr val="black"/>
                </a:solidFill>
                <a:latin typeface="Times New Roman" pitchFamily="18" charset="0"/>
              </a:rPr>
              <a:pPr eaLnBrk="0" fontAlgn="base" hangingPunct="0">
                <a:spcBef>
                  <a:spcPct val="0"/>
                </a:spcBef>
                <a:spcAft>
                  <a:spcPct val="0"/>
                </a:spcAft>
              </a:pPr>
              <a:t>‹#›</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30160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7552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3122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7200" y="2481422"/>
            <a:ext cx="8229600" cy="1436291"/>
          </a:xfrm>
          <a:prstGeom prst="rect">
            <a:avLst/>
          </a:prstGeom>
        </p:spPr>
        <p:txBody>
          <a:bodyPr vert="horz" lIns="0" tIns="0" rIns="0" bIns="0" rtlCol="0" anchor="ctr">
            <a:spAutoFit/>
          </a:bodyPr>
          <a:lstStyle>
            <a:lvl1pPr>
              <a:lnSpc>
                <a:spcPct val="120000"/>
              </a:lnSpc>
              <a:defRPr sz="8000" b="0" i="0" baseline="0">
                <a:solidFill>
                  <a:schemeClr val="bg1"/>
                </a:solidFill>
                <a:effectLst>
                  <a:outerShdw blurRad="50800" dist="38100" dir="5400000" algn="tl" rotWithShape="0">
                    <a:srgbClr val="000000">
                      <a:alpha val="12000"/>
                    </a:srgbClr>
                  </a:outerShdw>
                </a:effectLst>
                <a:latin typeface="Gotham Bold"/>
                <a:cs typeface="Gotham Bold"/>
              </a:defRPr>
            </a:lvl1pPr>
          </a:lstStyle>
          <a:p>
            <a:r>
              <a:rPr lang="en-US" dirty="0" smtClean="0"/>
              <a:t>Welcome.</a:t>
            </a:r>
            <a:endParaRPr lang="en-US" dirty="0"/>
          </a:p>
        </p:txBody>
      </p:sp>
    </p:spTree>
    <p:extLst>
      <p:ext uri="{BB962C8B-B14F-4D97-AF65-F5344CB8AC3E}">
        <p14:creationId xmlns:p14="http://schemas.microsoft.com/office/powerpoint/2010/main" val="25638948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userDrawn="1"/>
        </p:nvCxnSpPr>
        <p:spPr>
          <a:xfrm>
            <a:off x="457200" y="1204452"/>
            <a:ext cx="8229600" cy="0"/>
          </a:xfrm>
          <a:prstGeom prst="line">
            <a:avLst/>
          </a:prstGeom>
          <a:ln cap="rnd">
            <a:solidFill>
              <a:schemeClr val="bg1">
                <a:lumMod val="85000"/>
              </a:schemeClr>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915485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8654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1842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6478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6952" y="6387745"/>
            <a:ext cx="509118" cy="383535"/>
          </a:xfrm>
          <a:prstGeom prst="rect">
            <a:avLst/>
          </a:prstGeom>
        </p:spPr>
      </p:pic>
    </p:spTree>
    <p:extLst>
      <p:ext uri="{BB962C8B-B14F-4D97-AF65-F5344CB8AC3E}">
        <p14:creationId xmlns:p14="http://schemas.microsoft.com/office/powerpoint/2010/main" val="13055033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6952" y="6387745"/>
            <a:ext cx="509118" cy="383535"/>
          </a:xfrm>
          <a:prstGeom prst="rect">
            <a:avLst/>
          </a:prstGeom>
        </p:spPr>
      </p:pic>
    </p:spTree>
    <p:extLst>
      <p:ext uri="{BB962C8B-B14F-4D97-AF65-F5344CB8AC3E}">
        <p14:creationId xmlns:p14="http://schemas.microsoft.com/office/powerpoint/2010/main" val="16709541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6952" y="6387745"/>
            <a:ext cx="509118" cy="383535"/>
          </a:xfrm>
          <a:prstGeom prst="rect">
            <a:avLst/>
          </a:prstGeom>
        </p:spPr>
      </p:pic>
    </p:spTree>
    <p:extLst>
      <p:ext uri="{BB962C8B-B14F-4D97-AF65-F5344CB8AC3E}">
        <p14:creationId xmlns:p14="http://schemas.microsoft.com/office/powerpoint/2010/main" val="39688413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465547"/>
            <a:ext cx="8229600" cy="292388"/>
          </a:xfrm>
          <a:prstGeom prst="rect">
            <a:avLst/>
          </a:prstGeom>
        </p:spPr>
        <p:txBody>
          <a:bodyPr vert="horz" lIns="0" tIns="0" rIns="0" bIns="0" rtlCol="0" anchor="ctr">
            <a:spAutoFit/>
          </a:bodyPr>
          <a:lstStyle>
            <a:lvl1pPr>
              <a:defRPr b="0" i="0">
                <a:latin typeface="Gotham Medium"/>
                <a:cs typeface="Gotham Medium"/>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853273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465547"/>
            <a:ext cx="8229600" cy="292388"/>
          </a:xfrm>
          <a:prstGeom prst="rect">
            <a:avLst/>
          </a:prstGeom>
        </p:spPr>
        <p:txBody>
          <a:bodyPr vert="horz" lIns="0" tIns="0" rIns="0" bIns="0" rtlCol="0" anchor="ctr">
            <a:spAutoFit/>
          </a:bodyPr>
          <a:lstStyle>
            <a:lvl1pPr>
              <a:defRPr b="0" i="0">
                <a:latin typeface="Gotham Medium"/>
                <a:cs typeface="Gotham Medium"/>
              </a:defRPr>
            </a:lvl1pPr>
          </a:lstStyle>
          <a:p>
            <a:r>
              <a:rPr lang="en-US" dirty="0" smtClean="0"/>
              <a:t>Click to edit master title style</a:t>
            </a:r>
            <a:endParaRPr lang="en-US" dirty="0"/>
          </a:p>
        </p:txBody>
      </p:sp>
    </p:spTree>
    <p:extLst>
      <p:ext uri="{BB962C8B-B14F-4D97-AF65-F5344CB8AC3E}">
        <p14:creationId xmlns:p14="http://schemas.microsoft.com/office/powerpoint/2010/main" val="6121998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7200" y="2603732"/>
            <a:ext cx="8229600" cy="1042849"/>
          </a:xfrm>
          <a:prstGeom prst="rect">
            <a:avLst/>
          </a:prstGeom>
        </p:spPr>
        <p:txBody>
          <a:bodyPr vert="horz" lIns="0" tIns="0" rIns="0" bIns="0" rtlCol="0" anchor="ctr">
            <a:spAutoFit/>
          </a:bodyPr>
          <a:lstStyle>
            <a:lvl1pPr>
              <a:lnSpc>
                <a:spcPct val="120000"/>
              </a:lnSpc>
              <a:defRPr b="0" i="0" baseline="0">
                <a:solidFill>
                  <a:schemeClr val="bg1"/>
                </a:solidFill>
                <a:effectLst>
                  <a:outerShdw blurRad="50800" dist="38100" dir="5400000" algn="tl" rotWithShape="0">
                    <a:srgbClr val="000000">
                      <a:alpha val="12000"/>
                    </a:srgbClr>
                  </a:outerShdw>
                </a:effectLst>
                <a:latin typeface="Gotham Bold"/>
                <a:cs typeface="Gotham Bold"/>
              </a:defRPr>
            </a:lvl1pPr>
          </a:lstStyle>
          <a:p>
            <a:r>
              <a:rPr lang="en-US" dirty="0" smtClean="0"/>
              <a:t>This is how a large important block of text or a quote will look. It should be centered vertically on the page. Try to keep the word count to a minimum to increase impact.</a:t>
            </a:r>
            <a:endParaRPr lang="en-US" dirty="0"/>
          </a:p>
        </p:txBody>
      </p:sp>
    </p:spTree>
    <p:extLst>
      <p:ext uri="{BB962C8B-B14F-4D97-AF65-F5344CB8AC3E}">
        <p14:creationId xmlns:p14="http://schemas.microsoft.com/office/powerpoint/2010/main" val="40600396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7200" y="2481422"/>
            <a:ext cx="8229600" cy="1436291"/>
          </a:xfrm>
          <a:prstGeom prst="rect">
            <a:avLst/>
          </a:prstGeom>
        </p:spPr>
        <p:txBody>
          <a:bodyPr vert="horz" lIns="0" tIns="0" rIns="0" bIns="0" rtlCol="0" anchor="ctr">
            <a:spAutoFit/>
          </a:bodyPr>
          <a:lstStyle>
            <a:lvl1pPr>
              <a:lnSpc>
                <a:spcPct val="120000"/>
              </a:lnSpc>
              <a:defRPr sz="8000" b="0" i="0" baseline="0">
                <a:solidFill>
                  <a:schemeClr val="bg1"/>
                </a:solidFill>
                <a:effectLst>
                  <a:outerShdw blurRad="50800" dist="38100" dir="5400000" algn="tl" rotWithShape="0">
                    <a:srgbClr val="000000">
                      <a:alpha val="12000"/>
                    </a:srgbClr>
                  </a:outerShdw>
                </a:effectLst>
                <a:latin typeface="Gotham Bold"/>
                <a:cs typeface="Gotham Bold"/>
              </a:defRPr>
            </a:lvl1pPr>
          </a:lstStyle>
          <a:p>
            <a:r>
              <a:rPr lang="en-US" dirty="0" smtClean="0"/>
              <a:t>Thank you.</a:t>
            </a:r>
            <a:endParaRPr lang="en-US" dirty="0"/>
          </a:p>
        </p:txBody>
      </p:sp>
    </p:spTree>
    <p:extLst>
      <p:ext uri="{BB962C8B-B14F-4D97-AF65-F5344CB8AC3E}">
        <p14:creationId xmlns:p14="http://schemas.microsoft.com/office/powerpoint/2010/main" val="24559330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DMPS logo .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userDrawn="1"/>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1464598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031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3272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188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endParaRPr lang="en-US" dirty="0"/>
          </a:p>
        </p:txBody>
      </p:sp>
      <p:sp>
        <p:nvSpPr>
          <p:cNvPr id="5" name="Picture Placeholder 3"/>
          <p:cNvSpPr>
            <a:spLocks noGrp="1"/>
          </p:cNvSpPr>
          <p:nvPr>
            <p:ph type="pic" sz="quarter" idx="11"/>
          </p:nvPr>
        </p:nvSpPr>
        <p:spPr>
          <a:xfrm>
            <a:off x="0" y="3841749"/>
            <a:ext cx="3286125" cy="2357437"/>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05463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3284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endParaRPr lang="en-US" dirty="0"/>
          </a:p>
        </p:txBody>
      </p:sp>
      <p:sp>
        <p:nvSpPr>
          <p:cNvPr id="5" name="Picture Placeholder 3"/>
          <p:cNvSpPr>
            <a:spLocks noGrp="1"/>
          </p:cNvSpPr>
          <p:nvPr>
            <p:ph type="pic" sz="quarter" idx="11"/>
          </p:nvPr>
        </p:nvSpPr>
        <p:spPr>
          <a:xfrm>
            <a:off x="4595812" y="1417638"/>
            <a:ext cx="4548188" cy="2519362"/>
          </a:xfrm>
        </p:spPr>
        <p:txBody>
          <a:bodyPr/>
          <a:lstStyle/>
          <a:p>
            <a:endParaRPr lang="en-US" dirty="0"/>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1359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endParaRPr lang="en-US" dirty="0"/>
          </a:p>
        </p:txBody>
      </p:sp>
      <p:sp>
        <p:nvSpPr>
          <p:cNvPr id="5" name="Picture Placeholder 3"/>
          <p:cNvSpPr>
            <a:spLocks noGrp="1"/>
          </p:cNvSpPr>
          <p:nvPr>
            <p:ph type="pic" sz="quarter" idx="11"/>
          </p:nvPr>
        </p:nvSpPr>
        <p:spPr>
          <a:xfrm>
            <a:off x="3182937" y="1417638"/>
            <a:ext cx="2746375" cy="2035175"/>
          </a:xfrm>
        </p:spPr>
        <p:txBody>
          <a:bodyPr/>
          <a:lstStyle/>
          <a:p>
            <a:endParaRPr lang="en-US" dirty="0"/>
          </a:p>
        </p:txBody>
      </p:sp>
      <p:sp>
        <p:nvSpPr>
          <p:cNvPr id="6" name="Picture Placeholder 3"/>
          <p:cNvSpPr>
            <a:spLocks noGrp="1"/>
          </p:cNvSpPr>
          <p:nvPr>
            <p:ph type="pic" sz="quarter" idx="12"/>
          </p:nvPr>
        </p:nvSpPr>
        <p:spPr>
          <a:xfrm>
            <a:off x="6040438" y="1417638"/>
            <a:ext cx="2646362" cy="2035175"/>
          </a:xfrm>
        </p:spPr>
        <p:txBody>
          <a:bodyPr/>
          <a:lstStyle/>
          <a:p>
            <a:endParaRPr lang="en-US" dirty="0"/>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3208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endParaRPr lang="en-US" dirty="0"/>
          </a:p>
        </p:txBody>
      </p:sp>
    </p:spTree>
    <p:extLst>
      <p:ext uri="{BB962C8B-B14F-4D97-AF65-F5344CB8AC3E}">
        <p14:creationId xmlns:p14="http://schemas.microsoft.com/office/powerpoint/2010/main" val="2652695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endParaRPr lang="en-US" dirty="0"/>
          </a:p>
        </p:txBody>
      </p:sp>
      <p:sp>
        <p:nvSpPr>
          <p:cNvPr id="6" name="Content Placeholder 5"/>
          <p:cNvSpPr>
            <a:spLocks noGrp="1"/>
          </p:cNvSpPr>
          <p:nvPr>
            <p:ph sz="quarter" idx="11"/>
          </p:nvPr>
        </p:nvSpPr>
        <p:spPr>
          <a:xfrm>
            <a:off x="4643438" y="1563688"/>
            <a:ext cx="4043361" cy="45640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13738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2231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5012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2430655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0" y="3841749"/>
            <a:ext cx="3286125" cy="2357437"/>
          </a:xfrm>
        </p:spPr>
        <p:txBody>
          <a:bodyPr/>
          <a:lstStyle/>
          <a:p>
            <a:r>
              <a:rPr lang="en-US" dirty="0"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122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5060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dirty="0"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311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4595812" y="1417638"/>
            <a:ext cx="4548188" cy="2519362"/>
          </a:xfrm>
        </p:spPr>
        <p:txBody>
          <a:bodyPr/>
          <a:lstStyle/>
          <a:p>
            <a:r>
              <a:rPr lang="en-US" dirty="0" smtClean="0"/>
              <a:t>Click icon to add picture</a:t>
            </a:r>
            <a:endParaRPr lang="en-US" dirty="0"/>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448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3182937" y="1417638"/>
            <a:ext cx="2746375" cy="2035175"/>
          </a:xfrm>
        </p:spPr>
        <p:txBody>
          <a:bodyPr/>
          <a:lstStyle/>
          <a:p>
            <a:r>
              <a:rPr lang="en-US" dirty="0" smtClean="0"/>
              <a:t>Click icon to add picture</a:t>
            </a:r>
            <a:endParaRPr lang="en-US" dirty="0"/>
          </a:p>
        </p:txBody>
      </p:sp>
      <p:sp>
        <p:nvSpPr>
          <p:cNvPr id="6" name="Picture Placeholder 3"/>
          <p:cNvSpPr>
            <a:spLocks noGrp="1"/>
          </p:cNvSpPr>
          <p:nvPr>
            <p:ph type="pic" sz="quarter" idx="12"/>
          </p:nvPr>
        </p:nvSpPr>
        <p:spPr>
          <a:xfrm>
            <a:off x="6040438" y="1417638"/>
            <a:ext cx="2646362" cy="2035175"/>
          </a:xfrm>
        </p:spPr>
        <p:txBody>
          <a:bodyPr/>
          <a:lstStyle/>
          <a:p>
            <a:r>
              <a:rPr lang="en-US" dirty="0" smtClean="0"/>
              <a:t>Click icon to add picture</a:t>
            </a:r>
            <a:endParaRPr lang="en-US" dirty="0"/>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505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2874930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dirty="0" smtClean="0"/>
              <a:t>Click icon to add chart</a:t>
            </a:r>
            <a:endParaRPr lang="en-US" dirty="0"/>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243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9.png"/><Relationship Id="rId2" Type="http://schemas.openxmlformats.org/officeDocument/2006/relationships/slideLayout" Target="../slideLayouts/slideLayout16.xml"/><Relationship Id="rId16"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7.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20.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descr="DMPS logo .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99856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5547"/>
            <a:ext cx="8229600" cy="292388"/>
          </a:xfrm>
          <a:prstGeom prst="rect">
            <a:avLst/>
          </a:prstGeom>
        </p:spPr>
        <p:txBody>
          <a:bodyPr vert="horz" lIns="0" tIns="0" rIns="0" bIns="0" rtlCol="0" anchor="ctr">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1428083"/>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6654800" y="6457950"/>
            <a:ext cx="2133600" cy="365125"/>
          </a:xfrm>
          <a:prstGeom prst="rect">
            <a:avLst/>
          </a:prstGeom>
        </p:spPr>
        <p:txBody>
          <a:bodyPr vert="horz" lIns="91440" tIns="45720" rIns="91440" bIns="45720" rtlCol="0" anchor="ctr"/>
          <a:lstStyle>
            <a:lvl1pPr algn="r">
              <a:defRPr sz="1000" b="0" i="0">
                <a:solidFill>
                  <a:schemeClr val="bg1">
                    <a:lumMod val="50000"/>
                  </a:schemeClr>
                </a:solidFill>
                <a:latin typeface="Gotham Light"/>
                <a:cs typeface="Gotham Light"/>
              </a:defRPr>
            </a:lvl1pPr>
          </a:lstStyle>
          <a:p>
            <a:pPr defTabSz="457200"/>
            <a:fld id="{0A7B30AB-1B69-794C-B6BA-617DD9094ADB}" type="slidenum">
              <a:rPr lang="en-US" smtClean="0">
                <a:solidFill>
                  <a:prstClr val="white">
                    <a:lumMod val="50000"/>
                  </a:prstClr>
                </a:solidFill>
              </a:rPr>
              <a:pPr defTabSz="457200"/>
              <a:t>‹#›</a:t>
            </a:fld>
            <a:endParaRPr lang="en-US" dirty="0">
              <a:solidFill>
                <a:prstClr val="white">
                  <a:lumMod val="50000"/>
                </a:prstClr>
              </a:solidFill>
            </a:endParaRPr>
          </a:p>
        </p:txBody>
      </p:sp>
    </p:spTree>
    <p:extLst>
      <p:ext uri="{BB962C8B-B14F-4D97-AF65-F5344CB8AC3E}">
        <p14:creationId xmlns:p14="http://schemas.microsoft.com/office/powerpoint/2010/main" val="28414433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1900" b="0" i="0" kern="1200">
          <a:solidFill>
            <a:srgbClr val="00B6DE"/>
          </a:solidFill>
          <a:latin typeface="Gotham Medium"/>
          <a:ea typeface="+mj-ea"/>
          <a:cs typeface="Gotham Medium"/>
        </a:defRPr>
      </a:lvl1pPr>
    </p:titleStyle>
    <p:bodyStyle>
      <a:lvl1pPr marL="342900" indent="-342900" algn="l" defTabSz="457200" rtl="0" eaLnBrk="1" latinLnBrk="0" hangingPunct="1">
        <a:spcBef>
          <a:spcPct val="20000"/>
        </a:spcBef>
        <a:buClr>
          <a:srgbClr val="00B6DE"/>
        </a:buClr>
        <a:buSzPct val="100000"/>
        <a:buFontTx/>
        <a:buBlip>
          <a:blip r:embed="rId16"/>
        </a:buBlip>
        <a:defRPr sz="1600" b="0" i="0" kern="1200">
          <a:solidFill>
            <a:srgbClr val="4D4D4F"/>
          </a:solidFill>
          <a:latin typeface="Gotham Book"/>
          <a:ea typeface="+mn-ea"/>
          <a:cs typeface="Gotham Book"/>
        </a:defRPr>
      </a:lvl1pPr>
      <a:lvl2pPr marL="742950" indent="-285750" algn="l" defTabSz="457200" rtl="0" eaLnBrk="1" latinLnBrk="0" hangingPunct="1">
        <a:spcBef>
          <a:spcPct val="20000"/>
        </a:spcBef>
        <a:buSzPct val="100000"/>
        <a:buFontTx/>
        <a:buBlip>
          <a:blip r:embed="rId17"/>
        </a:buBlip>
        <a:defRPr sz="1600" b="0" i="0" kern="1200">
          <a:solidFill>
            <a:schemeClr val="tx1">
              <a:lumMod val="50000"/>
              <a:lumOff val="50000"/>
            </a:schemeClr>
          </a:solidFill>
          <a:latin typeface="Gotham Book"/>
          <a:ea typeface="+mn-ea"/>
          <a:cs typeface="Gotham Book"/>
        </a:defRPr>
      </a:lvl2pPr>
      <a:lvl3pPr marL="1143000" indent="-228600" algn="l" defTabSz="457200" rtl="0" eaLnBrk="1" latinLnBrk="0" hangingPunct="1">
        <a:spcBef>
          <a:spcPct val="20000"/>
        </a:spcBef>
        <a:buClr>
          <a:srgbClr val="E31C79"/>
        </a:buClr>
        <a:buFont typeface="Arial"/>
        <a:buChar char="•"/>
        <a:defRPr sz="1600" b="0" i="0" kern="1200">
          <a:solidFill>
            <a:schemeClr val="tx1">
              <a:lumMod val="50000"/>
              <a:lumOff val="50000"/>
            </a:schemeClr>
          </a:solidFill>
          <a:latin typeface="Gotham Book"/>
          <a:ea typeface="+mn-ea"/>
          <a:cs typeface="Gotham Book"/>
        </a:defRPr>
      </a:lvl3pPr>
      <a:lvl4pPr marL="1600200" indent="-228600" algn="l" defTabSz="457200" rtl="0" eaLnBrk="1" latinLnBrk="0" hangingPunct="1">
        <a:spcBef>
          <a:spcPct val="20000"/>
        </a:spcBef>
        <a:buClr>
          <a:schemeClr val="bg1">
            <a:lumMod val="85000"/>
          </a:schemeClr>
        </a:buClr>
        <a:buFont typeface="Arial"/>
        <a:buChar char="•"/>
        <a:defRPr sz="1600" b="0" i="0" kern="1200">
          <a:solidFill>
            <a:schemeClr val="tx1">
              <a:lumMod val="50000"/>
              <a:lumOff val="50000"/>
            </a:schemeClr>
          </a:solidFill>
          <a:latin typeface="Gotham Book"/>
          <a:ea typeface="+mn-ea"/>
          <a:cs typeface="Gotham Book"/>
        </a:defRPr>
      </a:lvl4pPr>
      <a:lvl5pPr marL="2057400" indent="-228600" algn="l" defTabSz="457200" rtl="0" eaLnBrk="1" latinLnBrk="0" hangingPunct="1">
        <a:spcBef>
          <a:spcPct val="20000"/>
        </a:spcBef>
        <a:buClr>
          <a:schemeClr val="bg1">
            <a:lumMod val="85000"/>
          </a:schemeClr>
        </a:buClr>
        <a:buFont typeface="Arial"/>
        <a:buChar char="•"/>
        <a:defRPr sz="1600" b="0" i="0" kern="1200">
          <a:solidFill>
            <a:schemeClr val="tx1">
              <a:lumMod val="50000"/>
              <a:lumOff val="50000"/>
            </a:schemeClr>
          </a:solidFill>
          <a:latin typeface="Gotham Book"/>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9" name="Picture 8" descr="DMPS logo .jp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68918837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www.youtube.com/watch?v=WgQYvj2U4Kw"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elementaryliteracy.dmschools.org/index.html"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sharepoint.dmps.k12.ia.us/sites/divisions/tech/TechnologyResources/Software/Software_Think%20Central.aspx"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hyperlink" Target="http://www.gonoodle.com/games/4"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hyperlink" Target="https://sharepoint.dmps.k12.ia.us/sites/divisions/tech/TechnologyResources/Software/Software_Think%20Central.aspx"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hyperlink" Target="http://www.gonoodle.com/games/4"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hyperlink" Target="http://staging.gonoodle.com/"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hyperlink" Target="http://www.healthteacher.com" TargetMode="External"/><Relationship Id="rId5" Type="http://schemas.openxmlformats.org/officeDocument/2006/relationships/image" Target="../media/image54.png"/><Relationship Id="rId4" Type="http://schemas.openxmlformats.org/officeDocument/2006/relationships/hyperlink" Target="http://www.GoNoodle.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hyperlink" Target="mailto:AMBER.GRAEBER@DMSCHOOLS.ORG" TargetMode="Externa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3" Type="http://schemas.openxmlformats.org/officeDocument/2006/relationships/hyperlink" Target="http://www.dmpsscience.wikispaces.com/" TargetMode="External"/><Relationship Id="rId2" Type="http://schemas.openxmlformats.org/officeDocument/2006/relationships/hyperlink" Target="http://science.dmschools.org/" TargetMode="External"/><Relationship Id="rId1" Type="http://schemas.openxmlformats.org/officeDocument/2006/relationships/slideLayout" Target="../slideLayouts/slideLayout29.xml"/><Relationship Id="rId4" Type="http://schemas.openxmlformats.org/officeDocument/2006/relationships/hyperlink" Target="http://www.nextgenscience.org/" TargetMode="Externa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65.emf"/><Relationship Id="rId4" Type="http://schemas.openxmlformats.org/officeDocument/2006/relationships/package" Target="../embeddings/Microsoft_Word_Document1.docx"/></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500" b="0" dirty="0" smtClean="0">
                <a:latin typeface="Jokerman" pitchFamily="82" charset="0"/>
              </a:rPr>
              <a:t>Welcome!</a:t>
            </a:r>
            <a:endParaRPr lang="en-US" sz="6500" b="0" dirty="0">
              <a:latin typeface="Jokerman" pitchFamily="82" charset="0"/>
            </a:endParaRPr>
          </a:p>
        </p:txBody>
      </p:sp>
      <p:sp>
        <p:nvSpPr>
          <p:cNvPr id="3" name="Content Placeholder 2"/>
          <p:cNvSpPr>
            <a:spLocks noGrp="1"/>
          </p:cNvSpPr>
          <p:nvPr>
            <p:ph idx="1"/>
          </p:nvPr>
        </p:nvSpPr>
        <p:spPr>
          <a:xfrm>
            <a:off x="228600" y="1600200"/>
            <a:ext cx="8458200" cy="4724400"/>
          </a:xfrm>
        </p:spPr>
        <p:txBody>
          <a:bodyPr>
            <a:normAutofit/>
          </a:bodyPr>
          <a:lstStyle/>
          <a:p>
            <a:pPr marL="4572" indent="0">
              <a:buNone/>
            </a:pPr>
            <a:r>
              <a:rPr lang="en-US" sz="5500" dirty="0" smtClean="0">
                <a:latin typeface="Gill Sans Ultra Bold Condensed" pitchFamily="34" charset="0"/>
              </a:rPr>
              <a:t>Please make </a:t>
            </a:r>
            <a:r>
              <a:rPr lang="en-US" sz="5500" dirty="0">
                <a:latin typeface="Gill Sans Ultra Bold Condensed" pitchFamily="34" charset="0"/>
              </a:rPr>
              <a:t>a </a:t>
            </a:r>
            <a:r>
              <a:rPr lang="en-US" sz="5500" dirty="0" smtClean="0">
                <a:latin typeface="Gill Sans Ultra Bold Condensed" pitchFamily="34" charset="0"/>
              </a:rPr>
              <a:t>name tent</a:t>
            </a:r>
          </a:p>
          <a:p>
            <a:pPr marL="4572" indent="0">
              <a:buNone/>
            </a:pPr>
            <a:endParaRPr lang="en-US" sz="500" dirty="0"/>
          </a:p>
          <a:p>
            <a:pPr marL="4572" indent="0">
              <a:buNone/>
            </a:pPr>
            <a:r>
              <a:rPr lang="en-US" sz="3500" dirty="0" smtClean="0"/>
              <a:t>Include:</a:t>
            </a:r>
          </a:p>
          <a:p>
            <a:pPr marL="4572" indent="0">
              <a:buNone/>
            </a:pPr>
            <a:r>
              <a:rPr lang="en-US" sz="3500" dirty="0" smtClean="0"/>
              <a:t>Your </a:t>
            </a:r>
            <a:r>
              <a:rPr lang="en-US" sz="3500" b="1" dirty="0" smtClean="0"/>
              <a:t>name</a:t>
            </a:r>
          </a:p>
          <a:p>
            <a:pPr marL="4572" indent="0">
              <a:buNone/>
            </a:pPr>
            <a:r>
              <a:rPr lang="en-US" sz="3500" dirty="0" smtClean="0"/>
              <a:t>Your </a:t>
            </a:r>
            <a:r>
              <a:rPr lang="en-US" sz="3500" b="1" dirty="0" smtClean="0"/>
              <a:t>school</a:t>
            </a:r>
            <a:r>
              <a:rPr lang="en-US" sz="3500" dirty="0" smtClean="0"/>
              <a:t> </a:t>
            </a:r>
          </a:p>
          <a:p>
            <a:pPr marL="4572" indent="0" algn="ctr">
              <a:buNone/>
            </a:pPr>
            <a:endParaRPr lang="en-US" sz="5500" dirty="0"/>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86000" y="1622714"/>
            <a:ext cx="59436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551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67" t="17187" r="37541" b="17017"/>
          <a:stretch/>
        </p:blipFill>
        <p:spPr bwMode="auto">
          <a:xfrm>
            <a:off x="-13855" y="-27709"/>
            <a:ext cx="5173201" cy="688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59346" y="228600"/>
            <a:ext cx="3984654" cy="5016758"/>
          </a:xfrm>
          <a:prstGeom prst="rect">
            <a:avLst/>
          </a:prstGeom>
          <a:noFill/>
        </p:spPr>
        <p:txBody>
          <a:bodyPr wrap="square" rtlCol="0">
            <a:spAutoFit/>
          </a:bodyPr>
          <a:lstStyle/>
          <a:p>
            <a:pPr>
              <a:lnSpc>
                <a:spcPct val="200000"/>
              </a:lnSpc>
            </a:pPr>
            <a:r>
              <a:rPr lang="en-US" sz="2000" b="1" u="sng" dirty="0" smtClean="0"/>
              <a:t>Components of the Assessment</a:t>
            </a:r>
            <a:r>
              <a:rPr lang="en-US" sz="2000" dirty="0" smtClean="0"/>
              <a:t>:</a:t>
            </a:r>
          </a:p>
          <a:p>
            <a:pPr marL="285750" indent="-285750">
              <a:buFont typeface="Arial" pitchFamily="34" charset="0"/>
              <a:buChar char="•"/>
            </a:pPr>
            <a:r>
              <a:rPr lang="en-US" sz="2000" dirty="0" smtClean="0"/>
              <a:t>PA Profile – Rhyming, Blending and Segmenting</a:t>
            </a:r>
            <a:endParaRPr lang="en-US" sz="2800" dirty="0" smtClean="0"/>
          </a:p>
          <a:p>
            <a:pPr marL="285750" indent="-285750">
              <a:lnSpc>
                <a:spcPct val="200000"/>
              </a:lnSpc>
              <a:buFont typeface="Arial" pitchFamily="34" charset="0"/>
              <a:buChar char="•"/>
            </a:pPr>
            <a:r>
              <a:rPr lang="en-US" sz="2000" dirty="0" smtClean="0"/>
              <a:t>Letter ID – upper &amp; lower</a:t>
            </a:r>
          </a:p>
          <a:p>
            <a:pPr marL="285750" indent="-285750">
              <a:lnSpc>
                <a:spcPct val="200000"/>
              </a:lnSpc>
              <a:buFont typeface="Arial" pitchFamily="34" charset="0"/>
              <a:buChar char="•"/>
            </a:pPr>
            <a:r>
              <a:rPr lang="en-US" sz="2000" dirty="0" smtClean="0"/>
              <a:t>Letter Sounds</a:t>
            </a:r>
          </a:p>
          <a:p>
            <a:pPr marL="285750" indent="-285750">
              <a:lnSpc>
                <a:spcPct val="200000"/>
              </a:lnSpc>
              <a:buFont typeface="Arial" pitchFamily="34" charset="0"/>
              <a:buChar char="•"/>
            </a:pPr>
            <a:r>
              <a:rPr lang="en-US" sz="2000" b="1" dirty="0" smtClean="0"/>
              <a:t>Print Concepts</a:t>
            </a:r>
          </a:p>
          <a:p>
            <a:pPr marL="285750" indent="-285750">
              <a:lnSpc>
                <a:spcPct val="200000"/>
              </a:lnSpc>
              <a:buFont typeface="Arial" pitchFamily="34" charset="0"/>
              <a:buChar char="•"/>
            </a:pPr>
            <a:r>
              <a:rPr lang="en-US" sz="2000" dirty="0" smtClean="0"/>
              <a:t>Sight Words (all 40)</a:t>
            </a:r>
          </a:p>
          <a:p>
            <a:pPr marL="285750" indent="-285750">
              <a:lnSpc>
                <a:spcPct val="200000"/>
              </a:lnSpc>
              <a:buFont typeface="Arial" pitchFamily="34" charset="0"/>
              <a:buChar char="•"/>
            </a:pPr>
            <a:r>
              <a:rPr lang="en-US" sz="2000" dirty="0" smtClean="0"/>
              <a:t>Sentence Dictation</a:t>
            </a:r>
          </a:p>
          <a:p>
            <a:pPr marL="285750" indent="-285750">
              <a:lnSpc>
                <a:spcPct val="200000"/>
              </a:lnSpc>
              <a:buFont typeface="Arial" pitchFamily="34" charset="0"/>
              <a:buChar char="•"/>
            </a:pPr>
            <a:r>
              <a:rPr lang="en-US" sz="2000" dirty="0" smtClean="0"/>
              <a:t>Reading Passages – “Pigs”</a:t>
            </a:r>
            <a:endParaRPr lang="en-US" sz="1600" dirty="0" smtClean="0"/>
          </a:p>
        </p:txBody>
      </p:sp>
      <p:sp>
        <p:nvSpPr>
          <p:cNvPr id="6" name="TextBox 5"/>
          <p:cNvSpPr txBox="1"/>
          <p:nvPr/>
        </p:nvSpPr>
        <p:spPr>
          <a:xfrm>
            <a:off x="1752600" y="4800600"/>
            <a:ext cx="2766753" cy="830997"/>
          </a:xfrm>
          <a:prstGeom prst="rect">
            <a:avLst/>
          </a:prstGeom>
          <a:solidFill>
            <a:schemeClr val="accent5">
              <a:lumMod val="50000"/>
            </a:schemeClr>
          </a:solidFill>
          <a:ln w="76200">
            <a:solidFill>
              <a:schemeClr val="tx2"/>
            </a:solidFill>
          </a:ln>
        </p:spPr>
        <p:txBody>
          <a:bodyPr wrap="square" rtlCol="0">
            <a:spAutoFit/>
          </a:bodyPr>
          <a:lstStyle/>
          <a:p>
            <a:r>
              <a:rPr lang="en-US" sz="4800" dirty="0" smtClean="0">
                <a:solidFill>
                  <a:schemeClr val="bg1"/>
                </a:solidFill>
              </a:rPr>
              <a:t>Modified</a:t>
            </a:r>
          </a:p>
        </p:txBody>
      </p:sp>
    </p:spTree>
    <p:extLst>
      <p:ext uri="{BB962C8B-B14F-4D97-AF65-F5344CB8AC3E}">
        <p14:creationId xmlns:p14="http://schemas.microsoft.com/office/powerpoint/2010/main" val="2482966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Independent Practice (you do)</a:t>
            </a:r>
            <a:endParaRPr lang="en-US" dirty="0"/>
          </a:p>
        </p:txBody>
      </p:sp>
      <p:sp>
        <p:nvSpPr>
          <p:cNvPr id="3" name="Content Placeholder 2"/>
          <p:cNvSpPr>
            <a:spLocks noGrp="1"/>
          </p:cNvSpPr>
          <p:nvPr>
            <p:ph idx="1"/>
          </p:nvPr>
        </p:nvSpPr>
        <p:spPr>
          <a:xfrm>
            <a:off x="457200" y="1600200"/>
            <a:ext cx="8458200" cy="4876800"/>
          </a:xfrm>
        </p:spPr>
        <p:txBody>
          <a:bodyPr>
            <a:normAutofit/>
          </a:bodyPr>
          <a:lstStyle/>
          <a:p>
            <a:r>
              <a:rPr lang="en-US" sz="4000" b="1" dirty="0" smtClean="0"/>
              <a:t>Close </a:t>
            </a:r>
            <a:r>
              <a:rPr lang="en-US" sz="4000" b="1" dirty="0"/>
              <a:t>Reading </a:t>
            </a:r>
            <a:r>
              <a:rPr lang="en-US" sz="4000" b="1" dirty="0" smtClean="0"/>
              <a:t>opportunities</a:t>
            </a:r>
            <a:endParaRPr lang="en-US" sz="4000" b="1" dirty="0"/>
          </a:p>
          <a:p>
            <a:pPr marL="4572" indent="0">
              <a:buNone/>
            </a:pPr>
            <a:endParaRPr lang="en-US" sz="4000" b="1" dirty="0"/>
          </a:p>
          <a:p>
            <a:r>
              <a:rPr lang="en-US" sz="4000" b="1" dirty="0"/>
              <a:t>	Affirmative and corrective feedback provided</a:t>
            </a:r>
          </a:p>
          <a:p>
            <a:pPr marL="4572" indent="0">
              <a:buNone/>
            </a:pPr>
            <a:endParaRPr lang="en-US" sz="4500" dirty="0" smtClean="0"/>
          </a:p>
        </p:txBody>
      </p:sp>
    </p:spTree>
    <p:extLst>
      <p:ext uri="{BB962C8B-B14F-4D97-AF65-F5344CB8AC3E}">
        <p14:creationId xmlns:p14="http://schemas.microsoft.com/office/powerpoint/2010/main" val="8463121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Assessment (you do)</a:t>
            </a:r>
            <a:endParaRPr lang="en-US" dirty="0"/>
          </a:p>
        </p:txBody>
      </p:sp>
      <p:sp>
        <p:nvSpPr>
          <p:cNvPr id="3" name="Content Placeholder 2"/>
          <p:cNvSpPr>
            <a:spLocks noGrp="1"/>
          </p:cNvSpPr>
          <p:nvPr>
            <p:ph idx="1"/>
          </p:nvPr>
        </p:nvSpPr>
        <p:spPr>
          <a:xfrm>
            <a:off x="457200" y="1447800"/>
            <a:ext cx="8458200" cy="4876800"/>
          </a:xfrm>
        </p:spPr>
        <p:txBody>
          <a:bodyPr>
            <a:normAutofit/>
          </a:bodyPr>
          <a:lstStyle/>
          <a:p>
            <a:r>
              <a:rPr lang="en-US" sz="4000" b="1" dirty="0" smtClean="0"/>
              <a:t>Common </a:t>
            </a:r>
            <a:r>
              <a:rPr lang="en-US" sz="4000" b="1" dirty="0"/>
              <a:t>Formative Assessments (CFA’s) aligned to comprehension standards</a:t>
            </a:r>
          </a:p>
          <a:p>
            <a:pPr marL="4572" indent="0">
              <a:buNone/>
            </a:pPr>
            <a:endParaRPr lang="en-US" sz="4500" dirty="0" smtClean="0"/>
          </a:p>
        </p:txBody>
      </p:sp>
    </p:spTree>
    <p:extLst>
      <p:ext uri="{BB962C8B-B14F-4D97-AF65-F5344CB8AC3E}">
        <p14:creationId xmlns:p14="http://schemas.microsoft.com/office/powerpoint/2010/main" val="8340969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709" y="27709"/>
            <a:ext cx="9144000" cy="1981200"/>
          </a:xfrm>
        </p:spPr>
        <p:txBody>
          <a:bodyPr>
            <a:noAutofit/>
          </a:bodyPr>
          <a:lstStyle/>
          <a:p>
            <a:r>
              <a:rPr lang="en-US" sz="5000" dirty="0">
                <a:latin typeface="Forte" pitchFamily="66" charset="0"/>
              </a:rPr>
              <a:t>So Many Standards… </a:t>
            </a:r>
            <a:r>
              <a:rPr lang="en-US" sz="5000" dirty="0"/>
              <a:t/>
            </a:r>
            <a:br>
              <a:rPr lang="en-US" sz="5000" dirty="0"/>
            </a:br>
            <a:r>
              <a:rPr lang="en-US" sz="5000" dirty="0"/>
              <a:t>How Do We Fit </a:t>
            </a:r>
            <a:r>
              <a:rPr lang="en-US" sz="5000" dirty="0" smtClean="0"/>
              <a:t/>
            </a:r>
            <a:br>
              <a:rPr lang="en-US" sz="5000" dirty="0" smtClean="0"/>
            </a:br>
            <a:r>
              <a:rPr lang="en-US" sz="5000" dirty="0" smtClean="0"/>
              <a:t>Them All </a:t>
            </a:r>
            <a:r>
              <a:rPr lang="en-US" sz="5000" dirty="0"/>
              <a:t>In?</a:t>
            </a:r>
            <a:endParaRPr lang="en-US" sz="5000" dirty="0">
              <a:latin typeface="Rockwell Condensed" pitchFamily="18"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09800"/>
            <a:ext cx="9144000" cy="464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27449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2800" dirty="0"/>
              <a:t>How can the standards be merged and taught more conceptually, instead of in isolation of each other?</a:t>
            </a:r>
            <a:r>
              <a:rPr lang="en-US" sz="2400" dirty="0"/>
              <a:t/>
            </a:r>
            <a:br>
              <a:rPr lang="en-US" sz="2400" dirty="0"/>
            </a:br>
            <a:endParaRPr lang="en-US" sz="2800" dirty="0"/>
          </a:p>
        </p:txBody>
      </p:sp>
      <p:sp>
        <p:nvSpPr>
          <p:cNvPr id="3" name="Content Placeholder 2"/>
          <p:cNvSpPr>
            <a:spLocks noGrp="1"/>
          </p:cNvSpPr>
          <p:nvPr>
            <p:ph idx="1"/>
          </p:nvPr>
        </p:nvSpPr>
        <p:spPr>
          <a:xfrm>
            <a:off x="457200" y="1447800"/>
            <a:ext cx="8229600" cy="5029200"/>
          </a:xfrm>
        </p:spPr>
        <p:txBody>
          <a:bodyPr>
            <a:normAutofit/>
          </a:bodyPr>
          <a:lstStyle/>
          <a:p>
            <a:pPr lvl="0"/>
            <a:r>
              <a:rPr lang="en-US" sz="4000" dirty="0" smtClean="0"/>
              <a:t>Look </a:t>
            </a:r>
            <a:r>
              <a:rPr lang="en-US" sz="4000" dirty="0"/>
              <a:t>at curriculum guide for unit 1 </a:t>
            </a:r>
          </a:p>
          <a:p>
            <a:pPr lvl="0"/>
            <a:r>
              <a:rPr lang="en-US" sz="4000" dirty="0"/>
              <a:t>7 standards	</a:t>
            </a:r>
          </a:p>
          <a:p>
            <a:pPr lvl="0"/>
            <a:r>
              <a:rPr lang="en-US" sz="4000" dirty="0"/>
              <a:t>Demonstration of how to </a:t>
            </a:r>
            <a:r>
              <a:rPr lang="en-US" sz="4000" dirty="0" smtClean="0"/>
              <a:t>merge </a:t>
            </a:r>
            <a:r>
              <a:rPr lang="en-US" sz="4000" dirty="0"/>
              <a:t>standards together during a read aloud or shared reading opportunity</a:t>
            </a:r>
          </a:p>
          <a:p>
            <a:pPr lvl="1">
              <a:buNone/>
            </a:pPr>
            <a:endParaRPr lang="en-US" dirty="0" smtClean="0"/>
          </a:p>
        </p:txBody>
      </p:sp>
    </p:spTree>
    <p:extLst>
      <p:ext uri="{BB962C8B-B14F-4D97-AF65-F5344CB8AC3E}">
        <p14:creationId xmlns:p14="http://schemas.microsoft.com/office/powerpoint/2010/main" val="32279531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886293559"/>
              </p:ext>
            </p:extLst>
          </p:nvPr>
        </p:nvGraphicFramePr>
        <p:xfrm>
          <a:off x="1752600" y="9"/>
          <a:ext cx="5867400" cy="6857990"/>
        </p:xfrm>
        <a:graphic>
          <a:graphicData uri="http://schemas.openxmlformats.org/drawingml/2006/table">
            <a:tbl>
              <a:tblPr firstRow="1" firstCol="1" bandRow="1"/>
              <a:tblGrid>
                <a:gridCol w="2933700"/>
                <a:gridCol w="2933700"/>
              </a:tblGrid>
              <a:tr h="315310">
                <a:tc>
                  <a:txBody>
                    <a:bodyPr/>
                    <a:lstStyle/>
                    <a:p>
                      <a:pPr marL="0" marR="0" algn="ctr">
                        <a:lnSpc>
                          <a:spcPct val="115000"/>
                        </a:lnSpc>
                        <a:spcBef>
                          <a:spcPts val="0"/>
                        </a:spcBef>
                        <a:spcAft>
                          <a:spcPts val="0"/>
                        </a:spcAft>
                      </a:pPr>
                      <a:r>
                        <a:rPr lang="en-US" sz="1300" b="1" dirty="0">
                          <a:effectLst/>
                          <a:latin typeface="Bradley Hand ITC"/>
                          <a:ea typeface="Calibri"/>
                          <a:cs typeface="Times New Roman"/>
                        </a:rPr>
                        <a:t>Actions</a:t>
                      </a:r>
                      <a:endParaRPr lang="en-US" sz="900" dirty="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1">
                          <a:effectLst/>
                          <a:latin typeface="Bradley Hand ITC"/>
                          <a:ea typeface="Calibri"/>
                          <a:cs typeface="Times New Roman"/>
                        </a:rPr>
                        <a:t>Standard</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310">
                <a:tc gridSpan="2">
                  <a:txBody>
                    <a:bodyPr/>
                    <a:lstStyle/>
                    <a:p>
                      <a:pPr marL="0" marR="0" algn="ctr">
                        <a:lnSpc>
                          <a:spcPct val="115000"/>
                        </a:lnSpc>
                        <a:spcBef>
                          <a:spcPts val="0"/>
                        </a:spcBef>
                        <a:spcAft>
                          <a:spcPts val="0"/>
                        </a:spcAft>
                      </a:pPr>
                      <a:r>
                        <a:rPr lang="en-US" sz="1300" b="1">
                          <a:effectLst/>
                          <a:latin typeface="Comic Sans MS"/>
                          <a:ea typeface="Calibri"/>
                          <a:cs typeface="Times New Roman"/>
                        </a:rPr>
                        <a:t>Before Reading</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Title Page, Front, Back</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Inform 5</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Genre</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5</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Author and Illustrator</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6 and Inform 6</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Author’s Purpose</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Inform 8</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310">
                <a:tc gridSpan="2">
                  <a:txBody>
                    <a:bodyPr/>
                    <a:lstStyle/>
                    <a:p>
                      <a:pPr marL="0" marR="0" algn="ctr">
                        <a:lnSpc>
                          <a:spcPct val="115000"/>
                        </a:lnSpc>
                        <a:spcBef>
                          <a:spcPts val="0"/>
                        </a:spcBef>
                        <a:spcAft>
                          <a:spcPts val="0"/>
                        </a:spcAft>
                      </a:pPr>
                      <a:r>
                        <a:rPr lang="en-US" sz="1300" b="1" dirty="0">
                          <a:effectLst/>
                          <a:latin typeface="Comic Sans MS"/>
                          <a:ea typeface="Calibri"/>
                          <a:cs typeface="Times New Roman"/>
                        </a:rPr>
                        <a:t>During and After Reading</a:t>
                      </a:r>
                      <a:endParaRPr lang="en-US" sz="900" dirty="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Where to start reading</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Rdg. Foundation 1</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One to One</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Rdg. Foundation 1</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Page to Page</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Rdg. Foundation 1</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dirty="0">
                          <a:effectLst/>
                          <a:latin typeface="Times New Roman"/>
                          <a:ea typeface="Calibri"/>
                          <a:cs typeface="Times New Roman"/>
                        </a:rPr>
                        <a:t>Spaces</a:t>
                      </a:r>
                      <a:endParaRPr lang="en-US" sz="900" dirty="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Rdg. Foundation 1</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Return Sweep</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Rdg. Foundation 1</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Ask Questions</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1 and Inform 1 and SL.K.2</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Answer Questions</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1 and Inform 1 and SL.K.2</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Beginning, Middle, End</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2</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Characters</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3</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Setting</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3</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Events/Key Details</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3</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Problem/Solution</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3</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Retell</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2</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Sequence </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Lit. 2</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Main Topic</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Times New Roman"/>
                          <a:ea typeface="Calibri"/>
                          <a:cs typeface="Times New Roman"/>
                        </a:rPr>
                        <a:t>Inform 2</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03">
                <a:tc>
                  <a:txBody>
                    <a:bodyPr/>
                    <a:lstStyle/>
                    <a:p>
                      <a:pPr marL="0" marR="0" algn="ctr">
                        <a:lnSpc>
                          <a:spcPct val="115000"/>
                        </a:lnSpc>
                        <a:spcBef>
                          <a:spcPts val="0"/>
                        </a:spcBef>
                        <a:spcAft>
                          <a:spcPts val="0"/>
                        </a:spcAft>
                      </a:pPr>
                      <a:r>
                        <a:rPr lang="en-US" sz="1200">
                          <a:effectLst/>
                          <a:latin typeface="Times New Roman"/>
                          <a:ea typeface="Calibri"/>
                          <a:cs typeface="Times New Roman"/>
                        </a:rPr>
                        <a:t>Key Details</a:t>
                      </a:r>
                      <a:endParaRPr lang="en-US" sz="90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Times New Roman"/>
                          <a:ea typeface="Calibri"/>
                          <a:cs typeface="Times New Roman"/>
                        </a:rPr>
                        <a:t>Inform 2</a:t>
                      </a:r>
                      <a:endParaRPr lang="en-US" sz="900" dirty="0">
                        <a:effectLst/>
                        <a:latin typeface="Calibri"/>
                        <a:ea typeface="Calibri"/>
                        <a:cs typeface="Times New Roman"/>
                      </a:endParaRPr>
                    </a:p>
                  </a:txBody>
                  <a:tcPr marL="56550" marR="565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4305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Lesson Demonstration</a:t>
            </a:r>
            <a:endParaRPr lang="en-US" sz="2800" dirty="0"/>
          </a:p>
        </p:txBody>
      </p:sp>
      <p:sp>
        <p:nvSpPr>
          <p:cNvPr id="3" name="Content Placeholder 2"/>
          <p:cNvSpPr>
            <a:spLocks noGrp="1"/>
          </p:cNvSpPr>
          <p:nvPr>
            <p:ph idx="1"/>
          </p:nvPr>
        </p:nvSpPr>
        <p:spPr>
          <a:xfrm>
            <a:off x="457200" y="1447800"/>
            <a:ext cx="8229600" cy="5029200"/>
          </a:xfrm>
        </p:spPr>
        <p:txBody>
          <a:bodyPr>
            <a:normAutofit/>
          </a:bodyPr>
          <a:lstStyle/>
          <a:p>
            <a:pPr lvl="1" algn="ctr">
              <a:buNone/>
            </a:pPr>
            <a:r>
              <a:rPr lang="en-US" sz="4000" b="1" dirty="0" smtClean="0"/>
              <a:t>Demonstration of a core comprehension lesson.</a:t>
            </a:r>
          </a:p>
          <a:p>
            <a:pPr lvl="1" algn="ctr">
              <a:buNone/>
            </a:pPr>
            <a:endParaRPr lang="en-US" sz="4000" b="1" dirty="0"/>
          </a:p>
          <a:p>
            <a:pPr lvl="1">
              <a:buNone/>
            </a:pPr>
            <a:r>
              <a:rPr lang="en-US" sz="4000" b="1" dirty="0" smtClean="0"/>
              <a:t>Place a      star next to the standards you observe during the demonstration.</a:t>
            </a:r>
          </a:p>
          <a:p>
            <a:pPr lvl="1" algn="ctr">
              <a:buNone/>
            </a:pPr>
            <a:endParaRPr lang="en-US" sz="4000" b="1" dirty="0" smtClean="0"/>
          </a:p>
          <a:p>
            <a:pPr lvl="1" algn="ctr">
              <a:buNone/>
            </a:pPr>
            <a:endParaRPr lang="en-US" sz="4000" dirty="0"/>
          </a:p>
          <a:p>
            <a:pPr lvl="1">
              <a:buNone/>
            </a:pPr>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462842"/>
            <a:ext cx="6651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87319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Stand Up!</a:t>
            </a:r>
            <a:endParaRPr lang="en-US" sz="2800" dirty="0"/>
          </a:p>
        </p:txBody>
      </p:sp>
      <p:sp>
        <p:nvSpPr>
          <p:cNvPr id="3" name="Content Placeholder 2"/>
          <p:cNvSpPr>
            <a:spLocks noGrp="1"/>
          </p:cNvSpPr>
          <p:nvPr>
            <p:ph idx="1"/>
          </p:nvPr>
        </p:nvSpPr>
        <p:spPr>
          <a:xfrm>
            <a:off x="457200" y="1447800"/>
            <a:ext cx="8229600" cy="5029200"/>
          </a:xfrm>
        </p:spPr>
        <p:txBody>
          <a:bodyPr>
            <a:normAutofit/>
          </a:bodyPr>
          <a:lstStyle/>
          <a:p>
            <a:pPr lvl="1" algn="ctr">
              <a:buNone/>
            </a:pPr>
            <a:r>
              <a:rPr lang="en-US" sz="4000" b="1" dirty="0"/>
              <a:t>If you marked off the standard, stand up when that standard </a:t>
            </a:r>
            <a:r>
              <a:rPr lang="en-US" sz="4000" b="1" dirty="0" smtClean="0"/>
              <a:t>number </a:t>
            </a:r>
            <a:r>
              <a:rPr lang="en-US" sz="4000" b="1" dirty="0"/>
              <a:t>is </a:t>
            </a:r>
            <a:r>
              <a:rPr lang="en-US" sz="4000" b="1" dirty="0" smtClean="0"/>
              <a:t>called.</a:t>
            </a:r>
          </a:p>
          <a:p>
            <a:pPr lvl="1" algn="ctr">
              <a:buNone/>
            </a:pPr>
            <a:endParaRPr lang="en-US" sz="4000" dirty="0"/>
          </a:p>
          <a:p>
            <a:pPr lvl="1">
              <a:buNone/>
            </a:pPr>
            <a:endParaRPr 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6600"/>
            <a:ext cx="811989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9518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91949" y="609600"/>
            <a:ext cx="7772400" cy="1981200"/>
          </a:xfrm>
        </p:spPr>
        <p:txBody>
          <a:bodyPr>
            <a:noAutofit/>
          </a:bodyPr>
          <a:lstStyle/>
          <a:p>
            <a:r>
              <a:rPr lang="en-US" sz="7500" dirty="0" smtClean="0">
                <a:latin typeface="Rockwell Condensed" pitchFamily="18" charset="0"/>
              </a:rPr>
              <a:t>Close Reading</a:t>
            </a:r>
            <a:endParaRPr lang="en-US" sz="7500" dirty="0">
              <a:latin typeface="Rockwell Condensed"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66455"/>
            <a:ext cx="5955899" cy="356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75005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Professional Reading Articles</a:t>
            </a:r>
            <a:endParaRPr lang="en-US" dirty="0"/>
          </a:p>
        </p:txBody>
      </p:sp>
      <p:sp>
        <p:nvSpPr>
          <p:cNvPr id="3" name="Content Placeholder 2"/>
          <p:cNvSpPr>
            <a:spLocks noGrp="1"/>
          </p:cNvSpPr>
          <p:nvPr>
            <p:ph idx="1"/>
          </p:nvPr>
        </p:nvSpPr>
        <p:spPr>
          <a:xfrm>
            <a:off x="152400" y="1565787"/>
            <a:ext cx="8991600" cy="5257800"/>
          </a:xfrm>
        </p:spPr>
        <p:txBody>
          <a:bodyPr>
            <a:normAutofit/>
          </a:bodyPr>
          <a:lstStyle/>
          <a:p>
            <a:pPr marL="4572" indent="0">
              <a:buNone/>
            </a:pPr>
            <a:r>
              <a:rPr lang="en-US" sz="2700" i="1" dirty="0" smtClean="0"/>
              <a:t>Close </a:t>
            </a:r>
            <a:r>
              <a:rPr lang="en-US" sz="2700" i="1" dirty="0"/>
              <a:t>Reading in Elementary </a:t>
            </a:r>
            <a:r>
              <a:rPr lang="en-US" sz="2700" i="1" dirty="0" smtClean="0"/>
              <a:t>Schools </a:t>
            </a:r>
            <a:r>
              <a:rPr lang="en-US" sz="2700" dirty="0" smtClean="0"/>
              <a:t>by </a:t>
            </a:r>
            <a:r>
              <a:rPr lang="en-US" sz="2700" dirty="0"/>
              <a:t>Doug Fisher and Nancy Frey </a:t>
            </a:r>
            <a:r>
              <a:rPr lang="en-US" sz="2700" dirty="0" smtClean="0"/>
              <a:t>(page </a:t>
            </a:r>
            <a:r>
              <a:rPr lang="en-US" sz="2700" dirty="0"/>
              <a:t>1 and 2)</a:t>
            </a:r>
          </a:p>
          <a:p>
            <a:pPr marL="4572" indent="0">
              <a:buNone/>
            </a:pPr>
            <a:endParaRPr lang="en-US" sz="2700" i="1" dirty="0" smtClean="0"/>
          </a:p>
          <a:p>
            <a:pPr marL="4572" indent="0">
              <a:buNone/>
            </a:pPr>
            <a:r>
              <a:rPr lang="en-US" sz="2700" i="1" dirty="0" smtClean="0"/>
              <a:t>A </a:t>
            </a:r>
            <a:r>
              <a:rPr lang="en-US" sz="2700" i="1" dirty="0"/>
              <a:t>Close Look at Close </a:t>
            </a:r>
            <a:r>
              <a:rPr lang="en-US" sz="2700" i="1" dirty="0" smtClean="0"/>
              <a:t>Reading </a:t>
            </a:r>
            <a:r>
              <a:rPr lang="en-US" sz="2700" dirty="0"/>
              <a:t>by Beth Burke </a:t>
            </a:r>
            <a:r>
              <a:rPr lang="en-US" sz="2700" dirty="0" smtClean="0"/>
              <a:t>(page </a:t>
            </a:r>
            <a:r>
              <a:rPr lang="en-US" sz="2700" dirty="0"/>
              <a:t>2-3 </a:t>
            </a:r>
            <a:r>
              <a:rPr lang="en-US" sz="2700" dirty="0" smtClean="0"/>
              <a:t>&amp; 10-12</a:t>
            </a:r>
            <a:r>
              <a:rPr lang="en-US" sz="2700" dirty="0"/>
              <a:t>)</a:t>
            </a:r>
          </a:p>
          <a:p>
            <a:pPr marL="4572" indent="0">
              <a:buNone/>
            </a:pPr>
            <a:endParaRPr lang="en-US" sz="1800" dirty="0"/>
          </a:p>
          <a:p>
            <a:pPr marL="4572" indent="0">
              <a:buNone/>
            </a:pPr>
            <a:r>
              <a:rPr lang="en-US" sz="3000" b="1" dirty="0" smtClean="0"/>
              <a:t>1. Read </a:t>
            </a:r>
            <a:r>
              <a:rPr lang="en-US" sz="3000" b="1" dirty="0"/>
              <a:t>and respond to </a:t>
            </a:r>
            <a:r>
              <a:rPr lang="en-US" sz="3000" b="1" dirty="0" smtClean="0"/>
              <a:t>articles</a:t>
            </a:r>
          </a:p>
          <a:p>
            <a:pPr marL="4572" indent="0">
              <a:buNone/>
            </a:pPr>
            <a:r>
              <a:rPr lang="en-US" sz="3000" b="1" dirty="0" smtClean="0"/>
              <a:t>2. Think </a:t>
            </a:r>
            <a:r>
              <a:rPr lang="en-US" sz="3000" b="1" dirty="0"/>
              <a:t>Write Pair </a:t>
            </a:r>
            <a:r>
              <a:rPr lang="en-US" sz="3000" b="1" dirty="0" smtClean="0"/>
              <a:t>Share (graphic organizer)</a:t>
            </a:r>
          </a:p>
          <a:p>
            <a:pPr marL="4572" indent="0">
              <a:buNone/>
            </a:pPr>
            <a:r>
              <a:rPr lang="en-US" sz="3000" b="1" dirty="0" smtClean="0"/>
              <a:t>3. Give </a:t>
            </a:r>
            <a:r>
              <a:rPr lang="en-US" sz="3000" b="1" dirty="0"/>
              <a:t>one get one</a:t>
            </a:r>
          </a:p>
          <a:p>
            <a:pPr>
              <a:buFontTx/>
              <a:buChar char="-"/>
            </a:pPr>
            <a:endParaRPr lang="en-US" sz="1700" dirty="0" smtClean="0"/>
          </a:p>
          <a:p>
            <a:pPr marL="4572" indent="0">
              <a:buNone/>
            </a:pPr>
            <a:endParaRPr lang="en-US" sz="3000" dirty="0"/>
          </a:p>
        </p:txBody>
      </p:sp>
    </p:spTree>
    <p:extLst>
      <p:ext uri="{BB962C8B-B14F-4D97-AF65-F5344CB8AC3E}">
        <p14:creationId xmlns:p14="http://schemas.microsoft.com/office/powerpoint/2010/main" val="21797035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9841906"/>
              </p:ext>
            </p:extLst>
          </p:nvPr>
        </p:nvGraphicFramePr>
        <p:xfrm>
          <a:off x="1143000" y="0"/>
          <a:ext cx="6739764" cy="6796025"/>
        </p:xfrm>
        <a:graphic>
          <a:graphicData uri="http://schemas.openxmlformats.org/drawingml/2006/table">
            <a:tbl>
              <a:tblPr firstRow="1" firstCol="1" bandRow="1"/>
              <a:tblGrid>
                <a:gridCol w="3369882"/>
                <a:gridCol w="3369882"/>
              </a:tblGrid>
              <a:tr h="866449">
                <a:tc>
                  <a:txBody>
                    <a:bodyPr/>
                    <a:lstStyle/>
                    <a:p>
                      <a:pPr marL="0" marR="0" algn="ctr">
                        <a:lnSpc>
                          <a:spcPct val="115000"/>
                        </a:lnSpc>
                        <a:spcBef>
                          <a:spcPts val="0"/>
                        </a:spcBef>
                        <a:spcAft>
                          <a:spcPts val="0"/>
                        </a:spcAft>
                      </a:pPr>
                      <a:r>
                        <a:rPr lang="en-US" sz="1700" b="0" dirty="0">
                          <a:effectLst/>
                          <a:latin typeface="Algerian"/>
                          <a:ea typeface="Calibri"/>
                          <a:cs typeface="Times New Roman"/>
                        </a:rPr>
                        <a:t>Close reading</a:t>
                      </a:r>
                      <a:endParaRPr lang="en-US" sz="900" b="0" dirty="0">
                        <a:effectLst/>
                        <a:latin typeface="Calibri"/>
                        <a:ea typeface="Calibri"/>
                        <a:cs typeface="Times New Roman"/>
                      </a:endParaRPr>
                    </a:p>
                  </a:txBody>
                  <a:tcPr marL="53995" marR="5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effectLst/>
                          <a:latin typeface="Algerian"/>
                          <a:ea typeface="Calibri"/>
                          <a:cs typeface="Times New Roman"/>
                        </a:rPr>
                        <a:t>My thoughts about </a:t>
                      </a:r>
                      <a:endParaRPr lang="en-US" sz="1600" b="0" dirty="0" smtClean="0">
                        <a:effectLst/>
                        <a:latin typeface="Algerian"/>
                        <a:ea typeface="Calibri"/>
                        <a:cs typeface="Times New Roman"/>
                      </a:endParaRPr>
                    </a:p>
                    <a:p>
                      <a:pPr marL="0" marR="0" algn="ctr">
                        <a:lnSpc>
                          <a:spcPct val="115000"/>
                        </a:lnSpc>
                        <a:spcBef>
                          <a:spcPts val="0"/>
                        </a:spcBef>
                        <a:spcAft>
                          <a:spcPts val="0"/>
                        </a:spcAft>
                      </a:pPr>
                      <a:r>
                        <a:rPr lang="en-US" sz="1600" b="0" dirty="0" smtClean="0">
                          <a:effectLst/>
                          <a:latin typeface="Algerian"/>
                          <a:ea typeface="Calibri"/>
                          <a:cs typeface="Times New Roman"/>
                        </a:rPr>
                        <a:t>close </a:t>
                      </a:r>
                      <a:r>
                        <a:rPr lang="en-US" sz="1600" b="0" dirty="0">
                          <a:effectLst/>
                          <a:latin typeface="Algerian"/>
                          <a:ea typeface="Calibri"/>
                          <a:cs typeface="Times New Roman"/>
                        </a:rPr>
                        <a:t>reading</a:t>
                      </a:r>
                      <a:endParaRPr lang="en-US" sz="900" b="0" dirty="0">
                        <a:effectLst/>
                        <a:latin typeface="Calibri"/>
                        <a:ea typeface="Calibri"/>
                        <a:cs typeface="Times New Roman"/>
                      </a:endParaRPr>
                    </a:p>
                  </a:txBody>
                  <a:tcPr marL="53995" marR="5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3640">
                <a:tc>
                  <a:txBody>
                    <a:bodyPr/>
                    <a:lstStyle/>
                    <a:p>
                      <a:pPr marL="0" marR="0" algn="ctr">
                        <a:lnSpc>
                          <a:spcPct val="115000"/>
                        </a:lnSpc>
                        <a:spcBef>
                          <a:spcPts val="0"/>
                        </a:spcBef>
                        <a:spcAft>
                          <a:spcPts val="0"/>
                        </a:spcAft>
                      </a:pPr>
                      <a:r>
                        <a:rPr lang="en-US" sz="1300" b="0" dirty="0">
                          <a:effectLst/>
                          <a:latin typeface="Algerian"/>
                          <a:ea typeface="Calibri"/>
                          <a:cs typeface="Times New Roman"/>
                        </a:rPr>
                        <a:t>What is it?</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txBody>
                  <a:tcPr marL="53995" marR="5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0">
                          <a:effectLst/>
                          <a:latin typeface="Algerian"/>
                          <a:ea typeface="Calibri"/>
                          <a:cs typeface="Times New Roman"/>
                        </a:rPr>
                        <a:t> </a:t>
                      </a:r>
                      <a:endParaRPr lang="en-US" sz="900" b="0">
                        <a:effectLst/>
                        <a:latin typeface="Calibri"/>
                        <a:ea typeface="Calibri"/>
                        <a:cs typeface="Times New Roman"/>
                      </a:endParaRPr>
                    </a:p>
                  </a:txBody>
                  <a:tcPr marL="53995" marR="5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3640">
                <a:tc>
                  <a:txBody>
                    <a:bodyPr/>
                    <a:lstStyle/>
                    <a:p>
                      <a:pPr marL="0" marR="0" algn="ctr">
                        <a:lnSpc>
                          <a:spcPct val="115000"/>
                        </a:lnSpc>
                        <a:spcBef>
                          <a:spcPts val="0"/>
                        </a:spcBef>
                        <a:spcAft>
                          <a:spcPts val="0"/>
                        </a:spcAft>
                      </a:pPr>
                      <a:r>
                        <a:rPr lang="en-US" sz="1300" b="0" dirty="0">
                          <a:effectLst/>
                          <a:latin typeface="Algerian"/>
                          <a:ea typeface="Calibri"/>
                          <a:cs typeface="Times New Roman"/>
                        </a:rPr>
                        <a:t>Why do it?</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txBody>
                  <a:tcPr marL="53995" marR="5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txBody>
                  <a:tcPr marL="53995" marR="5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2296">
                <a:tc>
                  <a:txBody>
                    <a:bodyPr/>
                    <a:lstStyle/>
                    <a:p>
                      <a:pPr marL="0" marR="0" algn="ctr">
                        <a:lnSpc>
                          <a:spcPct val="115000"/>
                        </a:lnSpc>
                        <a:spcBef>
                          <a:spcPts val="0"/>
                        </a:spcBef>
                        <a:spcAft>
                          <a:spcPts val="0"/>
                        </a:spcAft>
                      </a:pPr>
                      <a:r>
                        <a:rPr lang="en-US" sz="1300" b="0">
                          <a:effectLst/>
                          <a:latin typeface="Algerian"/>
                          <a:ea typeface="Calibri"/>
                          <a:cs typeface="Times New Roman"/>
                        </a:rPr>
                        <a:t>When to do it?</a:t>
                      </a:r>
                      <a:endParaRPr lang="en-US" sz="900" b="0">
                        <a:effectLst/>
                        <a:latin typeface="Calibri"/>
                        <a:ea typeface="Calibri"/>
                        <a:cs typeface="Times New Roman"/>
                      </a:endParaRPr>
                    </a:p>
                    <a:p>
                      <a:pPr marL="0" marR="0" algn="ctr">
                        <a:lnSpc>
                          <a:spcPct val="115000"/>
                        </a:lnSpc>
                        <a:spcBef>
                          <a:spcPts val="0"/>
                        </a:spcBef>
                        <a:spcAft>
                          <a:spcPts val="0"/>
                        </a:spcAft>
                      </a:pPr>
                      <a:r>
                        <a:rPr lang="en-US" sz="1300" b="0">
                          <a:effectLst/>
                          <a:latin typeface="Algerian"/>
                          <a:ea typeface="Calibri"/>
                          <a:cs typeface="Times New Roman"/>
                        </a:rPr>
                        <a:t> </a:t>
                      </a:r>
                      <a:endParaRPr lang="en-US" sz="900" b="0">
                        <a:effectLst/>
                        <a:latin typeface="Calibri"/>
                        <a:ea typeface="Calibri"/>
                        <a:cs typeface="Times New Roman"/>
                      </a:endParaRPr>
                    </a:p>
                    <a:p>
                      <a:pPr marL="0" marR="0" algn="ctr">
                        <a:lnSpc>
                          <a:spcPct val="115000"/>
                        </a:lnSpc>
                        <a:spcBef>
                          <a:spcPts val="0"/>
                        </a:spcBef>
                        <a:spcAft>
                          <a:spcPts val="0"/>
                        </a:spcAft>
                      </a:pPr>
                      <a:r>
                        <a:rPr lang="en-US" sz="1300" b="0">
                          <a:effectLst/>
                          <a:latin typeface="Algerian"/>
                          <a:ea typeface="Calibri"/>
                          <a:cs typeface="Times New Roman"/>
                        </a:rPr>
                        <a:t> </a:t>
                      </a:r>
                      <a:endParaRPr lang="en-US" sz="900" b="0">
                        <a:effectLst/>
                        <a:latin typeface="Calibri"/>
                        <a:ea typeface="Calibri"/>
                        <a:cs typeface="Times New Roman"/>
                      </a:endParaRPr>
                    </a:p>
                    <a:p>
                      <a:pPr marL="0" marR="0" algn="ctr">
                        <a:lnSpc>
                          <a:spcPct val="115000"/>
                        </a:lnSpc>
                        <a:spcBef>
                          <a:spcPts val="0"/>
                        </a:spcBef>
                        <a:spcAft>
                          <a:spcPts val="0"/>
                        </a:spcAft>
                      </a:pPr>
                      <a:r>
                        <a:rPr lang="en-US" sz="1300" b="0">
                          <a:effectLst/>
                          <a:latin typeface="Algerian"/>
                          <a:ea typeface="Calibri"/>
                          <a:cs typeface="Times New Roman"/>
                        </a:rPr>
                        <a:t> </a:t>
                      </a:r>
                      <a:endParaRPr lang="en-US" sz="900" b="0">
                        <a:effectLst/>
                        <a:latin typeface="Calibri"/>
                        <a:ea typeface="Calibri"/>
                        <a:cs typeface="Times New Roman"/>
                      </a:endParaRPr>
                    </a:p>
                    <a:p>
                      <a:pPr marL="0" marR="0" algn="ctr">
                        <a:lnSpc>
                          <a:spcPct val="115000"/>
                        </a:lnSpc>
                        <a:spcBef>
                          <a:spcPts val="0"/>
                        </a:spcBef>
                        <a:spcAft>
                          <a:spcPts val="0"/>
                        </a:spcAft>
                      </a:pPr>
                      <a:r>
                        <a:rPr lang="en-US" sz="1300" b="0">
                          <a:effectLst/>
                          <a:latin typeface="Algerian"/>
                          <a:ea typeface="Calibri"/>
                          <a:cs typeface="Times New Roman"/>
                        </a:rPr>
                        <a:t> </a:t>
                      </a:r>
                      <a:endParaRPr lang="en-US" sz="900" b="0">
                        <a:effectLst/>
                        <a:latin typeface="Calibri"/>
                        <a:ea typeface="Calibri"/>
                        <a:cs typeface="Times New Roman"/>
                      </a:endParaRPr>
                    </a:p>
                    <a:p>
                      <a:pPr marL="0" marR="0" algn="ctr">
                        <a:lnSpc>
                          <a:spcPct val="115000"/>
                        </a:lnSpc>
                        <a:spcBef>
                          <a:spcPts val="0"/>
                        </a:spcBef>
                        <a:spcAft>
                          <a:spcPts val="0"/>
                        </a:spcAft>
                      </a:pPr>
                      <a:r>
                        <a:rPr lang="en-US" sz="1300" b="0">
                          <a:effectLst/>
                          <a:latin typeface="Algerian"/>
                          <a:ea typeface="Calibri"/>
                          <a:cs typeface="Times New Roman"/>
                        </a:rPr>
                        <a:t> </a:t>
                      </a:r>
                      <a:endParaRPr lang="en-US" sz="900" b="0">
                        <a:effectLst/>
                        <a:latin typeface="Calibri"/>
                        <a:ea typeface="Calibri"/>
                        <a:cs typeface="Times New Roman"/>
                      </a:endParaRPr>
                    </a:p>
                  </a:txBody>
                  <a:tcPr marL="53995" marR="5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0" dirty="0">
                          <a:effectLst/>
                          <a:latin typeface="Algerian"/>
                          <a:ea typeface="Calibri"/>
                          <a:cs typeface="Times New Roman"/>
                        </a:rPr>
                        <a:t> </a:t>
                      </a:r>
                      <a:endParaRPr lang="en-US" sz="900" b="0" dirty="0">
                        <a:effectLst/>
                        <a:latin typeface="Calibri"/>
                        <a:ea typeface="Calibri"/>
                        <a:cs typeface="Times New Roman"/>
                      </a:endParaRPr>
                    </a:p>
                  </a:txBody>
                  <a:tcPr marL="53995" marR="5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8021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88" t="24346" r="24699" b="19744"/>
          <a:stretch/>
        </p:blipFill>
        <p:spPr bwMode="auto">
          <a:xfrm>
            <a:off x="23553" y="30480"/>
            <a:ext cx="9128932"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967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What is Close Reading</a:t>
            </a:r>
            <a:endParaRPr lang="en-US" dirty="0"/>
          </a:p>
        </p:txBody>
      </p:sp>
      <p:sp>
        <p:nvSpPr>
          <p:cNvPr id="3" name="Content Placeholder 2"/>
          <p:cNvSpPr>
            <a:spLocks noGrp="1"/>
          </p:cNvSpPr>
          <p:nvPr>
            <p:ph idx="1"/>
          </p:nvPr>
        </p:nvSpPr>
        <p:spPr>
          <a:xfrm>
            <a:off x="304800" y="1295400"/>
            <a:ext cx="8686800" cy="5334000"/>
          </a:xfrm>
        </p:spPr>
        <p:txBody>
          <a:bodyPr>
            <a:normAutofit/>
          </a:bodyPr>
          <a:lstStyle/>
          <a:p>
            <a:pPr marL="4572" indent="0">
              <a:buNone/>
            </a:pPr>
            <a:r>
              <a:rPr lang="en-US" sz="3000" b="1" dirty="0" smtClean="0"/>
              <a:t>-Thoughtful, critical analysis of a text </a:t>
            </a:r>
          </a:p>
          <a:p>
            <a:pPr marL="4572" indent="0">
              <a:buNone/>
            </a:pPr>
            <a:endParaRPr lang="en-US" sz="500" b="1" dirty="0" smtClean="0"/>
          </a:p>
          <a:p>
            <a:pPr marL="4572" indent="0">
              <a:buNone/>
            </a:pPr>
            <a:r>
              <a:rPr lang="en-US" sz="3000" b="1" dirty="0" smtClean="0"/>
              <a:t>-Focuses on significant details or patterns</a:t>
            </a:r>
          </a:p>
          <a:p>
            <a:pPr marL="4572" indent="0">
              <a:buNone/>
            </a:pPr>
            <a:endParaRPr lang="en-US" sz="500" b="1" dirty="0" smtClean="0"/>
          </a:p>
          <a:p>
            <a:pPr marL="4572" indent="0">
              <a:buNone/>
            </a:pPr>
            <a:r>
              <a:rPr lang="en-US" sz="3000" b="1" dirty="0" smtClean="0"/>
              <a:t>-Develops a deeper, precise understanding of the text’s form, craft meanings, etc.</a:t>
            </a:r>
          </a:p>
          <a:p>
            <a:pPr marL="4572" indent="0">
              <a:buNone/>
            </a:pPr>
            <a:endParaRPr lang="en-US" sz="500" b="1" dirty="0" smtClean="0"/>
          </a:p>
          <a:p>
            <a:pPr marL="4572" indent="0">
              <a:buNone/>
            </a:pPr>
            <a:r>
              <a:rPr lang="en-US" sz="3000" b="1" dirty="0" smtClean="0"/>
              <a:t>-Requirement of the Common Core Standards</a:t>
            </a:r>
          </a:p>
          <a:p>
            <a:pPr marL="4572" indent="0">
              <a:buNone/>
            </a:pPr>
            <a:r>
              <a:rPr lang="en-US" sz="1800" b="1" i="1" dirty="0"/>
              <a:t>Standard 10: Read and comprehend complex literary and informational texts independently and proficiently. </a:t>
            </a:r>
            <a:endParaRPr lang="en-US" sz="500" b="1" dirty="0" smtClean="0"/>
          </a:p>
          <a:p>
            <a:pPr marL="4572" indent="0">
              <a:buNone/>
            </a:pPr>
            <a:r>
              <a:rPr lang="en-US" sz="3000" b="1" dirty="0" smtClean="0"/>
              <a:t>-Directs the reader’s attention to the text itself</a:t>
            </a:r>
          </a:p>
          <a:p>
            <a:endParaRPr lang="en-US" sz="3000" dirty="0"/>
          </a:p>
        </p:txBody>
      </p:sp>
    </p:spTree>
    <p:extLst>
      <p:ext uri="{BB962C8B-B14F-4D97-AF65-F5344CB8AC3E}">
        <p14:creationId xmlns:p14="http://schemas.microsoft.com/office/powerpoint/2010/main" val="29902093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417638"/>
          </a:xfrm>
        </p:spPr>
        <p:txBody>
          <a:bodyPr>
            <a:normAutofit/>
          </a:bodyPr>
          <a:lstStyle/>
          <a:p>
            <a:r>
              <a:rPr lang="en-US" dirty="0" smtClean="0"/>
              <a:t>Close Reading Video Lesson</a:t>
            </a:r>
            <a:endParaRPr lang="en-US" dirty="0"/>
          </a:p>
        </p:txBody>
      </p:sp>
      <p:sp>
        <p:nvSpPr>
          <p:cNvPr id="3" name="Content Placeholder 2"/>
          <p:cNvSpPr>
            <a:spLocks noGrp="1"/>
          </p:cNvSpPr>
          <p:nvPr>
            <p:ph idx="1"/>
          </p:nvPr>
        </p:nvSpPr>
        <p:spPr>
          <a:xfrm>
            <a:off x="132735" y="1447800"/>
            <a:ext cx="8991600" cy="5257800"/>
          </a:xfrm>
        </p:spPr>
        <p:txBody>
          <a:bodyPr>
            <a:normAutofit/>
          </a:bodyPr>
          <a:lstStyle/>
          <a:p>
            <a:endParaRPr lang="en-US" dirty="0" smtClean="0"/>
          </a:p>
          <a:p>
            <a:r>
              <a:rPr lang="en-US" dirty="0"/>
              <a:t> </a:t>
            </a:r>
            <a:r>
              <a:rPr lang="en-US" dirty="0" smtClean="0"/>
              <a:t>1</a:t>
            </a:r>
            <a:r>
              <a:rPr lang="en-US" baseline="30000" dirty="0" smtClean="0"/>
              <a:t>st</a:t>
            </a:r>
            <a:r>
              <a:rPr lang="en-US" dirty="0" smtClean="0"/>
              <a:t> </a:t>
            </a:r>
            <a:r>
              <a:rPr lang="en-US" dirty="0"/>
              <a:t>grade </a:t>
            </a:r>
            <a:r>
              <a:rPr lang="en-US" dirty="0" smtClean="0"/>
              <a:t>classroom</a:t>
            </a:r>
          </a:p>
          <a:p>
            <a:pPr marL="4572" indent="0">
              <a:buNone/>
            </a:pPr>
            <a:endParaRPr lang="en-US" dirty="0"/>
          </a:p>
          <a:p>
            <a:pPr lvl="0"/>
            <a:r>
              <a:rPr lang="en-US" dirty="0"/>
              <a:t>Lesson focus:   Ask and answer questions about unknown words in a text (Literature 4)</a:t>
            </a:r>
          </a:p>
          <a:p>
            <a:pPr lvl="0"/>
            <a:endParaRPr lang="en-US" sz="1300" dirty="0" smtClean="0"/>
          </a:p>
          <a:p>
            <a:pPr lvl="0"/>
            <a:endParaRPr lang="en-US" dirty="0"/>
          </a:p>
          <a:p>
            <a:pPr marL="4572" indent="0">
              <a:buNone/>
            </a:pPr>
            <a:endParaRPr lang="en-US" sz="1700" dirty="0" smtClean="0"/>
          </a:p>
        </p:txBody>
      </p:sp>
    </p:spTree>
    <p:extLst>
      <p:ext uri="{BB962C8B-B14F-4D97-AF65-F5344CB8AC3E}">
        <p14:creationId xmlns:p14="http://schemas.microsoft.com/office/powerpoint/2010/main" val="291699458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a:t>
            </a:r>
            <a:r>
              <a:rPr lang="en-US" baseline="30000" dirty="0" smtClean="0"/>
              <a:t>st</a:t>
            </a:r>
            <a:r>
              <a:rPr lang="en-US" dirty="0" smtClean="0"/>
              <a:t> Read </a:t>
            </a:r>
            <a:br>
              <a:rPr lang="en-US" dirty="0" smtClean="0"/>
            </a:br>
            <a:r>
              <a:rPr lang="en-US" dirty="0" smtClean="0"/>
              <a:t>Key Ideas and Details</a:t>
            </a:r>
            <a:endParaRPr lang="en-US" dirty="0"/>
          </a:p>
        </p:txBody>
      </p:sp>
      <p:sp>
        <p:nvSpPr>
          <p:cNvPr id="3" name="Content Placeholder 2"/>
          <p:cNvSpPr>
            <a:spLocks noGrp="1"/>
          </p:cNvSpPr>
          <p:nvPr>
            <p:ph idx="1"/>
          </p:nvPr>
        </p:nvSpPr>
        <p:spPr/>
        <p:txBody>
          <a:bodyPr/>
          <a:lstStyle/>
          <a:p>
            <a:pPr algn="ctr"/>
            <a:endParaRPr lang="en-US" dirty="0" smtClean="0"/>
          </a:p>
          <a:p>
            <a:pPr algn="ctr"/>
            <a:endParaRPr lang="en-US" dirty="0"/>
          </a:p>
          <a:p>
            <a:pPr marL="4572" indent="0" algn="ctr">
              <a:buNone/>
            </a:pPr>
            <a:r>
              <a:rPr lang="en-US" dirty="0" smtClean="0"/>
              <a:t>Main Idea of the text</a:t>
            </a:r>
            <a:endParaRPr lang="en-US" dirty="0"/>
          </a:p>
          <a:p>
            <a:endParaRPr lang="en-US" dirty="0"/>
          </a:p>
        </p:txBody>
      </p:sp>
    </p:spTree>
    <p:extLst>
      <p:ext uri="{BB962C8B-B14F-4D97-AF65-F5344CB8AC3E}">
        <p14:creationId xmlns:p14="http://schemas.microsoft.com/office/powerpoint/2010/main" val="372086139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t>
            </a:r>
            <a:r>
              <a:rPr lang="en-US" baseline="30000" dirty="0" smtClean="0"/>
              <a:t>nd</a:t>
            </a:r>
            <a:r>
              <a:rPr lang="en-US" dirty="0" smtClean="0"/>
              <a:t> Read (Close Read) </a:t>
            </a:r>
            <a:br>
              <a:rPr lang="en-US" dirty="0" smtClean="0"/>
            </a:br>
            <a:r>
              <a:rPr lang="en-US" dirty="0" smtClean="0"/>
              <a:t>Craft and Structure</a:t>
            </a:r>
            <a:endParaRPr lang="en-US" dirty="0"/>
          </a:p>
        </p:txBody>
      </p:sp>
      <p:sp>
        <p:nvSpPr>
          <p:cNvPr id="3" name="Content Placeholder 2"/>
          <p:cNvSpPr>
            <a:spLocks noGrp="1"/>
          </p:cNvSpPr>
          <p:nvPr>
            <p:ph idx="1"/>
          </p:nvPr>
        </p:nvSpPr>
        <p:spPr/>
        <p:txBody>
          <a:bodyPr>
            <a:normAutofit/>
          </a:bodyPr>
          <a:lstStyle/>
          <a:p>
            <a:pPr marL="4572" indent="0" algn="ctr">
              <a:buNone/>
            </a:pPr>
            <a:r>
              <a:rPr lang="en-US" b="1" dirty="0" smtClean="0"/>
              <a:t>Meaning of unknown words</a:t>
            </a:r>
          </a:p>
          <a:p>
            <a:pPr marL="4572" indent="0" algn="ctr">
              <a:buNone/>
            </a:pPr>
            <a:endParaRPr lang="en-US" b="1" dirty="0"/>
          </a:p>
          <a:p>
            <a:r>
              <a:rPr lang="en-US" dirty="0"/>
              <a:t>Standard 4: Interpret words and phrases as they are used in a text, including determining technical, connotative, and figurative meanings, and analyze how specific word choices shape meaning or tone</a:t>
            </a:r>
            <a:r>
              <a:rPr lang="en-US" dirty="0" smtClean="0"/>
              <a:t>.</a:t>
            </a:r>
            <a:endParaRPr lang="en-US" dirty="0"/>
          </a:p>
        </p:txBody>
      </p:sp>
    </p:spTree>
    <p:extLst>
      <p:ext uri="{BB962C8B-B14F-4D97-AF65-F5344CB8AC3E}">
        <p14:creationId xmlns:p14="http://schemas.microsoft.com/office/powerpoint/2010/main" val="23131131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t>
            </a:r>
            <a:r>
              <a:rPr lang="en-US" baseline="30000" dirty="0" smtClean="0"/>
              <a:t>rd</a:t>
            </a:r>
            <a:r>
              <a:rPr lang="en-US" dirty="0" smtClean="0"/>
              <a:t> Read (Close Read)</a:t>
            </a:r>
            <a:br>
              <a:rPr lang="en-US" dirty="0" smtClean="0"/>
            </a:br>
            <a:r>
              <a:rPr lang="en-US" dirty="0" err="1" smtClean="0"/>
              <a:t>Integraton</a:t>
            </a:r>
            <a:r>
              <a:rPr lang="en-US" dirty="0" smtClean="0"/>
              <a:t> of Knowledge and Ideas</a:t>
            </a:r>
            <a:endParaRPr lang="en-US" dirty="0"/>
          </a:p>
        </p:txBody>
      </p:sp>
      <p:sp>
        <p:nvSpPr>
          <p:cNvPr id="3" name="Content Placeholder 2"/>
          <p:cNvSpPr>
            <a:spLocks noGrp="1"/>
          </p:cNvSpPr>
          <p:nvPr>
            <p:ph idx="1"/>
          </p:nvPr>
        </p:nvSpPr>
        <p:spPr/>
        <p:txBody>
          <a:bodyPr/>
          <a:lstStyle/>
          <a:p>
            <a:endParaRPr lang="en-US" dirty="0" smtClean="0"/>
          </a:p>
          <a:p>
            <a:r>
              <a:rPr lang="en-US" dirty="0" smtClean="0"/>
              <a:t>Not shown in video clip</a:t>
            </a:r>
            <a:endParaRPr lang="en-US" dirty="0"/>
          </a:p>
        </p:txBody>
      </p:sp>
    </p:spTree>
    <p:extLst>
      <p:ext uri="{BB962C8B-B14F-4D97-AF65-F5344CB8AC3E}">
        <p14:creationId xmlns:p14="http://schemas.microsoft.com/office/powerpoint/2010/main" val="393724584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watch for…</a:t>
            </a:r>
            <a:endParaRPr lang="en-US" dirty="0"/>
          </a:p>
        </p:txBody>
      </p:sp>
      <p:sp>
        <p:nvSpPr>
          <p:cNvPr id="3" name="Content Placeholder 2"/>
          <p:cNvSpPr>
            <a:spLocks noGrp="1"/>
          </p:cNvSpPr>
          <p:nvPr>
            <p:ph idx="1"/>
          </p:nvPr>
        </p:nvSpPr>
        <p:spPr/>
        <p:txBody>
          <a:bodyPr/>
          <a:lstStyle/>
          <a:p>
            <a:pPr marL="4572" indent="0">
              <a:buNone/>
            </a:pPr>
            <a:r>
              <a:rPr lang="en-US" dirty="0" smtClean="0"/>
              <a:t> </a:t>
            </a:r>
          </a:p>
          <a:p>
            <a:pPr marL="4572" indent="0">
              <a:buNone/>
            </a:pPr>
            <a:endParaRPr lang="en-US" dirty="0"/>
          </a:p>
        </p:txBody>
      </p:sp>
      <p:sp>
        <p:nvSpPr>
          <p:cNvPr id="4" name="Rectangle 3"/>
          <p:cNvSpPr/>
          <p:nvPr/>
        </p:nvSpPr>
        <p:spPr>
          <a:xfrm>
            <a:off x="838200" y="1859340"/>
            <a:ext cx="7315200" cy="4893647"/>
          </a:xfrm>
          <a:prstGeom prst="rect">
            <a:avLst/>
          </a:prstGeom>
        </p:spPr>
        <p:txBody>
          <a:bodyPr wrap="square">
            <a:spAutoFit/>
          </a:bodyPr>
          <a:lstStyle/>
          <a:p>
            <a:pPr algn="ctr"/>
            <a:r>
              <a:rPr lang="en-US" sz="2000" b="1" dirty="0"/>
              <a:t>Student </a:t>
            </a:r>
            <a:r>
              <a:rPr lang="en-US" sz="2000" b="1" dirty="0" smtClean="0"/>
              <a:t>engagement</a:t>
            </a:r>
          </a:p>
          <a:p>
            <a:pPr algn="ctr"/>
            <a:endParaRPr lang="en-US" sz="2000" b="1" dirty="0"/>
          </a:p>
          <a:p>
            <a:pPr algn="ctr"/>
            <a:r>
              <a:rPr lang="en-US" sz="2000" b="1" dirty="0"/>
              <a:t>Level of </a:t>
            </a:r>
            <a:r>
              <a:rPr lang="en-US" sz="2000" b="1" dirty="0" smtClean="0"/>
              <a:t>text </a:t>
            </a:r>
          </a:p>
          <a:p>
            <a:pPr algn="ctr"/>
            <a:endParaRPr lang="en-US" sz="2000" b="1" dirty="0" smtClean="0"/>
          </a:p>
          <a:p>
            <a:pPr algn="ctr"/>
            <a:r>
              <a:rPr lang="en-US" sz="2000" b="1" dirty="0" smtClean="0"/>
              <a:t>Levels of support</a:t>
            </a:r>
          </a:p>
          <a:p>
            <a:pPr algn="ctr"/>
            <a:endParaRPr lang="en-US" sz="2000" b="1" dirty="0"/>
          </a:p>
          <a:p>
            <a:pPr algn="ctr"/>
            <a:r>
              <a:rPr lang="en-US" sz="2000" b="1" dirty="0" smtClean="0"/>
              <a:t>1</a:t>
            </a:r>
            <a:r>
              <a:rPr lang="en-US" sz="2000" b="1" baseline="30000" dirty="0" smtClean="0"/>
              <a:t>st</a:t>
            </a:r>
            <a:r>
              <a:rPr lang="en-US" sz="2000" b="1" dirty="0" smtClean="0"/>
              <a:t> read and 2</a:t>
            </a:r>
            <a:r>
              <a:rPr lang="en-US" sz="2000" b="1" baseline="30000" dirty="0" smtClean="0"/>
              <a:t>nd</a:t>
            </a:r>
            <a:r>
              <a:rPr lang="en-US" sz="2000" b="1" dirty="0" smtClean="0"/>
              <a:t> read opportunities</a:t>
            </a:r>
          </a:p>
          <a:p>
            <a:pPr algn="ctr"/>
            <a:endParaRPr lang="en-US" sz="2000" b="1" dirty="0"/>
          </a:p>
          <a:p>
            <a:pPr algn="ctr"/>
            <a:r>
              <a:rPr lang="en-US" sz="2000" b="1" dirty="0"/>
              <a:t>Rigor of the </a:t>
            </a:r>
            <a:r>
              <a:rPr lang="en-US" sz="2000" b="1" dirty="0" smtClean="0"/>
              <a:t>lesson</a:t>
            </a:r>
          </a:p>
          <a:p>
            <a:pPr algn="ctr"/>
            <a:endParaRPr lang="en-US" sz="2000" b="1" dirty="0"/>
          </a:p>
          <a:p>
            <a:pPr algn="ctr"/>
            <a:r>
              <a:rPr lang="en-US" sz="2000" b="1" dirty="0" smtClean="0"/>
              <a:t>Routines</a:t>
            </a:r>
          </a:p>
          <a:p>
            <a:pPr algn="ctr"/>
            <a:endParaRPr lang="en-US" b="1" dirty="0" smtClean="0"/>
          </a:p>
          <a:p>
            <a:pPr algn="ctr"/>
            <a:r>
              <a:rPr lang="en-US" dirty="0" smtClean="0"/>
              <a:t> </a:t>
            </a:r>
            <a:r>
              <a:rPr lang="en-US" sz="2000" b="1" i="1" dirty="0" smtClean="0">
                <a:solidFill>
                  <a:srgbClr val="00B0F0"/>
                </a:solidFill>
              </a:rPr>
              <a:t>Record </a:t>
            </a:r>
            <a:r>
              <a:rPr lang="en-US" sz="2000" b="1" i="1" dirty="0">
                <a:solidFill>
                  <a:srgbClr val="00B0F0"/>
                </a:solidFill>
              </a:rPr>
              <a:t>MVP’s relating to any of the points mentioned above.</a:t>
            </a:r>
          </a:p>
          <a:p>
            <a:pPr algn="ctr"/>
            <a:r>
              <a:rPr lang="en-US" b="1" dirty="0">
                <a:hlinkClick r:id="rId2"/>
              </a:rPr>
              <a:t>http://</a:t>
            </a:r>
            <a:r>
              <a:rPr lang="en-US" b="1" dirty="0" smtClean="0">
                <a:hlinkClick r:id="rId2"/>
              </a:rPr>
              <a:t>www.youtube.com/watch?v=WgQYvj2U4Kw</a:t>
            </a:r>
            <a:endParaRPr lang="en-US" b="1" dirty="0" smtClean="0"/>
          </a:p>
          <a:p>
            <a:pPr algn="ctr"/>
            <a:endParaRPr lang="en-US" b="1" dirty="0"/>
          </a:p>
          <a:p>
            <a:endParaRPr lang="en-US" dirty="0"/>
          </a:p>
        </p:txBody>
      </p:sp>
    </p:spTree>
    <p:extLst>
      <p:ext uri="{BB962C8B-B14F-4D97-AF65-F5344CB8AC3E}">
        <p14:creationId xmlns:p14="http://schemas.microsoft.com/office/powerpoint/2010/main" val="28084638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417638"/>
          </a:xfrm>
        </p:spPr>
        <p:txBody>
          <a:bodyPr>
            <a:normAutofit/>
          </a:bodyPr>
          <a:lstStyle/>
          <a:p>
            <a:r>
              <a:rPr lang="en-US" dirty="0" smtClean="0"/>
              <a:t>What Did You Think?</a:t>
            </a:r>
            <a:endParaRPr lang="en-US" dirty="0"/>
          </a:p>
        </p:txBody>
      </p:sp>
      <p:sp>
        <p:nvSpPr>
          <p:cNvPr id="3" name="Content Placeholder 2"/>
          <p:cNvSpPr>
            <a:spLocks noGrp="1"/>
          </p:cNvSpPr>
          <p:nvPr>
            <p:ph idx="1"/>
          </p:nvPr>
        </p:nvSpPr>
        <p:spPr>
          <a:xfrm>
            <a:off x="132735" y="1447800"/>
            <a:ext cx="8991600" cy="5257800"/>
          </a:xfrm>
        </p:spPr>
        <p:txBody>
          <a:bodyPr>
            <a:normAutofit/>
          </a:bodyPr>
          <a:lstStyle/>
          <a:p>
            <a:pPr marL="4572" lvl="0" indent="0">
              <a:buNone/>
            </a:pPr>
            <a:endParaRPr lang="en-US" sz="1300" dirty="0" smtClean="0"/>
          </a:p>
          <a:p>
            <a:pPr lvl="0"/>
            <a:endParaRPr lang="en-US" dirty="0"/>
          </a:p>
          <a:p>
            <a:pPr marL="4572" indent="0">
              <a:buNone/>
            </a:pPr>
            <a:endParaRPr lang="en-US" sz="1700" dirty="0" smtClean="0"/>
          </a:p>
        </p:txBody>
      </p:sp>
      <p:graphicFrame>
        <p:nvGraphicFramePr>
          <p:cNvPr id="4" name="Table 3"/>
          <p:cNvGraphicFramePr>
            <a:graphicFrameLocks noGrp="1"/>
          </p:cNvGraphicFramePr>
          <p:nvPr>
            <p:extLst>
              <p:ext uri="{D42A27DB-BD31-4B8C-83A1-F6EECF244321}">
                <p14:modId xmlns:p14="http://schemas.microsoft.com/office/powerpoint/2010/main" val="3532351958"/>
              </p:ext>
            </p:extLst>
          </p:nvPr>
        </p:nvGraphicFramePr>
        <p:xfrm>
          <a:off x="1219200" y="1676400"/>
          <a:ext cx="6774180" cy="2678622"/>
        </p:xfrm>
        <a:graphic>
          <a:graphicData uri="http://schemas.openxmlformats.org/drawingml/2006/table">
            <a:tbl>
              <a:tblPr firstRow="1" firstCol="1" bandRow="1">
                <a:tableStyleId>{5940675A-B579-460E-94D1-54222C63F5DA}</a:tableStyleId>
              </a:tblPr>
              <a:tblGrid>
                <a:gridCol w="6774180"/>
              </a:tblGrid>
              <a:tr h="446437">
                <a:tc>
                  <a:txBody>
                    <a:bodyPr/>
                    <a:lstStyle/>
                    <a:p>
                      <a:pPr marL="0" marR="0" algn="ctr">
                        <a:lnSpc>
                          <a:spcPct val="115000"/>
                        </a:lnSpc>
                        <a:spcBef>
                          <a:spcPts val="0"/>
                        </a:spcBef>
                        <a:spcAft>
                          <a:spcPts val="0"/>
                        </a:spcAft>
                      </a:pPr>
                      <a:r>
                        <a:rPr lang="en-US" sz="2000" b="1" dirty="0">
                          <a:effectLst/>
                        </a:rPr>
                        <a:t>1</a:t>
                      </a:r>
                      <a:r>
                        <a:rPr lang="en-US" sz="2000" b="1" baseline="30000" dirty="0">
                          <a:effectLst/>
                        </a:rPr>
                        <a:t>st</a:t>
                      </a:r>
                      <a:r>
                        <a:rPr lang="en-US" sz="2000" b="1" dirty="0">
                          <a:effectLst/>
                        </a:rPr>
                        <a:t> Read Key Ideas and Details</a:t>
                      </a:r>
                      <a:endParaRPr lang="en-US" sz="2000" b="1" dirty="0">
                        <a:effectLst/>
                        <a:latin typeface="Calibri"/>
                        <a:ea typeface="Calibri"/>
                        <a:cs typeface="Times New Roman"/>
                      </a:endParaRPr>
                    </a:p>
                  </a:txBody>
                  <a:tcPr marL="68580" marR="68580" marT="0" marB="0"/>
                </a:tc>
              </a:tr>
              <a:tr h="446437">
                <a:tc>
                  <a:txBody>
                    <a:bodyPr/>
                    <a:lstStyle/>
                    <a:p>
                      <a:pPr marL="0" marR="0" algn="ctr">
                        <a:lnSpc>
                          <a:spcPct val="115000"/>
                        </a:lnSpc>
                        <a:spcBef>
                          <a:spcPts val="0"/>
                        </a:spcBef>
                        <a:spcAft>
                          <a:spcPts val="0"/>
                        </a:spcAft>
                      </a:pPr>
                      <a:r>
                        <a:rPr lang="en-US" sz="2000" b="1" dirty="0">
                          <a:effectLst/>
                        </a:rPr>
                        <a:t>2</a:t>
                      </a:r>
                      <a:r>
                        <a:rPr lang="en-US" sz="2000" b="1" baseline="30000" dirty="0">
                          <a:effectLst/>
                        </a:rPr>
                        <a:t>nd</a:t>
                      </a:r>
                      <a:r>
                        <a:rPr lang="en-US" sz="2000" b="1" dirty="0">
                          <a:effectLst/>
                        </a:rPr>
                        <a:t> Read (Close Read) Craft and Structure</a:t>
                      </a:r>
                      <a:endParaRPr lang="en-US" sz="2000" b="1" dirty="0">
                        <a:effectLst/>
                        <a:latin typeface="Calibri"/>
                        <a:ea typeface="Calibri"/>
                        <a:cs typeface="Times New Roman"/>
                      </a:endParaRPr>
                    </a:p>
                  </a:txBody>
                  <a:tcPr marL="68580" marR="68580" marT="0" marB="0"/>
                </a:tc>
              </a:tr>
              <a:tr h="446437">
                <a:tc>
                  <a:txBody>
                    <a:bodyPr/>
                    <a:lstStyle/>
                    <a:p>
                      <a:pPr marL="0" marR="0" algn="ctr">
                        <a:lnSpc>
                          <a:spcPct val="115000"/>
                        </a:lnSpc>
                        <a:spcBef>
                          <a:spcPts val="0"/>
                        </a:spcBef>
                        <a:spcAft>
                          <a:spcPts val="0"/>
                        </a:spcAft>
                      </a:pPr>
                      <a:r>
                        <a:rPr lang="en-US" sz="2000" b="1" dirty="0">
                          <a:effectLst/>
                        </a:rPr>
                        <a:t>Student Engagement</a:t>
                      </a:r>
                      <a:endParaRPr lang="en-US" sz="2000" b="1" dirty="0">
                        <a:effectLst/>
                        <a:latin typeface="Calibri"/>
                        <a:ea typeface="Calibri"/>
                        <a:cs typeface="Times New Roman"/>
                      </a:endParaRPr>
                    </a:p>
                  </a:txBody>
                  <a:tcPr marL="68580" marR="68580" marT="0" marB="0"/>
                </a:tc>
              </a:tr>
              <a:tr h="446437">
                <a:tc>
                  <a:txBody>
                    <a:bodyPr/>
                    <a:lstStyle/>
                    <a:p>
                      <a:pPr marL="0" marR="0" algn="ctr">
                        <a:lnSpc>
                          <a:spcPct val="115000"/>
                        </a:lnSpc>
                        <a:spcBef>
                          <a:spcPts val="0"/>
                        </a:spcBef>
                        <a:spcAft>
                          <a:spcPts val="0"/>
                        </a:spcAft>
                      </a:pPr>
                      <a:r>
                        <a:rPr lang="en-US" sz="2000" b="1" dirty="0" smtClean="0">
                          <a:effectLst/>
                          <a:latin typeface="Calibri"/>
                          <a:ea typeface="Calibri"/>
                          <a:cs typeface="Times New Roman"/>
                        </a:rPr>
                        <a:t>Levels of Support</a:t>
                      </a:r>
                      <a:endParaRPr lang="en-US" sz="2000" b="1" dirty="0">
                        <a:effectLst/>
                        <a:latin typeface="Calibri"/>
                        <a:ea typeface="Calibri"/>
                        <a:cs typeface="Times New Roman"/>
                      </a:endParaRPr>
                    </a:p>
                  </a:txBody>
                  <a:tcPr marL="68580" marR="68580" marT="0" marB="0"/>
                </a:tc>
              </a:tr>
              <a:tr h="446437">
                <a:tc>
                  <a:txBody>
                    <a:bodyPr/>
                    <a:lstStyle/>
                    <a:p>
                      <a:pPr marL="0" marR="0" algn="ctr">
                        <a:lnSpc>
                          <a:spcPct val="115000"/>
                        </a:lnSpc>
                        <a:spcBef>
                          <a:spcPts val="0"/>
                        </a:spcBef>
                        <a:spcAft>
                          <a:spcPts val="0"/>
                        </a:spcAft>
                      </a:pPr>
                      <a:r>
                        <a:rPr lang="en-US" sz="2000" b="1" dirty="0">
                          <a:effectLst/>
                        </a:rPr>
                        <a:t>Rigor of Lesson</a:t>
                      </a:r>
                      <a:endParaRPr lang="en-US" sz="2000" b="1" dirty="0">
                        <a:effectLst/>
                        <a:latin typeface="Calibri"/>
                        <a:ea typeface="Calibri"/>
                        <a:cs typeface="Times New Roman"/>
                      </a:endParaRPr>
                    </a:p>
                  </a:txBody>
                  <a:tcPr marL="68580" marR="68580" marT="0" marB="0"/>
                </a:tc>
              </a:tr>
              <a:tr h="446437">
                <a:tc>
                  <a:txBody>
                    <a:bodyPr/>
                    <a:lstStyle/>
                    <a:p>
                      <a:pPr marL="0" marR="0" algn="ctr">
                        <a:lnSpc>
                          <a:spcPct val="115000"/>
                        </a:lnSpc>
                        <a:spcBef>
                          <a:spcPts val="0"/>
                        </a:spcBef>
                        <a:spcAft>
                          <a:spcPts val="0"/>
                        </a:spcAft>
                      </a:pPr>
                      <a:r>
                        <a:rPr lang="en-US" sz="2000" b="1" dirty="0">
                          <a:effectLst/>
                        </a:rPr>
                        <a:t>Routines</a:t>
                      </a:r>
                      <a:endParaRPr lang="en-US" sz="2000" b="1" dirty="0">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609600" y="3614174"/>
            <a:ext cx="750269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25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endParaRPr kumimoji="0" lang="en-US" sz="25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r>
              <a:rPr kumimoji="0" lang="en-US" sz="25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Share observations at your tables</a:t>
            </a:r>
          </a:p>
          <a:p>
            <a:pPr marL="0" marR="0" lvl="0" indent="0" algn="ctr" defTabSz="914400" rtl="0" eaLnBrk="1" fontAlgn="base" latinLnBrk="0" hangingPunct="1">
              <a:lnSpc>
                <a:spcPct val="100000"/>
              </a:lnSpc>
              <a:spcBef>
                <a:spcPct val="0"/>
              </a:spcBef>
              <a:spcAft>
                <a:spcPct val="0"/>
              </a:spcAft>
              <a:buClrTx/>
              <a:buSzTx/>
              <a:tabLst/>
            </a:pPr>
            <a:endParaRPr kumimoji="0" lang="en-US" sz="25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n-US" sz="25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Each table will share one idea from each category  with</a:t>
            </a:r>
          </a:p>
          <a:p>
            <a:pPr marL="0" marR="0" lvl="0" indent="0" algn="ctr" defTabSz="914400" rtl="0" eaLnBrk="0" fontAlgn="base" latinLnBrk="0" hangingPunct="0">
              <a:lnSpc>
                <a:spcPct val="100000"/>
              </a:lnSpc>
              <a:spcBef>
                <a:spcPct val="0"/>
              </a:spcBef>
              <a:spcAft>
                <a:spcPct val="0"/>
              </a:spcAft>
              <a:buClrTx/>
              <a:buSzTx/>
              <a:tabLst/>
            </a:pPr>
            <a:r>
              <a:rPr kumimoji="0" lang="en-US" sz="25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the large group</a:t>
            </a:r>
            <a:endParaRPr kumimoji="0" lang="en-US" sz="25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287798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417638"/>
          </a:xfrm>
        </p:spPr>
        <p:txBody>
          <a:bodyPr>
            <a:normAutofit/>
          </a:bodyPr>
          <a:lstStyle/>
          <a:p>
            <a:r>
              <a:rPr lang="en-US" dirty="0" smtClean="0"/>
              <a:t>Close Reading</a:t>
            </a:r>
            <a:endParaRPr lang="en-US" dirty="0"/>
          </a:p>
        </p:txBody>
      </p:sp>
      <p:sp>
        <p:nvSpPr>
          <p:cNvPr id="3" name="Content Placeholder 2"/>
          <p:cNvSpPr>
            <a:spLocks noGrp="1"/>
          </p:cNvSpPr>
          <p:nvPr>
            <p:ph idx="1"/>
          </p:nvPr>
        </p:nvSpPr>
        <p:spPr>
          <a:xfrm>
            <a:off x="132735" y="1447800"/>
            <a:ext cx="8991600" cy="5257800"/>
          </a:xfrm>
        </p:spPr>
        <p:txBody>
          <a:bodyPr>
            <a:normAutofit/>
          </a:bodyPr>
          <a:lstStyle/>
          <a:p>
            <a:pPr marL="4572" indent="0">
              <a:buNone/>
            </a:pPr>
            <a:endParaRPr lang="en-US" sz="500" b="1" i="1" dirty="0" smtClean="0"/>
          </a:p>
          <a:p>
            <a:pPr marL="4572" indent="0">
              <a:buNone/>
            </a:pPr>
            <a:r>
              <a:rPr lang="en-US" sz="3000" b="1" i="1" dirty="0" smtClean="0">
                <a:latin typeface="Franklin Gothic Medium Cond" pitchFamily="34" charset="0"/>
              </a:rPr>
              <a:t>Use </a:t>
            </a:r>
            <a:r>
              <a:rPr lang="en-US" sz="3000" b="1" i="1" dirty="0">
                <a:latin typeface="Franklin Gothic Medium Cond" pitchFamily="34" charset="0"/>
              </a:rPr>
              <a:t>the close reading checklist on page 2 of the </a:t>
            </a:r>
            <a:r>
              <a:rPr lang="en-US" sz="3000" b="1" i="1" dirty="0" smtClean="0">
                <a:latin typeface="Franklin Gothic Medium Cond" pitchFamily="34" charset="0"/>
              </a:rPr>
              <a:t>Burke article.</a:t>
            </a:r>
          </a:p>
          <a:p>
            <a:pPr marL="4572" indent="0">
              <a:buNone/>
            </a:pPr>
            <a:endParaRPr lang="en-US" sz="500" b="1" i="1" dirty="0" smtClean="0"/>
          </a:p>
          <a:p>
            <a:pPr marL="4572" indent="0">
              <a:buNone/>
            </a:pPr>
            <a:endParaRPr lang="en-US" sz="500" b="1" i="1" dirty="0"/>
          </a:p>
          <a:p>
            <a:pPr marL="4572" indent="0">
              <a:buNone/>
            </a:pPr>
            <a:endParaRPr lang="en-US" sz="500" b="1" i="1" dirty="0" smtClean="0"/>
          </a:p>
          <a:p>
            <a:pPr marL="4572" indent="0">
              <a:buNone/>
            </a:pPr>
            <a:endParaRPr lang="en-US" sz="500" b="1" i="1" dirty="0"/>
          </a:p>
          <a:p>
            <a:pPr marL="4572" indent="0">
              <a:buNone/>
            </a:pPr>
            <a:r>
              <a:rPr lang="en-US" sz="3000" b="1" i="1" dirty="0" smtClean="0"/>
              <a:t>       Star </a:t>
            </a:r>
            <a:r>
              <a:rPr lang="en-US" sz="3000" b="1" i="1" dirty="0"/>
              <a:t>any that </a:t>
            </a:r>
            <a:r>
              <a:rPr lang="en-US" sz="3000" b="1" i="1" dirty="0" smtClean="0"/>
              <a:t>were </a:t>
            </a:r>
            <a:r>
              <a:rPr lang="en-US" sz="3000" b="1" i="1" dirty="0"/>
              <a:t>used in the video </a:t>
            </a:r>
            <a:r>
              <a:rPr lang="en-US" sz="3000" b="1" i="1" dirty="0" smtClean="0"/>
              <a:t>clip.</a:t>
            </a:r>
            <a:endParaRPr lang="en-US" sz="3000" b="1" dirty="0"/>
          </a:p>
          <a:p>
            <a:pPr marL="4572" indent="0">
              <a:buNone/>
            </a:pPr>
            <a:endParaRPr lang="en-US" sz="500" b="1" i="1" dirty="0"/>
          </a:p>
          <a:p>
            <a:pPr marL="4572" indent="0" algn="ctr">
              <a:buNone/>
            </a:pPr>
            <a:r>
              <a:rPr lang="en-US" sz="3000" b="1" i="1" dirty="0" smtClean="0"/>
              <a:t>Share </a:t>
            </a:r>
            <a:r>
              <a:rPr lang="en-US" sz="3000" b="1" i="1" dirty="0"/>
              <a:t>at your table.</a:t>
            </a:r>
            <a:endParaRPr lang="en-US" sz="3000" b="1" dirty="0"/>
          </a:p>
          <a:p>
            <a:pPr marL="4572" indent="0">
              <a:buNone/>
            </a:pPr>
            <a:endParaRPr lang="en-US" sz="1700" dirty="0" smtClean="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158780"/>
            <a:ext cx="660912" cy="644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6615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417638"/>
          </a:xfrm>
        </p:spPr>
        <p:txBody>
          <a:bodyPr>
            <a:normAutofit/>
          </a:bodyPr>
          <a:lstStyle/>
          <a:p>
            <a:r>
              <a:rPr lang="en-US" dirty="0" smtClean="0"/>
              <a:t>Close Reading in Kindergarten</a:t>
            </a:r>
            <a:endParaRPr lang="en-US" dirty="0"/>
          </a:p>
        </p:txBody>
      </p:sp>
      <p:sp>
        <p:nvSpPr>
          <p:cNvPr id="3" name="Content Placeholder 2"/>
          <p:cNvSpPr>
            <a:spLocks noGrp="1"/>
          </p:cNvSpPr>
          <p:nvPr>
            <p:ph idx="1"/>
          </p:nvPr>
        </p:nvSpPr>
        <p:spPr>
          <a:xfrm>
            <a:off x="132735" y="1447800"/>
            <a:ext cx="8991600" cy="5257800"/>
          </a:xfrm>
        </p:spPr>
        <p:txBody>
          <a:bodyPr>
            <a:normAutofit/>
          </a:bodyPr>
          <a:lstStyle/>
          <a:p>
            <a:r>
              <a:rPr lang="en-US" sz="2500" b="1" dirty="0"/>
              <a:t> </a:t>
            </a:r>
            <a:r>
              <a:rPr lang="en-US" sz="2500" b="1" dirty="0" smtClean="0"/>
              <a:t>Whole </a:t>
            </a:r>
            <a:r>
              <a:rPr lang="en-US" sz="2500" b="1" dirty="0"/>
              <a:t>Group</a:t>
            </a:r>
            <a:endParaRPr lang="en-US" sz="2500" dirty="0"/>
          </a:p>
          <a:p>
            <a:r>
              <a:rPr lang="en-US" sz="2500" b="1" dirty="0"/>
              <a:t>Read </a:t>
            </a:r>
            <a:r>
              <a:rPr lang="en-US" sz="2500" b="1" dirty="0" err="1"/>
              <a:t>Alouds</a:t>
            </a:r>
            <a:r>
              <a:rPr lang="en-US" sz="2500" b="1" dirty="0"/>
              <a:t> (Journeys, Health, Soc. Studies, Science)</a:t>
            </a:r>
            <a:endParaRPr lang="en-US" sz="2500" dirty="0"/>
          </a:p>
          <a:p>
            <a:r>
              <a:rPr lang="en-US" sz="2500" b="1" dirty="0"/>
              <a:t>Big Books (Journeys)</a:t>
            </a:r>
            <a:endParaRPr lang="en-US" sz="2500" dirty="0"/>
          </a:p>
          <a:p>
            <a:r>
              <a:rPr lang="en-US" sz="2500" b="1" dirty="0"/>
              <a:t>Shared Reading</a:t>
            </a:r>
            <a:endParaRPr lang="en-US" sz="2500" dirty="0"/>
          </a:p>
          <a:p>
            <a:r>
              <a:rPr lang="en-US" sz="2500" b="1" dirty="0"/>
              <a:t>Small Group Differentiation (students reading already)</a:t>
            </a:r>
            <a:endParaRPr lang="en-US" sz="2500" dirty="0"/>
          </a:p>
          <a:p>
            <a:r>
              <a:rPr lang="en-US" sz="2500" b="1" dirty="0"/>
              <a:t>Read (reread) texts and plan text dependent questions during collaborations</a:t>
            </a:r>
            <a:endParaRPr lang="en-US" sz="2500" dirty="0"/>
          </a:p>
          <a:p>
            <a:pPr marL="4572" indent="0">
              <a:buNone/>
            </a:pPr>
            <a:endParaRPr lang="en-US" sz="1700" dirty="0" smtClean="0"/>
          </a:p>
        </p:txBody>
      </p:sp>
    </p:spTree>
    <p:extLst>
      <p:ext uri="{BB962C8B-B14F-4D97-AF65-F5344CB8AC3E}">
        <p14:creationId xmlns:p14="http://schemas.microsoft.com/office/powerpoint/2010/main" val="366317117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417638"/>
          </a:xfrm>
        </p:spPr>
        <p:txBody>
          <a:bodyPr>
            <a:normAutofit/>
          </a:bodyPr>
          <a:lstStyle/>
          <a:p>
            <a:r>
              <a:rPr lang="en-US" dirty="0" smtClean="0"/>
              <a:t>Journeys Read Aloud</a:t>
            </a:r>
            <a:endParaRPr lang="en-US" dirty="0"/>
          </a:p>
        </p:txBody>
      </p:sp>
      <p:sp>
        <p:nvSpPr>
          <p:cNvPr id="3" name="Content Placeholder 2"/>
          <p:cNvSpPr>
            <a:spLocks noGrp="1"/>
          </p:cNvSpPr>
          <p:nvPr>
            <p:ph idx="1"/>
          </p:nvPr>
        </p:nvSpPr>
        <p:spPr>
          <a:xfrm>
            <a:off x="132735" y="1447800"/>
            <a:ext cx="8991600" cy="5257800"/>
          </a:xfrm>
        </p:spPr>
        <p:txBody>
          <a:bodyPr>
            <a:normAutofit/>
          </a:bodyPr>
          <a:lstStyle/>
          <a:p>
            <a:pPr marL="4572" indent="0" algn="ctr">
              <a:buNone/>
            </a:pPr>
            <a:r>
              <a:rPr lang="en-US" sz="3500" b="1" u="sng" dirty="0"/>
              <a:t>Friends at </a:t>
            </a:r>
            <a:r>
              <a:rPr lang="en-US" sz="3500" b="1" u="sng" dirty="0" smtClean="0"/>
              <a:t>School</a:t>
            </a:r>
          </a:p>
          <a:p>
            <a:pPr marL="4572" indent="0" algn="ctr">
              <a:buNone/>
            </a:pPr>
            <a:endParaRPr lang="en-US" sz="3500" dirty="0"/>
          </a:p>
          <a:p>
            <a:pPr marL="4572" indent="0" algn="ctr">
              <a:buNone/>
            </a:pPr>
            <a:r>
              <a:rPr lang="en-US" sz="2400" b="1" dirty="0"/>
              <a:t>By Rochelle </a:t>
            </a:r>
            <a:r>
              <a:rPr lang="en-US" sz="2400" b="1" dirty="0" err="1"/>
              <a:t>Bunnett</a:t>
            </a:r>
            <a:endParaRPr lang="en-US" sz="2400" dirty="0"/>
          </a:p>
          <a:p>
            <a:pPr marL="4572" indent="0" algn="ctr">
              <a:buNone/>
            </a:pPr>
            <a:r>
              <a:rPr lang="en-US" sz="2400" b="1" dirty="0"/>
              <a:t>Photographs by Matt Brown</a:t>
            </a:r>
            <a:endParaRPr lang="en-US" sz="2400" dirty="0"/>
          </a:p>
          <a:p>
            <a:pPr marL="4572" indent="0">
              <a:buNone/>
            </a:pPr>
            <a:endParaRPr lang="en-US" sz="3500" dirty="0"/>
          </a:p>
          <a:p>
            <a:pPr marL="4572" indent="0" algn="ctr">
              <a:buNone/>
            </a:pPr>
            <a:r>
              <a:rPr lang="en-US" sz="3500" b="1" dirty="0"/>
              <a:t>Unit </a:t>
            </a:r>
            <a:r>
              <a:rPr lang="en-US" sz="3500" b="1" dirty="0" smtClean="0"/>
              <a:t>1 Week 2 </a:t>
            </a:r>
            <a:r>
              <a:rPr lang="en-US" sz="3500" b="1" dirty="0"/>
              <a:t>Read Aloud</a:t>
            </a:r>
            <a:endParaRPr lang="en-US" sz="3500" dirty="0"/>
          </a:p>
          <a:p>
            <a:pPr marL="4572" indent="0">
              <a:buNone/>
            </a:pPr>
            <a:endParaRPr lang="en-US" sz="1700" dirty="0" smtClean="0"/>
          </a:p>
        </p:txBody>
      </p:sp>
    </p:spTree>
    <p:extLst>
      <p:ext uri="{BB962C8B-B14F-4D97-AF65-F5344CB8AC3E}">
        <p14:creationId xmlns:p14="http://schemas.microsoft.com/office/powerpoint/2010/main" val="1247930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67" t="17187" r="37541" b="17017"/>
          <a:stretch/>
        </p:blipFill>
        <p:spPr bwMode="auto">
          <a:xfrm>
            <a:off x="-13855" y="-27709"/>
            <a:ext cx="5173201" cy="688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59346" y="228600"/>
            <a:ext cx="3984654" cy="5016758"/>
          </a:xfrm>
          <a:prstGeom prst="rect">
            <a:avLst/>
          </a:prstGeom>
          <a:noFill/>
        </p:spPr>
        <p:txBody>
          <a:bodyPr wrap="square" rtlCol="0">
            <a:spAutoFit/>
          </a:bodyPr>
          <a:lstStyle/>
          <a:p>
            <a:pPr>
              <a:lnSpc>
                <a:spcPct val="200000"/>
              </a:lnSpc>
            </a:pPr>
            <a:r>
              <a:rPr lang="en-US" sz="2000" b="1" u="sng" dirty="0" smtClean="0"/>
              <a:t>Components of the Assessment</a:t>
            </a:r>
            <a:r>
              <a:rPr lang="en-US" sz="2000" dirty="0" smtClean="0"/>
              <a:t>:</a:t>
            </a:r>
          </a:p>
          <a:p>
            <a:pPr marL="285750" indent="-285750">
              <a:buFont typeface="Arial" pitchFamily="34" charset="0"/>
              <a:buChar char="•"/>
            </a:pPr>
            <a:r>
              <a:rPr lang="en-US" sz="2000" dirty="0" smtClean="0"/>
              <a:t>PA Profile – Rhyming, Blending and Segmenting</a:t>
            </a:r>
            <a:endParaRPr lang="en-US" sz="2800" dirty="0" smtClean="0"/>
          </a:p>
          <a:p>
            <a:pPr marL="285750" indent="-285750">
              <a:lnSpc>
                <a:spcPct val="200000"/>
              </a:lnSpc>
              <a:buFont typeface="Arial" pitchFamily="34" charset="0"/>
              <a:buChar char="•"/>
            </a:pPr>
            <a:r>
              <a:rPr lang="en-US" sz="2000" dirty="0" smtClean="0"/>
              <a:t>Letter ID – upper &amp; lower</a:t>
            </a:r>
          </a:p>
          <a:p>
            <a:pPr marL="285750" indent="-285750">
              <a:lnSpc>
                <a:spcPct val="200000"/>
              </a:lnSpc>
              <a:buFont typeface="Arial" pitchFamily="34" charset="0"/>
              <a:buChar char="•"/>
            </a:pPr>
            <a:r>
              <a:rPr lang="en-US" sz="2000" dirty="0" smtClean="0"/>
              <a:t>Letter Sounds</a:t>
            </a:r>
          </a:p>
          <a:p>
            <a:pPr marL="285750" indent="-285750">
              <a:lnSpc>
                <a:spcPct val="200000"/>
              </a:lnSpc>
              <a:buFont typeface="Arial" pitchFamily="34" charset="0"/>
              <a:buChar char="•"/>
            </a:pPr>
            <a:r>
              <a:rPr lang="en-US" sz="2000" dirty="0" smtClean="0"/>
              <a:t>Print Concepts</a:t>
            </a:r>
          </a:p>
          <a:p>
            <a:pPr marL="285750" indent="-285750">
              <a:lnSpc>
                <a:spcPct val="200000"/>
              </a:lnSpc>
              <a:buFont typeface="Arial" pitchFamily="34" charset="0"/>
              <a:buChar char="•"/>
            </a:pPr>
            <a:r>
              <a:rPr lang="en-US" sz="2000" dirty="0" smtClean="0"/>
              <a:t>Sight Words (all 40)</a:t>
            </a:r>
          </a:p>
          <a:p>
            <a:pPr marL="285750" indent="-285750">
              <a:lnSpc>
                <a:spcPct val="200000"/>
              </a:lnSpc>
              <a:buFont typeface="Arial" pitchFamily="34" charset="0"/>
              <a:buChar char="•"/>
            </a:pPr>
            <a:r>
              <a:rPr lang="en-US" sz="2000" dirty="0" smtClean="0"/>
              <a:t>Sentence Dictation</a:t>
            </a:r>
          </a:p>
          <a:p>
            <a:pPr marL="285750" indent="-285750">
              <a:lnSpc>
                <a:spcPct val="200000"/>
              </a:lnSpc>
              <a:buFont typeface="Arial" pitchFamily="34" charset="0"/>
              <a:buChar char="•"/>
            </a:pPr>
            <a:r>
              <a:rPr lang="en-US" sz="2000" b="1" dirty="0" smtClean="0"/>
              <a:t>Reading Passages – “Pigs”</a:t>
            </a:r>
            <a:endParaRPr lang="en-US" sz="1600" b="1" dirty="0" smtClean="0"/>
          </a:p>
        </p:txBody>
      </p:sp>
      <p:sp>
        <p:nvSpPr>
          <p:cNvPr id="6" name="TextBox 5"/>
          <p:cNvSpPr txBox="1"/>
          <p:nvPr/>
        </p:nvSpPr>
        <p:spPr>
          <a:xfrm>
            <a:off x="1752600" y="4800600"/>
            <a:ext cx="2766753" cy="830997"/>
          </a:xfrm>
          <a:prstGeom prst="rect">
            <a:avLst/>
          </a:prstGeom>
          <a:solidFill>
            <a:schemeClr val="accent5">
              <a:lumMod val="50000"/>
            </a:schemeClr>
          </a:solidFill>
          <a:ln w="76200">
            <a:solidFill>
              <a:schemeClr val="tx2"/>
            </a:solidFill>
          </a:ln>
        </p:spPr>
        <p:txBody>
          <a:bodyPr wrap="square" rtlCol="0">
            <a:spAutoFit/>
          </a:bodyPr>
          <a:lstStyle/>
          <a:p>
            <a:r>
              <a:rPr lang="en-US" sz="4800" dirty="0" smtClean="0">
                <a:solidFill>
                  <a:schemeClr val="bg1"/>
                </a:solidFill>
              </a:rPr>
              <a:t>Modified</a:t>
            </a:r>
          </a:p>
        </p:txBody>
      </p:sp>
    </p:spTree>
    <p:extLst>
      <p:ext uri="{BB962C8B-B14F-4D97-AF65-F5344CB8AC3E}">
        <p14:creationId xmlns:p14="http://schemas.microsoft.com/office/powerpoint/2010/main" val="3179832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417638"/>
          </a:xfrm>
        </p:spPr>
        <p:txBody>
          <a:bodyPr>
            <a:normAutofit/>
          </a:bodyPr>
          <a:lstStyle/>
          <a:p>
            <a:r>
              <a:rPr lang="en-US" dirty="0" smtClean="0"/>
              <a:t>Aligned to Standards</a:t>
            </a:r>
            <a:endParaRPr lang="en-US" dirty="0"/>
          </a:p>
        </p:txBody>
      </p:sp>
      <p:sp>
        <p:nvSpPr>
          <p:cNvPr id="3" name="Content Placeholder 2"/>
          <p:cNvSpPr>
            <a:spLocks noGrp="1"/>
          </p:cNvSpPr>
          <p:nvPr>
            <p:ph idx="1"/>
          </p:nvPr>
        </p:nvSpPr>
        <p:spPr>
          <a:xfrm>
            <a:off x="132735" y="1447800"/>
            <a:ext cx="8991600" cy="5257800"/>
          </a:xfrm>
        </p:spPr>
        <p:txBody>
          <a:bodyPr>
            <a:normAutofit/>
          </a:bodyPr>
          <a:lstStyle/>
          <a:p>
            <a:r>
              <a:rPr lang="en-US" sz="3000" b="1" i="1" dirty="0"/>
              <a:t>Informational 2:  Identify the main topic and retell key details of a text </a:t>
            </a:r>
            <a:endParaRPr lang="en-US" sz="3000" b="1" i="1" dirty="0" smtClean="0"/>
          </a:p>
          <a:p>
            <a:pPr marL="4572" indent="0">
              <a:buNone/>
            </a:pPr>
            <a:endParaRPr lang="en-US" sz="3000" dirty="0"/>
          </a:p>
          <a:p>
            <a:r>
              <a:rPr lang="en-US" sz="3000" b="1" i="1" dirty="0"/>
              <a:t>Informational 7:  Describe the relationship between illustrations and the text in which they appear</a:t>
            </a:r>
            <a:endParaRPr lang="en-US" sz="3000" dirty="0"/>
          </a:p>
          <a:p>
            <a:pPr marL="4572" indent="0">
              <a:buNone/>
            </a:pPr>
            <a:endParaRPr lang="en-US" sz="1700" dirty="0" smtClean="0"/>
          </a:p>
        </p:txBody>
      </p:sp>
    </p:spTree>
    <p:extLst>
      <p:ext uri="{BB962C8B-B14F-4D97-AF65-F5344CB8AC3E}">
        <p14:creationId xmlns:p14="http://schemas.microsoft.com/office/powerpoint/2010/main" val="16229303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417638"/>
          </a:xfrm>
        </p:spPr>
        <p:txBody>
          <a:bodyPr>
            <a:normAutofit/>
          </a:bodyPr>
          <a:lstStyle/>
          <a:p>
            <a:r>
              <a:rPr lang="en-US" dirty="0" smtClean="0"/>
              <a:t>First Read: Key Ideas and Details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4101162"/>
              </p:ext>
            </p:extLst>
          </p:nvPr>
        </p:nvGraphicFramePr>
        <p:xfrm>
          <a:off x="737235" y="3124200"/>
          <a:ext cx="7898130" cy="3091322"/>
        </p:xfrm>
        <a:graphic>
          <a:graphicData uri="http://schemas.openxmlformats.org/drawingml/2006/table">
            <a:tbl>
              <a:tblPr firstRow="1" firstCol="1" bandRow="1"/>
              <a:tblGrid>
                <a:gridCol w="3949065"/>
                <a:gridCol w="3949065"/>
              </a:tblGrid>
              <a:tr h="381528">
                <a:tc>
                  <a:txBody>
                    <a:bodyPr/>
                    <a:lstStyle/>
                    <a:p>
                      <a:pPr marL="0" marR="0" algn="ctr">
                        <a:lnSpc>
                          <a:spcPct val="115000"/>
                        </a:lnSpc>
                        <a:spcBef>
                          <a:spcPts val="0"/>
                        </a:spcBef>
                        <a:spcAft>
                          <a:spcPts val="0"/>
                        </a:spcAft>
                      </a:pPr>
                      <a:r>
                        <a:rPr lang="en-US" sz="2400" b="1" dirty="0">
                          <a:solidFill>
                            <a:srgbClr val="FF0000"/>
                          </a:solidFill>
                          <a:effectLst/>
                          <a:latin typeface="Calibri"/>
                          <a:ea typeface="Calibri"/>
                          <a:cs typeface="Times New Roman"/>
                        </a:rPr>
                        <a:t>Text</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a:solidFill>
                            <a:srgbClr val="FF0000"/>
                          </a:solidFill>
                          <a:effectLst/>
                          <a:latin typeface="Calibri"/>
                          <a:ea typeface="Calibri"/>
                          <a:cs typeface="Times New Roman"/>
                        </a:rPr>
                        <a:t>Photographs</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698">
                <a:tc>
                  <a:txBody>
                    <a:bodyPr/>
                    <a:lstStyle/>
                    <a:p>
                      <a:pPr marL="0" marR="0">
                        <a:lnSpc>
                          <a:spcPct val="115000"/>
                        </a:lnSpc>
                        <a:spcBef>
                          <a:spcPts val="0"/>
                        </a:spcBef>
                        <a:spcAft>
                          <a:spcPts val="0"/>
                        </a:spcAft>
                      </a:pPr>
                      <a:r>
                        <a:rPr lang="en-US" sz="1100" b="1" dirty="0">
                          <a:solidFill>
                            <a:srgbClr val="FF0000"/>
                          </a:solidFill>
                          <a:effectLst/>
                          <a:latin typeface="Calibri"/>
                          <a:ea typeface="Calibri"/>
                          <a:cs typeface="Times New Roman"/>
                        </a:rPr>
                        <a:t> </a:t>
                      </a:r>
                      <a:endParaRPr lang="en-US" sz="1100" dirty="0">
                        <a:effectLst/>
                        <a:latin typeface="Calibri"/>
                        <a:ea typeface="Calibri"/>
                        <a:cs typeface="Times New Roman"/>
                      </a:endParaRPr>
                    </a:p>
                    <a:p>
                      <a:pPr marL="0" marR="0">
                        <a:lnSpc>
                          <a:spcPct val="115000"/>
                        </a:lnSpc>
                        <a:spcBef>
                          <a:spcPts val="0"/>
                        </a:spcBef>
                        <a:spcAft>
                          <a:spcPts val="0"/>
                        </a:spcAft>
                      </a:pPr>
                      <a:r>
                        <a:rPr lang="en-US" sz="1100" b="1" dirty="0">
                          <a:solidFill>
                            <a:srgbClr val="FF0000"/>
                          </a:solidFill>
                          <a:effectLst/>
                          <a:latin typeface="Calibri"/>
                          <a:ea typeface="Calibri"/>
                          <a:cs typeface="Times New Roman"/>
                        </a:rPr>
                        <a:t> </a:t>
                      </a:r>
                      <a:endParaRPr lang="en-US" sz="1100" dirty="0">
                        <a:effectLst/>
                        <a:latin typeface="Calibri"/>
                        <a:ea typeface="Calibri"/>
                        <a:cs typeface="Times New Roman"/>
                      </a:endParaRPr>
                    </a:p>
                    <a:p>
                      <a:pPr marL="0" marR="0">
                        <a:lnSpc>
                          <a:spcPct val="115000"/>
                        </a:lnSpc>
                        <a:spcBef>
                          <a:spcPts val="0"/>
                        </a:spcBef>
                        <a:spcAft>
                          <a:spcPts val="0"/>
                        </a:spcAft>
                      </a:pPr>
                      <a:r>
                        <a:rPr lang="en-US" sz="1100" b="1" dirty="0">
                          <a:solidFill>
                            <a:srgbClr val="FF0000"/>
                          </a:solidFill>
                          <a:effectLst/>
                          <a:latin typeface="Calibri"/>
                          <a:ea typeface="Calibri"/>
                          <a:cs typeface="Times New Roman"/>
                        </a:rPr>
                        <a:t> </a:t>
                      </a:r>
                      <a:endParaRPr lang="en-US" sz="1100" dirty="0">
                        <a:effectLst/>
                        <a:latin typeface="Calibri"/>
                        <a:ea typeface="Calibri"/>
                        <a:cs typeface="Times New Roman"/>
                      </a:endParaRPr>
                    </a:p>
                    <a:p>
                      <a:pPr marL="0" marR="0">
                        <a:lnSpc>
                          <a:spcPct val="115000"/>
                        </a:lnSpc>
                        <a:spcBef>
                          <a:spcPts val="0"/>
                        </a:spcBef>
                        <a:spcAft>
                          <a:spcPts val="0"/>
                        </a:spcAft>
                      </a:pPr>
                      <a:r>
                        <a:rPr lang="en-US" sz="1100" b="1" dirty="0">
                          <a:solidFill>
                            <a:srgbClr val="FF0000"/>
                          </a:solidFill>
                          <a:effectLst/>
                          <a:latin typeface="Calibri"/>
                          <a:ea typeface="Calibri"/>
                          <a:cs typeface="Times New Roman"/>
                        </a:rPr>
                        <a:t> </a:t>
                      </a:r>
                      <a:endParaRPr lang="en-US" sz="1100" dirty="0">
                        <a:effectLst/>
                        <a:latin typeface="Calibri"/>
                        <a:ea typeface="Calibri"/>
                        <a:cs typeface="Times New Roman"/>
                      </a:endParaRPr>
                    </a:p>
                    <a:p>
                      <a:pPr marL="0" marR="0">
                        <a:lnSpc>
                          <a:spcPct val="115000"/>
                        </a:lnSpc>
                        <a:spcBef>
                          <a:spcPts val="0"/>
                        </a:spcBef>
                        <a:spcAft>
                          <a:spcPts val="0"/>
                        </a:spcAft>
                      </a:pPr>
                      <a:r>
                        <a:rPr lang="en-US" sz="1100" b="1" dirty="0">
                          <a:solidFill>
                            <a:srgbClr val="FF0000"/>
                          </a:solidFill>
                          <a:effectLst/>
                          <a:latin typeface="Calibri"/>
                          <a:ea typeface="Calibri"/>
                          <a:cs typeface="Times New Roman"/>
                        </a:rPr>
                        <a:t> </a:t>
                      </a:r>
                      <a:endParaRPr lang="en-US" sz="1100" dirty="0">
                        <a:effectLst/>
                        <a:latin typeface="Calibri"/>
                        <a:ea typeface="Calibri"/>
                        <a:cs typeface="Times New Roman"/>
                      </a:endParaRPr>
                    </a:p>
                    <a:p>
                      <a:pPr marL="0" marR="0">
                        <a:lnSpc>
                          <a:spcPct val="115000"/>
                        </a:lnSpc>
                        <a:spcBef>
                          <a:spcPts val="0"/>
                        </a:spcBef>
                        <a:spcAft>
                          <a:spcPts val="0"/>
                        </a:spcAft>
                      </a:pPr>
                      <a:r>
                        <a:rPr lang="en-US" sz="1100" b="1" dirty="0">
                          <a:solidFill>
                            <a:srgbClr val="FF0000"/>
                          </a:solidFill>
                          <a:effectLst/>
                          <a:latin typeface="Calibri"/>
                          <a:ea typeface="Calibri"/>
                          <a:cs typeface="Times New Roman"/>
                        </a:rPr>
                        <a:t> </a:t>
                      </a:r>
                      <a:endParaRPr lang="en-US" sz="1100" dirty="0">
                        <a:effectLst/>
                        <a:latin typeface="Calibri"/>
                        <a:ea typeface="Calibri"/>
                        <a:cs typeface="Times New Roman"/>
                      </a:endParaRPr>
                    </a:p>
                    <a:p>
                      <a:pPr marL="0" marR="0">
                        <a:lnSpc>
                          <a:spcPct val="115000"/>
                        </a:lnSpc>
                        <a:spcBef>
                          <a:spcPts val="0"/>
                        </a:spcBef>
                        <a:spcAft>
                          <a:spcPts val="0"/>
                        </a:spcAft>
                      </a:pPr>
                      <a:r>
                        <a:rPr lang="en-US" sz="1100" b="1" dirty="0">
                          <a:solidFill>
                            <a:srgbClr val="FF0000"/>
                          </a:solidFill>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solidFill>
                            <a:srgbClr val="FF0000"/>
                          </a:solidFill>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76200" y="1447800"/>
            <a:ext cx="9220200" cy="1523494"/>
          </a:xfrm>
          <a:prstGeom prst="rect">
            <a:avLst/>
          </a:prstGeom>
        </p:spPr>
        <p:txBody>
          <a:bodyPr wrap="square">
            <a:spAutoFit/>
          </a:bodyPr>
          <a:lstStyle/>
          <a:p>
            <a:r>
              <a:rPr lang="en-US" b="1" i="1" dirty="0"/>
              <a:t> </a:t>
            </a:r>
            <a:endParaRPr lang="en-US" dirty="0"/>
          </a:p>
          <a:p>
            <a:r>
              <a:rPr lang="en-US" sz="2500" b="1" i="1" dirty="0" smtClean="0"/>
              <a:t>Informational </a:t>
            </a:r>
            <a:r>
              <a:rPr lang="en-US" sz="2500" b="1" i="1" dirty="0"/>
              <a:t>2:  Identify the main topic and retell key details of a </a:t>
            </a:r>
            <a:r>
              <a:rPr lang="en-US" sz="2500" b="1" i="1" dirty="0" smtClean="0"/>
              <a:t>text</a:t>
            </a:r>
          </a:p>
          <a:p>
            <a:r>
              <a:rPr lang="en-US" sz="2500" b="1" dirty="0" smtClean="0">
                <a:solidFill>
                  <a:srgbClr val="FF0000"/>
                </a:solidFill>
              </a:rPr>
              <a:t>				Key Details</a:t>
            </a:r>
            <a:endParaRPr lang="en-US" sz="2500" b="1" dirty="0">
              <a:solidFill>
                <a:srgbClr val="FF0000"/>
              </a:solidFill>
            </a:endParaRPr>
          </a:p>
        </p:txBody>
      </p:sp>
    </p:spTree>
    <p:extLst>
      <p:ext uri="{BB962C8B-B14F-4D97-AF65-F5344CB8AC3E}">
        <p14:creationId xmlns:p14="http://schemas.microsoft.com/office/powerpoint/2010/main" val="9082486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417638"/>
          </a:xfrm>
        </p:spPr>
        <p:txBody>
          <a:bodyPr>
            <a:normAutofit/>
          </a:bodyPr>
          <a:lstStyle/>
          <a:p>
            <a:r>
              <a:rPr lang="en-US" dirty="0" smtClean="0"/>
              <a:t>Second Read: pages 12 and 13</a:t>
            </a:r>
            <a:endParaRPr lang="en-US" dirty="0"/>
          </a:p>
        </p:txBody>
      </p:sp>
      <p:sp>
        <p:nvSpPr>
          <p:cNvPr id="6" name="Rectangle 5"/>
          <p:cNvSpPr/>
          <p:nvPr/>
        </p:nvSpPr>
        <p:spPr>
          <a:xfrm>
            <a:off x="76200" y="1447800"/>
            <a:ext cx="9220200" cy="369332"/>
          </a:xfrm>
          <a:prstGeom prst="rect">
            <a:avLst/>
          </a:prstGeom>
        </p:spPr>
        <p:txBody>
          <a:bodyPr wrap="square">
            <a:spAutoFit/>
          </a:bodyPr>
          <a:lstStyle/>
          <a:p>
            <a:r>
              <a:rPr lang="en-US" b="1" i="1" dirty="0"/>
              <a:t> </a:t>
            </a:r>
            <a:endParaRPr lang="en-US" dirty="0"/>
          </a:p>
        </p:txBody>
      </p:sp>
      <p:sp>
        <p:nvSpPr>
          <p:cNvPr id="3" name="Rectangle 2"/>
          <p:cNvSpPr/>
          <p:nvPr/>
        </p:nvSpPr>
        <p:spPr>
          <a:xfrm>
            <a:off x="228600" y="1243271"/>
            <a:ext cx="8686800" cy="2862322"/>
          </a:xfrm>
          <a:prstGeom prst="rect">
            <a:avLst/>
          </a:prstGeom>
        </p:spPr>
        <p:txBody>
          <a:bodyPr wrap="square">
            <a:spAutoFit/>
          </a:bodyPr>
          <a:lstStyle/>
          <a:p>
            <a:r>
              <a:rPr lang="en-US" sz="3000" b="1" i="1" dirty="0" smtClean="0"/>
              <a:t>Informational </a:t>
            </a:r>
            <a:r>
              <a:rPr lang="en-US" sz="3000" b="1" i="1" dirty="0"/>
              <a:t>6 (not in unit 1</a:t>
            </a:r>
            <a:r>
              <a:rPr lang="en-US" sz="3000" b="1" i="1" dirty="0" smtClean="0"/>
              <a:t>) point of view</a:t>
            </a:r>
            <a:endParaRPr lang="en-US" sz="3000" dirty="0"/>
          </a:p>
          <a:p>
            <a:endParaRPr lang="en-US" sz="3000" b="1" dirty="0" smtClean="0"/>
          </a:p>
          <a:p>
            <a:r>
              <a:rPr lang="en-US" sz="3000" b="1" dirty="0" smtClean="0"/>
              <a:t>What </a:t>
            </a:r>
            <a:r>
              <a:rPr lang="en-US" sz="3000" b="1" dirty="0"/>
              <a:t>does the author, Rochelle Bennett, want us to know about friends at school?</a:t>
            </a:r>
            <a:endParaRPr lang="en-US" sz="3000" dirty="0"/>
          </a:p>
          <a:p>
            <a:endParaRPr lang="en-US" sz="3000" b="1" dirty="0" smtClean="0"/>
          </a:p>
          <a:p>
            <a:r>
              <a:rPr lang="en-US" sz="3000" b="1" dirty="0" smtClean="0"/>
              <a:t>What </a:t>
            </a:r>
            <a:r>
              <a:rPr lang="en-US" sz="3000" b="1" dirty="0"/>
              <a:t>is your text evidence?</a:t>
            </a:r>
            <a:endParaRPr lang="en-US" sz="3000" dirty="0"/>
          </a:p>
        </p:txBody>
      </p:sp>
    </p:spTree>
    <p:extLst>
      <p:ext uri="{BB962C8B-B14F-4D97-AF65-F5344CB8AC3E}">
        <p14:creationId xmlns:p14="http://schemas.microsoft.com/office/powerpoint/2010/main" val="396612935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417638"/>
          </a:xfrm>
        </p:spPr>
        <p:txBody>
          <a:bodyPr>
            <a:normAutofit/>
          </a:bodyPr>
          <a:lstStyle/>
          <a:p>
            <a:r>
              <a:rPr lang="en-US" dirty="0" smtClean="0"/>
              <a:t>Third Read: pages 4 and 5</a:t>
            </a:r>
            <a:endParaRPr lang="en-US" dirty="0"/>
          </a:p>
        </p:txBody>
      </p:sp>
      <p:sp>
        <p:nvSpPr>
          <p:cNvPr id="6" name="Rectangle 5"/>
          <p:cNvSpPr/>
          <p:nvPr/>
        </p:nvSpPr>
        <p:spPr>
          <a:xfrm>
            <a:off x="76200" y="1447800"/>
            <a:ext cx="9220200" cy="369332"/>
          </a:xfrm>
          <a:prstGeom prst="rect">
            <a:avLst/>
          </a:prstGeom>
        </p:spPr>
        <p:txBody>
          <a:bodyPr wrap="square">
            <a:spAutoFit/>
          </a:bodyPr>
          <a:lstStyle/>
          <a:p>
            <a:r>
              <a:rPr lang="en-US" b="1" i="1" dirty="0"/>
              <a:t> </a:t>
            </a:r>
            <a:endParaRPr lang="en-US" dirty="0"/>
          </a:p>
        </p:txBody>
      </p:sp>
      <p:sp>
        <p:nvSpPr>
          <p:cNvPr id="5" name="Content Placeholder 4"/>
          <p:cNvSpPr>
            <a:spLocks noGrp="1"/>
          </p:cNvSpPr>
          <p:nvPr>
            <p:ph idx="1"/>
          </p:nvPr>
        </p:nvSpPr>
        <p:spPr/>
        <p:txBody>
          <a:bodyPr>
            <a:normAutofit fontScale="77500" lnSpcReduction="20000"/>
          </a:bodyPr>
          <a:lstStyle/>
          <a:p>
            <a:r>
              <a:rPr lang="en-US" b="1" i="1" dirty="0" smtClean="0"/>
              <a:t>Informational </a:t>
            </a:r>
            <a:r>
              <a:rPr lang="en-US" b="1" i="1" dirty="0"/>
              <a:t>7:  Describe the relationship between illustrations and the text in which they appear</a:t>
            </a:r>
            <a:endParaRPr lang="en-US" dirty="0"/>
          </a:p>
          <a:p>
            <a:r>
              <a:rPr lang="en-US" b="1" i="1" dirty="0"/>
              <a:t>What does the author, Rochelle Bennett, want us to know about friends at school</a:t>
            </a:r>
            <a:r>
              <a:rPr lang="en-US" b="1" i="1" dirty="0" smtClean="0"/>
              <a:t>?</a:t>
            </a:r>
          </a:p>
          <a:p>
            <a:pPr marL="4572" indent="0">
              <a:buNone/>
            </a:pPr>
            <a:endParaRPr lang="en-US" dirty="0"/>
          </a:p>
          <a:p>
            <a:r>
              <a:rPr lang="en-US" b="1" i="1" dirty="0"/>
              <a:t>What is your text evidence?</a:t>
            </a:r>
            <a:endParaRPr lang="en-US" dirty="0"/>
          </a:p>
          <a:p>
            <a:pPr marL="4572" indent="0">
              <a:buNone/>
            </a:pPr>
            <a:r>
              <a:rPr lang="en-US" b="1" i="1" dirty="0"/>
              <a:t> </a:t>
            </a:r>
            <a:endParaRPr lang="en-US" dirty="0"/>
          </a:p>
          <a:p>
            <a:r>
              <a:rPr lang="en-US" b="1" i="1" dirty="0"/>
              <a:t>What did we learn about friends at school from the photographs? What would happen if the photographs were left out of the book?</a:t>
            </a:r>
            <a:endParaRPr lang="en-US" dirty="0"/>
          </a:p>
          <a:p>
            <a:pPr marL="4572" indent="0">
              <a:buNone/>
            </a:pPr>
            <a:endParaRPr lang="en-US" dirty="0"/>
          </a:p>
        </p:txBody>
      </p:sp>
    </p:spTree>
    <p:extLst>
      <p:ext uri="{BB962C8B-B14F-4D97-AF65-F5344CB8AC3E}">
        <p14:creationId xmlns:p14="http://schemas.microsoft.com/office/powerpoint/2010/main" val="16150968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dirty="0" smtClean="0"/>
              <a:t>Collaborative Group Time</a:t>
            </a:r>
            <a:endParaRPr lang="en-US" sz="2800" dirty="0"/>
          </a:p>
        </p:txBody>
      </p:sp>
      <p:sp>
        <p:nvSpPr>
          <p:cNvPr id="3" name="Content Placeholder 2"/>
          <p:cNvSpPr>
            <a:spLocks noGrp="1"/>
          </p:cNvSpPr>
          <p:nvPr>
            <p:ph idx="1"/>
          </p:nvPr>
        </p:nvSpPr>
        <p:spPr>
          <a:xfrm>
            <a:off x="0" y="1295400"/>
            <a:ext cx="8991600" cy="5334000"/>
          </a:xfrm>
        </p:spPr>
        <p:txBody>
          <a:bodyPr>
            <a:normAutofit fontScale="92500" lnSpcReduction="20000"/>
          </a:bodyPr>
          <a:lstStyle/>
          <a:p>
            <a:pPr lvl="1" algn="ctr">
              <a:buNone/>
            </a:pPr>
            <a:r>
              <a:rPr lang="en-US" sz="3500" b="1" dirty="0"/>
              <a:t>Collaboratively plan a week of comprehension instruction.    </a:t>
            </a:r>
            <a:endParaRPr lang="en-US" sz="3500" b="1" dirty="0" smtClean="0"/>
          </a:p>
          <a:p>
            <a:pPr lvl="1" algn="ctr">
              <a:buNone/>
            </a:pPr>
            <a:r>
              <a:rPr lang="en-US" sz="3500" b="1" u="sng" dirty="0" smtClean="0"/>
              <a:t>Include:</a:t>
            </a:r>
            <a:r>
              <a:rPr lang="en-US" sz="3500" b="1" dirty="0" smtClean="0"/>
              <a:t> </a:t>
            </a:r>
          </a:p>
          <a:p>
            <a:pPr lvl="1">
              <a:buNone/>
            </a:pPr>
            <a:r>
              <a:rPr lang="en-US" sz="3500" dirty="0" smtClean="0"/>
              <a:t>-Vocabulary </a:t>
            </a:r>
            <a:r>
              <a:rPr lang="en-US" sz="3500" dirty="0"/>
              <a:t>instruction </a:t>
            </a:r>
            <a:endParaRPr lang="en-US" sz="3500" dirty="0" smtClean="0"/>
          </a:p>
          <a:p>
            <a:pPr lvl="1">
              <a:buNone/>
            </a:pPr>
            <a:r>
              <a:rPr lang="en-US" sz="3500" dirty="0" smtClean="0"/>
              <a:t>-Close </a:t>
            </a:r>
            <a:r>
              <a:rPr lang="en-US" sz="3500" dirty="0"/>
              <a:t>reading opportunity with a text dependent </a:t>
            </a:r>
            <a:r>
              <a:rPr lang="en-US" sz="3500" dirty="0" smtClean="0"/>
              <a:t>question </a:t>
            </a:r>
          </a:p>
          <a:p>
            <a:pPr lvl="1">
              <a:buNone/>
            </a:pPr>
            <a:r>
              <a:rPr lang="en-US" sz="3500" dirty="0" smtClean="0"/>
              <a:t>-Technology resources</a:t>
            </a:r>
          </a:p>
          <a:p>
            <a:pPr lvl="1">
              <a:buNone/>
            </a:pPr>
            <a:r>
              <a:rPr lang="en-US" sz="3500" dirty="0" smtClean="0"/>
              <a:t>-CFA</a:t>
            </a:r>
          </a:p>
          <a:p>
            <a:pPr lvl="1">
              <a:buNone/>
            </a:pPr>
            <a:endParaRPr lang="en-US" sz="3500" dirty="0" smtClean="0"/>
          </a:p>
          <a:p>
            <a:pPr lvl="1" algn="ctr">
              <a:buNone/>
            </a:pPr>
            <a:r>
              <a:rPr lang="en-US" sz="3500" b="1" dirty="0" smtClean="0"/>
              <a:t>Record </a:t>
            </a:r>
            <a:r>
              <a:rPr lang="en-US" sz="3500" b="1" dirty="0"/>
              <a:t>your plans on the lesson plan sheet at your table.</a:t>
            </a:r>
            <a:endParaRPr lang="en-US" sz="3500" dirty="0"/>
          </a:p>
          <a:p>
            <a:pPr lvl="1" algn="ctr">
              <a:buNone/>
            </a:pPr>
            <a:endParaRPr lang="en-US" sz="4000" dirty="0"/>
          </a:p>
          <a:p>
            <a:pPr lvl="1">
              <a:buNone/>
            </a:pPr>
            <a:endParaRPr lang="en-US" dirty="0" smtClean="0"/>
          </a:p>
        </p:txBody>
      </p:sp>
    </p:spTree>
    <p:extLst>
      <p:ext uri="{BB962C8B-B14F-4D97-AF65-F5344CB8AC3E}">
        <p14:creationId xmlns:p14="http://schemas.microsoft.com/office/powerpoint/2010/main" val="284516309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Using Technology and Think Central to Support Comprehension Instruction</a:t>
            </a:r>
            <a:endParaRPr lang="en-US" sz="2800" dirty="0"/>
          </a:p>
        </p:txBody>
      </p:sp>
      <p:sp>
        <p:nvSpPr>
          <p:cNvPr id="3" name="Content Placeholder 2"/>
          <p:cNvSpPr>
            <a:spLocks noGrp="1"/>
          </p:cNvSpPr>
          <p:nvPr>
            <p:ph idx="1"/>
          </p:nvPr>
        </p:nvSpPr>
        <p:spPr>
          <a:xfrm>
            <a:off x="152400" y="1600200"/>
            <a:ext cx="8991600" cy="4525963"/>
          </a:xfrm>
        </p:spPr>
        <p:txBody>
          <a:bodyPr>
            <a:normAutofit lnSpcReduction="10000"/>
          </a:bodyPr>
          <a:lstStyle/>
          <a:p>
            <a:pPr marL="4572" lvl="0" indent="0">
              <a:buNone/>
            </a:pPr>
            <a:r>
              <a:rPr lang="en-US" dirty="0" smtClean="0"/>
              <a:t>CUTEE Resources</a:t>
            </a:r>
            <a:r>
              <a:rPr lang="en-US" sz="1700" dirty="0" smtClean="0"/>
              <a:t> </a:t>
            </a:r>
            <a:r>
              <a:rPr lang="en-US" sz="1700" b="1" dirty="0"/>
              <a:t>(Curriculum Using Technology to Engage and Enhance</a:t>
            </a:r>
            <a:r>
              <a:rPr lang="en-US" sz="1700" b="1" dirty="0" smtClean="0"/>
              <a:t>)</a:t>
            </a:r>
            <a:endParaRPr lang="en-US" sz="1700" dirty="0" smtClean="0"/>
          </a:p>
          <a:p>
            <a:pPr marL="4572" indent="0">
              <a:buNone/>
            </a:pPr>
            <a:r>
              <a:rPr lang="en-US" sz="2500" dirty="0" smtClean="0"/>
              <a:t>*If </a:t>
            </a:r>
            <a:r>
              <a:rPr lang="en-US" sz="2500" dirty="0"/>
              <a:t>you are using something that </a:t>
            </a:r>
            <a:r>
              <a:rPr lang="en-US" sz="2500" dirty="0" smtClean="0"/>
              <a:t>is effective </a:t>
            </a:r>
            <a:r>
              <a:rPr lang="en-US" sz="2500" dirty="0"/>
              <a:t>and engaging, please submit a link and a brief description </a:t>
            </a:r>
            <a:r>
              <a:rPr lang="en-US" sz="2500" dirty="0" smtClean="0"/>
              <a:t>to </a:t>
            </a:r>
            <a:r>
              <a:rPr lang="en-US" sz="2500" dirty="0"/>
              <a:t>J. Starr or Jacob </a:t>
            </a:r>
            <a:r>
              <a:rPr lang="en-US" sz="2500" dirty="0" err="1"/>
              <a:t>Welchans</a:t>
            </a:r>
            <a:r>
              <a:rPr lang="en-US" sz="2500" dirty="0"/>
              <a:t>.</a:t>
            </a:r>
            <a:r>
              <a:rPr lang="en-US" dirty="0"/>
              <a:t>	</a:t>
            </a:r>
            <a:endParaRPr lang="en-US" dirty="0" smtClean="0"/>
          </a:p>
          <a:p>
            <a:pPr marL="4572" indent="0">
              <a:buNone/>
            </a:pPr>
            <a:endParaRPr lang="en-US" dirty="0" smtClean="0"/>
          </a:p>
          <a:p>
            <a:r>
              <a:rPr lang="en-US" dirty="0" smtClean="0"/>
              <a:t>Think Central</a:t>
            </a:r>
          </a:p>
          <a:p>
            <a:pPr lvl="1"/>
            <a:r>
              <a:rPr lang="en-US" dirty="0" smtClean="0"/>
              <a:t>Online readers</a:t>
            </a:r>
          </a:p>
          <a:p>
            <a:pPr lvl="1"/>
            <a:r>
              <a:rPr lang="en-US" dirty="0" smtClean="0"/>
              <a:t>Manuals </a:t>
            </a:r>
          </a:p>
          <a:p>
            <a:pPr lvl="1"/>
            <a:r>
              <a:rPr lang="en-US" dirty="0" smtClean="0"/>
              <a:t>Workbook</a:t>
            </a:r>
          </a:p>
          <a:p>
            <a:pPr lvl="1">
              <a:buNone/>
            </a:pPr>
            <a:endParaRPr lang="en-US" dirty="0" smtClean="0"/>
          </a:p>
        </p:txBody>
      </p:sp>
    </p:spTree>
    <p:extLst>
      <p:ext uri="{BB962C8B-B14F-4D97-AF65-F5344CB8AC3E}">
        <p14:creationId xmlns:p14="http://schemas.microsoft.com/office/powerpoint/2010/main" val="39944019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832"/>
            <a:ext cx="8229600" cy="1417638"/>
          </a:xfrm>
        </p:spPr>
        <p:txBody>
          <a:bodyPr>
            <a:normAutofit/>
          </a:bodyPr>
          <a:lstStyle/>
          <a:p>
            <a:r>
              <a:rPr lang="en-US" dirty="0" smtClean="0"/>
              <a:t>Technology Scavenger </a:t>
            </a:r>
            <a:br>
              <a:rPr lang="en-US" dirty="0" smtClean="0"/>
            </a:br>
            <a:r>
              <a:rPr lang="en-US" dirty="0" smtClean="0"/>
              <a:t>Hunt!</a:t>
            </a:r>
            <a:endParaRPr lang="en-US" dirty="0"/>
          </a:p>
        </p:txBody>
      </p:sp>
      <p:sp>
        <p:nvSpPr>
          <p:cNvPr id="7" name="Content Placeholder 2"/>
          <p:cNvSpPr>
            <a:spLocks noGrp="1"/>
          </p:cNvSpPr>
          <p:nvPr>
            <p:ph idx="1"/>
          </p:nvPr>
        </p:nvSpPr>
        <p:spPr>
          <a:xfrm>
            <a:off x="228600" y="1600200"/>
            <a:ext cx="8458200" cy="4876800"/>
          </a:xfrm>
        </p:spPr>
        <p:txBody>
          <a:bodyPr>
            <a:normAutofit fontScale="47500" lnSpcReduction="20000"/>
          </a:bodyPr>
          <a:lstStyle/>
          <a:p>
            <a:pPr marL="4572" indent="0" algn="ctr">
              <a:buNone/>
            </a:pPr>
            <a:r>
              <a:rPr lang="en-US" sz="6000" b="1" dirty="0" smtClean="0"/>
              <a:t>Look for </a:t>
            </a:r>
            <a:r>
              <a:rPr lang="en-US" sz="6000" b="1" dirty="0"/>
              <a:t>vocabulary and </a:t>
            </a:r>
            <a:r>
              <a:rPr lang="en-US" sz="6000" b="1" dirty="0" smtClean="0"/>
              <a:t>comprehension resources.</a:t>
            </a:r>
          </a:p>
          <a:p>
            <a:pPr marL="4572" indent="0">
              <a:buNone/>
            </a:pPr>
            <a:endParaRPr lang="en-US" sz="6000" b="1" dirty="0" smtClean="0"/>
          </a:p>
          <a:p>
            <a:pPr marL="4572" indent="0">
              <a:buNone/>
            </a:pPr>
            <a:r>
              <a:rPr lang="en-US" sz="6000" b="1" dirty="0" smtClean="0"/>
              <a:t>Think </a:t>
            </a:r>
            <a:r>
              <a:rPr lang="en-US" sz="6000" b="1" dirty="0"/>
              <a:t>Central </a:t>
            </a:r>
            <a:r>
              <a:rPr lang="en-US" sz="6000" b="1" i="1" u="sng" dirty="0" smtClean="0">
                <a:hlinkClick r:id="rId3"/>
              </a:rPr>
              <a:t>elementaryliteracy.dmschools.org/index.html</a:t>
            </a:r>
            <a:endParaRPr lang="en-US" sz="6000" dirty="0"/>
          </a:p>
          <a:p>
            <a:pPr marL="4572" indent="0">
              <a:buNone/>
            </a:pPr>
            <a:r>
              <a:rPr lang="en-US" sz="6000" b="1" dirty="0">
                <a:hlinkClick r:id="rId4"/>
              </a:rPr>
              <a:t> </a:t>
            </a:r>
            <a:endParaRPr lang="en-US" sz="6000" b="1" dirty="0" smtClean="0"/>
          </a:p>
          <a:p>
            <a:pPr marL="4572" indent="0">
              <a:buNone/>
            </a:pPr>
            <a:r>
              <a:rPr lang="en-US" sz="6000" b="1" dirty="0" smtClean="0"/>
              <a:t>CUTEE</a:t>
            </a:r>
            <a:endParaRPr lang="en-US" sz="6000" b="1" i="1" u="sng" dirty="0" smtClean="0">
              <a:hlinkClick r:id="rId4"/>
            </a:endParaRPr>
          </a:p>
          <a:p>
            <a:pPr marL="4572" indent="0">
              <a:buNone/>
            </a:pPr>
            <a:r>
              <a:rPr lang="en-US" sz="6000" b="1" i="1" u="sng" dirty="0" smtClean="0">
                <a:hlinkClick r:id="rId4"/>
              </a:rPr>
              <a:t>https</a:t>
            </a:r>
            <a:r>
              <a:rPr lang="en-US" sz="6000" b="1" i="1" u="sng" dirty="0">
                <a:hlinkClick r:id="rId4"/>
              </a:rPr>
              <a:t>://sharepoint.dmps.k12.ia.us/sites/divisions/tech/TechnologyResources/Software/Software_Think%20Central.aspx</a:t>
            </a:r>
            <a:endParaRPr lang="en-US" sz="6000" dirty="0"/>
          </a:p>
          <a:p>
            <a:pPr marL="4572" indent="0" algn="ctr">
              <a:buNone/>
            </a:pPr>
            <a:endParaRPr lang="en-US" sz="5500" dirty="0"/>
          </a:p>
        </p:txBody>
      </p:sp>
    </p:spTree>
    <p:extLst>
      <p:ext uri="{BB962C8B-B14F-4D97-AF65-F5344CB8AC3E}">
        <p14:creationId xmlns:p14="http://schemas.microsoft.com/office/powerpoint/2010/main" val="296682138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8145" y="152400"/>
            <a:ext cx="7772400" cy="1981200"/>
          </a:xfrm>
        </p:spPr>
        <p:txBody>
          <a:bodyPr>
            <a:noAutofit/>
          </a:bodyPr>
          <a:lstStyle/>
          <a:p>
            <a:r>
              <a:rPr lang="en-US" sz="7500" b="0" dirty="0" smtClean="0">
                <a:latin typeface="Jokerman" pitchFamily="82" charset="0"/>
              </a:rPr>
              <a:t>Brain Break</a:t>
            </a:r>
            <a:br>
              <a:rPr lang="en-US" sz="7500" b="0" dirty="0" smtClean="0">
                <a:latin typeface="Jokerman" pitchFamily="82" charset="0"/>
              </a:rPr>
            </a:br>
            <a:endParaRPr lang="en-US" sz="7500" b="0" dirty="0">
              <a:latin typeface="Jokerman" pitchFamily="82"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47800"/>
            <a:ext cx="4324201" cy="3297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23854" y="4909250"/>
            <a:ext cx="3799310" cy="369332"/>
          </a:xfrm>
          <a:prstGeom prst="rect">
            <a:avLst/>
          </a:prstGeom>
        </p:spPr>
        <p:txBody>
          <a:bodyPr wrap="none">
            <a:spAutoFit/>
          </a:bodyPr>
          <a:lstStyle/>
          <a:p>
            <a:r>
              <a:rPr lang="en-US" dirty="0">
                <a:solidFill>
                  <a:schemeClr val="bg1"/>
                </a:solidFill>
                <a:hlinkClick r:id="rId4"/>
              </a:rPr>
              <a:t>http://www.gonoodle.com/games/4</a:t>
            </a:r>
            <a:endParaRPr lang="en-US" dirty="0">
              <a:solidFill>
                <a:schemeClr val="bg1"/>
              </a:solidFill>
            </a:endParaRPr>
          </a:p>
        </p:txBody>
      </p:sp>
    </p:spTree>
    <p:extLst>
      <p:ext uri="{BB962C8B-B14F-4D97-AF65-F5344CB8AC3E}">
        <p14:creationId xmlns:p14="http://schemas.microsoft.com/office/powerpoint/2010/main" val="18771132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Vocabulary &amp; Grammar</a:t>
            </a:r>
            <a:endParaRPr lang="en-US" dirty="0"/>
          </a:p>
        </p:txBody>
      </p:sp>
      <p:sp>
        <p:nvSpPr>
          <p:cNvPr id="3" name="Content Placeholder 2"/>
          <p:cNvSpPr>
            <a:spLocks noGrp="1"/>
          </p:cNvSpPr>
          <p:nvPr>
            <p:ph idx="1"/>
          </p:nvPr>
        </p:nvSpPr>
        <p:spPr>
          <a:xfrm>
            <a:off x="304800" y="1600200"/>
            <a:ext cx="8458200" cy="4572000"/>
          </a:xfrm>
        </p:spPr>
        <p:txBody>
          <a:bodyPr>
            <a:normAutofit/>
          </a:bodyPr>
          <a:lstStyle/>
          <a:p>
            <a:pPr marL="4572" lvl="1" algn="ctr">
              <a:spcBef>
                <a:spcPts val="500"/>
              </a:spcBef>
              <a:spcAft>
                <a:spcPts val="800"/>
              </a:spcAft>
              <a:buNone/>
            </a:pPr>
            <a:r>
              <a:rPr lang="en-US" sz="3200" b="1" dirty="0"/>
              <a:t>Journeys will be our primary </a:t>
            </a:r>
            <a:r>
              <a:rPr lang="en-US" sz="3200" b="1" dirty="0" smtClean="0"/>
              <a:t>resource.</a:t>
            </a:r>
          </a:p>
          <a:p>
            <a:pPr marL="4572" lvl="1">
              <a:spcBef>
                <a:spcPts val="500"/>
              </a:spcBef>
              <a:spcAft>
                <a:spcPts val="800"/>
              </a:spcAft>
              <a:buNone/>
            </a:pPr>
            <a:r>
              <a:rPr lang="en-US" sz="3200" b="1" dirty="0" smtClean="0">
                <a:latin typeface="Bauhaus 93" pitchFamily="82" charset="0"/>
              </a:rPr>
              <a:t>     Grammar						</a:t>
            </a:r>
            <a:r>
              <a:rPr lang="en-US" sz="3200" b="1" dirty="0">
                <a:latin typeface="Bauhaus 93" pitchFamily="82" charset="0"/>
              </a:rPr>
              <a:t>		</a:t>
            </a:r>
            <a:r>
              <a:rPr lang="en-US" sz="3200" b="1" dirty="0" smtClean="0">
                <a:latin typeface="Bauhaus 93" pitchFamily="82" charset="0"/>
              </a:rPr>
              <a:t>Vocabulary</a:t>
            </a:r>
            <a:endParaRPr lang="en-US" sz="3200" b="1" dirty="0">
              <a:latin typeface="Bauhaus 93" pitchFamily="82" charset="0"/>
            </a:endParaRPr>
          </a:p>
          <a:p>
            <a:pPr marL="4572" lvl="1">
              <a:spcBef>
                <a:spcPts val="500"/>
              </a:spcBef>
              <a:spcAft>
                <a:spcPts val="800"/>
              </a:spcAft>
              <a:buNone/>
            </a:pPr>
            <a:endParaRPr lang="en-US" sz="3200" b="1" dirty="0">
              <a:latin typeface="Bauhaus 93" pitchFamily="82" charset="0"/>
            </a:endParaRPr>
          </a:p>
          <a:p>
            <a:pPr marL="4572" lvl="1" algn="ctr">
              <a:spcBef>
                <a:spcPts val="500"/>
              </a:spcBef>
              <a:spcAft>
                <a:spcPts val="800"/>
              </a:spcAft>
              <a:buNone/>
            </a:pPr>
            <a:endParaRPr lang="en-US" sz="3200" b="1" dirty="0"/>
          </a:p>
          <a:p>
            <a:pPr marL="4572" indent="0">
              <a:buNone/>
            </a:pPr>
            <a:endParaRPr lang="en-US" sz="3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1" y="2773502"/>
            <a:ext cx="2692408" cy="3482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4510" y="2773502"/>
            <a:ext cx="2723696" cy="349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78358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Collaborative Group Time</a:t>
            </a:r>
            <a:endParaRPr lang="en-US" sz="2800" dirty="0"/>
          </a:p>
        </p:txBody>
      </p:sp>
      <p:sp>
        <p:nvSpPr>
          <p:cNvPr id="3" name="Content Placeholder 2"/>
          <p:cNvSpPr>
            <a:spLocks noGrp="1"/>
          </p:cNvSpPr>
          <p:nvPr>
            <p:ph idx="1"/>
          </p:nvPr>
        </p:nvSpPr>
        <p:spPr>
          <a:xfrm>
            <a:off x="0" y="1295400"/>
            <a:ext cx="8991600" cy="5334000"/>
          </a:xfrm>
        </p:spPr>
        <p:txBody>
          <a:bodyPr>
            <a:normAutofit lnSpcReduction="10000"/>
          </a:bodyPr>
          <a:lstStyle/>
          <a:p>
            <a:pPr lvl="1" algn="ctr">
              <a:buNone/>
            </a:pPr>
            <a:r>
              <a:rPr lang="en-US" sz="3500" b="1" dirty="0"/>
              <a:t>Collaboratively plan a week of </a:t>
            </a:r>
            <a:r>
              <a:rPr lang="en-US" sz="3500" b="1" dirty="0" smtClean="0"/>
              <a:t>vocabulary and grammar </a:t>
            </a:r>
            <a:r>
              <a:rPr lang="en-US" sz="3500" b="1" dirty="0"/>
              <a:t>instruction.    </a:t>
            </a:r>
            <a:endParaRPr lang="en-US" sz="3500" b="1" dirty="0" smtClean="0"/>
          </a:p>
          <a:p>
            <a:pPr lvl="1" algn="ctr">
              <a:buNone/>
            </a:pPr>
            <a:r>
              <a:rPr lang="en-US" sz="3500" b="1" u="sng" dirty="0" smtClean="0"/>
              <a:t>Include:</a:t>
            </a:r>
            <a:r>
              <a:rPr lang="en-US" sz="3500" b="1" dirty="0" smtClean="0"/>
              <a:t> </a:t>
            </a:r>
          </a:p>
          <a:p>
            <a:pPr lvl="1">
              <a:buNone/>
            </a:pPr>
            <a:r>
              <a:rPr lang="en-US" sz="3500" dirty="0" smtClean="0"/>
              <a:t>-Grammar/ mechanics lessons</a:t>
            </a:r>
          </a:p>
          <a:p>
            <a:pPr lvl="1">
              <a:buNone/>
            </a:pPr>
            <a:r>
              <a:rPr lang="en-US" sz="3500" dirty="0" smtClean="0"/>
              <a:t>-Vocabulary lessons</a:t>
            </a:r>
          </a:p>
          <a:p>
            <a:pPr lvl="1">
              <a:buNone/>
            </a:pPr>
            <a:r>
              <a:rPr lang="en-US" sz="3500" dirty="0" smtClean="0"/>
              <a:t>-</a:t>
            </a:r>
            <a:r>
              <a:rPr lang="en-US" sz="3500" smtClean="0"/>
              <a:t>Technology resources</a:t>
            </a:r>
            <a:endParaRPr lang="en-US" sz="3500" dirty="0" smtClean="0"/>
          </a:p>
          <a:p>
            <a:pPr lvl="1">
              <a:buNone/>
            </a:pPr>
            <a:r>
              <a:rPr lang="en-US" sz="3500" dirty="0" smtClean="0"/>
              <a:t>-CFA</a:t>
            </a:r>
          </a:p>
          <a:p>
            <a:pPr lvl="1">
              <a:buNone/>
            </a:pPr>
            <a:endParaRPr lang="en-US" sz="500" dirty="0" smtClean="0"/>
          </a:p>
          <a:p>
            <a:pPr lvl="1" algn="ctr">
              <a:buNone/>
            </a:pPr>
            <a:r>
              <a:rPr lang="en-US" sz="3500" b="1" dirty="0" smtClean="0"/>
              <a:t>Record </a:t>
            </a:r>
            <a:r>
              <a:rPr lang="en-US" sz="3500" b="1" dirty="0"/>
              <a:t>your plans on the lesson plan sheet at your table.</a:t>
            </a:r>
            <a:endParaRPr lang="en-US" sz="3500" dirty="0"/>
          </a:p>
          <a:p>
            <a:pPr lvl="1" algn="ctr">
              <a:buNone/>
            </a:pPr>
            <a:endParaRPr lang="en-US" sz="4000" dirty="0"/>
          </a:p>
          <a:p>
            <a:pPr lvl="1">
              <a:buNone/>
            </a:pPr>
            <a:endParaRPr lang="en-US" dirty="0" smtClean="0"/>
          </a:p>
        </p:txBody>
      </p:sp>
    </p:spTree>
    <p:extLst>
      <p:ext uri="{BB962C8B-B14F-4D97-AF65-F5344CB8AC3E}">
        <p14:creationId xmlns:p14="http://schemas.microsoft.com/office/powerpoint/2010/main" val="662282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337" t="18892" r="35021" b="14289"/>
          <a:stretch/>
        </p:blipFill>
        <p:spPr bwMode="auto">
          <a:xfrm>
            <a:off x="1624239" y="0"/>
            <a:ext cx="5904591"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121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832"/>
            <a:ext cx="8229600" cy="1417638"/>
          </a:xfrm>
        </p:spPr>
        <p:txBody>
          <a:bodyPr>
            <a:normAutofit/>
          </a:bodyPr>
          <a:lstStyle/>
          <a:p>
            <a:r>
              <a:rPr lang="en-US" dirty="0" smtClean="0"/>
              <a:t>Scavenger Hunt Time!</a:t>
            </a:r>
            <a:endParaRPr lang="en-US" dirty="0"/>
          </a:p>
        </p:txBody>
      </p:sp>
      <p:sp>
        <p:nvSpPr>
          <p:cNvPr id="7" name="Content Placeholder 2"/>
          <p:cNvSpPr>
            <a:spLocks noGrp="1"/>
          </p:cNvSpPr>
          <p:nvPr>
            <p:ph idx="1"/>
          </p:nvPr>
        </p:nvSpPr>
        <p:spPr>
          <a:xfrm>
            <a:off x="228600" y="1600200"/>
            <a:ext cx="8458200" cy="4572000"/>
          </a:xfrm>
        </p:spPr>
        <p:txBody>
          <a:bodyPr>
            <a:normAutofit/>
          </a:bodyPr>
          <a:lstStyle/>
          <a:p>
            <a:pPr marL="4572" indent="0" algn="ctr">
              <a:buNone/>
            </a:pPr>
            <a:r>
              <a:rPr lang="en-US" sz="3000" b="1" dirty="0"/>
              <a:t>Find resources to support grammar instruction on </a:t>
            </a:r>
            <a:r>
              <a:rPr lang="en-US" sz="3000" b="1" dirty="0" smtClean="0"/>
              <a:t>CUTEE.</a:t>
            </a:r>
            <a:endParaRPr lang="en-US" sz="3000" b="1" dirty="0"/>
          </a:p>
          <a:p>
            <a:pPr marL="4572" indent="0">
              <a:buNone/>
            </a:pPr>
            <a:endParaRPr lang="en-US" sz="3000" b="1" i="1" u="sng" dirty="0">
              <a:hlinkClick r:id="rId3"/>
            </a:endParaRPr>
          </a:p>
          <a:p>
            <a:pPr marL="4572" indent="0">
              <a:buNone/>
            </a:pPr>
            <a:r>
              <a:rPr lang="en-US" sz="3000" b="1" i="1" u="sng" dirty="0" smtClean="0">
                <a:hlinkClick r:id="rId3"/>
              </a:rPr>
              <a:t>https</a:t>
            </a:r>
            <a:r>
              <a:rPr lang="en-US" sz="3000" b="1" i="1" u="sng" dirty="0">
                <a:hlinkClick r:id="rId3"/>
              </a:rPr>
              <a:t>://</a:t>
            </a:r>
            <a:r>
              <a:rPr lang="en-US" sz="3000" b="1" i="1" u="sng" dirty="0" smtClean="0">
                <a:hlinkClick r:id="rId3"/>
              </a:rPr>
              <a:t>sharepoint.dmps.k12.ia.us/sites/divisions/tech/TechnologyResources/Software/Software_Think%20Central.aspx</a:t>
            </a:r>
            <a:endParaRPr lang="en-US" sz="3000" dirty="0"/>
          </a:p>
        </p:txBody>
      </p:sp>
    </p:spTree>
    <p:extLst>
      <p:ext uri="{BB962C8B-B14F-4D97-AF65-F5344CB8AC3E}">
        <p14:creationId xmlns:p14="http://schemas.microsoft.com/office/powerpoint/2010/main" val="29668213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Writing</a:t>
            </a:r>
            <a:endParaRPr lang="en-US" dirty="0"/>
          </a:p>
        </p:txBody>
      </p:sp>
      <p:sp>
        <p:nvSpPr>
          <p:cNvPr id="3" name="Content Placeholder 2"/>
          <p:cNvSpPr>
            <a:spLocks noGrp="1"/>
          </p:cNvSpPr>
          <p:nvPr>
            <p:ph idx="1"/>
          </p:nvPr>
        </p:nvSpPr>
        <p:spPr>
          <a:xfrm>
            <a:off x="0" y="1371600"/>
            <a:ext cx="8763000" cy="5105400"/>
          </a:xfrm>
        </p:spPr>
        <p:txBody>
          <a:bodyPr>
            <a:normAutofit lnSpcReduction="10000"/>
          </a:bodyPr>
          <a:lstStyle/>
          <a:p>
            <a:pPr marL="4572" indent="0" algn="ctr">
              <a:buNone/>
            </a:pPr>
            <a:r>
              <a:rPr lang="en-US" b="1" dirty="0" smtClean="0"/>
              <a:t>Being a Writer is the primary resource for writing instruction.</a:t>
            </a:r>
          </a:p>
          <a:p>
            <a:pPr marL="4572" indent="0">
              <a:buNone/>
            </a:pPr>
            <a:endParaRPr lang="en-US" sz="500" dirty="0" smtClean="0"/>
          </a:p>
          <a:p>
            <a:pPr marL="4572" indent="0">
              <a:buNone/>
            </a:pPr>
            <a:r>
              <a:rPr lang="en-US" sz="2700" dirty="0" smtClean="0"/>
              <a:t>Kindergarten Units:</a:t>
            </a:r>
          </a:p>
          <a:p>
            <a:pPr marL="4572" indent="0">
              <a:buNone/>
            </a:pPr>
            <a:r>
              <a:rPr lang="en-US" sz="2700" dirty="0" smtClean="0"/>
              <a:t>-The Writing Community</a:t>
            </a:r>
          </a:p>
          <a:p>
            <a:pPr marL="4572" indent="0">
              <a:buNone/>
            </a:pPr>
            <a:r>
              <a:rPr lang="en-US" sz="2700" dirty="0" smtClean="0"/>
              <a:t>-Getting Ideas</a:t>
            </a:r>
          </a:p>
          <a:p>
            <a:pPr marL="4572" indent="0">
              <a:buNone/>
            </a:pPr>
            <a:r>
              <a:rPr lang="en-US" sz="2700" dirty="0" smtClean="0"/>
              <a:t>-Telling More</a:t>
            </a:r>
          </a:p>
          <a:p>
            <a:pPr marL="4572" indent="0">
              <a:buNone/>
            </a:pPr>
            <a:r>
              <a:rPr lang="en-US" sz="2700" dirty="0" smtClean="0"/>
              <a:t>-Just the Facts</a:t>
            </a:r>
          </a:p>
          <a:p>
            <a:pPr marL="4572" indent="0">
              <a:buNone/>
            </a:pPr>
            <a:r>
              <a:rPr lang="en-US" sz="2700" b="1" dirty="0" smtClean="0"/>
              <a:t>*Opinion Writing</a:t>
            </a:r>
          </a:p>
          <a:p>
            <a:pPr marL="4572" indent="0">
              <a:buNone/>
            </a:pPr>
            <a:r>
              <a:rPr lang="en-US" sz="2700" b="1" dirty="0" smtClean="0"/>
              <a:t>(ECC and Journeys Lessons 26-30)</a:t>
            </a:r>
            <a:endParaRPr lang="en-US" sz="2700" b="1" dirty="0"/>
          </a:p>
        </p:txBody>
      </p:sp>
      <p:pic>
        <p:nvPicPr>
          <p:cNvPr id="4" name="Picture 2" descr="C:\Users\bergal\AppData\Local\Microsoft\Windows\Temporary Internet Files\Content.Outlook\XBUU0SK2\photo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107098">
            <a:off x="5419064" y="2913159"/>
            <a:ext cx="3500360" cy="262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358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Writing Instruction</a:t>
            </a:r>
            <a:endParaRPr lang="en-US" dirty="0"/>
          </a:p>
        </p:txBody>
      </p:sp>
      <p:sp>
        <p:nvSpPr>
          <p:cNvPr id="3" name="Content Placeholder 2"/>
          <p:cNvSpPr>
            <a:spLocks noGrp="1"/>
          </p:cNvSpPr>
          <p:nvPr>
            <p:ph idx="1"/>
          </p:nvPr>
        </p:nvSpPr>
        <p:spPr>
          <a:xfrm>
            <a:off x="381000" y="1324985"/>
            <a:ext cx="8229600" cy="4525963"/>
          </a:xfrm>
        </p:spPr>
        <p:txBody>
          <a:bodyPr/>
          <a:lstStyle/>
          <a:p>
            <a:r>
              <a:rPr lang="en-US" dirty="0"/>
              <a:t>Writing (Being a Writer)</a:t>
            </a:r>
          </a:p>
          <a:p>
            <a:pPr marL="914400" lvl="1" indent="-457200"/>
            <a:r>
              <a:rPr lang="en-US" dirty="0" smtClean="0"/>
              <a:t>Lesson Focus</a:t>
            </a:r>
            <a:endParaRPr lang="en-US" dirty="0"/>
          </a:p>
          <a:p>
            <a:pPr marL="914400" lvl="1" indent="-457200"/>
            <a:r>
              <a:rPr lang="en-US" dirty="0"/>
              <a:t>Writing </a:t>
            </a:r>
            <a:r>
              <a:rPr lang="en-US" dirty="0" smtClean="0"/>
              <a:t>Time</a:t>
            </a:r>
            <a:endParaRPr lang="en-US" dirty="0"/>
          </a:p>
          <a:p>
            <a:pPr marL="914400" lvl="1" indent="-457200"/>
            <a:r>
              <a:rPr lang="en-US" dirty="0"/>
              <a:t>Sharing &amp; </a:t>
            </a:r>
            <a:r>
              <a:rPr lang="en-US" dirty="0" smtClean="0"/>
              <a:t>Reflecting</a:t>
            </a:r>
            <a:endParaRPr lang="en-US" dirty="0"/>
          </a:p>
          <a:p>
            <a:pPr lvl="1" algn="ctr">
              <a:buNone/>
            </a:pPr>
            <a:r>
              <a:rPr lang="en-US" sz="3500" b="1" dirty="0" smtClean="0"/>
              <a:t>Goal </a:t>
            </a:r>
            <a:r>
              <a:rPr lang="en-US" sz="3500" b="1" dirty="0"/>
              <a:t>is to have students writing </a:t>
            </a:r>
            <a:r>
              <a:rPr lang="en-US" sz="3500" b="1" dirty="0" smtClean="0"/>
              <a:t>everyday!</a:t>
            </a:r>
            <a:endParaRPr lang="en-US" sz="3500" b="1" dirty="0"/>
          </a:p>
          <a:p>
            <a:pPr marL="4572"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079" y="4648200"/>
            <a:ext cx="3188921" cy="220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209081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Writing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0927797"/>
              </p:ext>
            </p:extLst>
          </p:nvPr>
        </p:nvGraphicFramePr>
        <p:xfrm>
          <a:off x="0" y="0"/>
          <a:ext cx="9144000" cy="6346856"/>
        </p:xfrm>
        <a:graphic>
          <a:graphicData uri="http://schemas.openxmlformats.org/drawingml/2006/table">
            <a:tbl>
              <a:tblPr firstRow="1" firstCol="1" bandRow="1"/>
              <a:tblGrid>
                <a:gridCol w="9144000"/>
              </a:tblGrid>
              <a:tr h="1804508">
                <a:tc>
                  <a:txBody>
                    <a:bodyPr/>
                    <a:lstStyle/>
                    <a:p>
                      <a:pPr marL="0" marR="0" algn="ctr">
                        <a:lnSpc>
                          <a:spcPct val="115000"/>
                        </a:lnSpc>
                        <a:spcBef>
                          <a:spcPts val="0"/>
                        </a:spcBef>
                        <a:spcAft>
                          <a:spcPts val="0"/>
                        </a:spcAft>
                      </a:pPr>
                      <a:r>
                        <a:rPr lang="en-US" sz="2000" b="1" dirty="0">
                          <a:effectLst/>
                          <a:latin typeface="Cambria"/>
                          <a:ea typeface="Calibri"/>
                          <a:cs typeface="Times New Roman"/>
                        </a:rPr>
                        <a:t>Writing Standards</a:t>
                      </a:r>
                      <a:endParaRPr lang="en-US" sz="2000" dirty="0">
                        <a:effectLst/>
                        <a:latin typeface="Calibri"/>
                        <a:ea typeface="Calibri"/>
                        <a:cs typeface="Times New Roman"/>
                      </a:endParaRPr>
                    </a:p>
                    <a:p>
                      <a:pPr marL="0" marR="0" algn="ctr">
                        <a:lnSpc>
                          <a:spcPct val="115000"/>
                        </a:lnSpc>
                        <a:spcBef>
                          <a:spcPts val="0"/>
                        </a:spcBef>
                        <a:spcAft>
                          <a:spcPts val="0"/>
                        </a:spcAft>
                      </a:pPr>
                      <a:r>
                        <a:rPr lang="en-US" sz="2000" b="1" i="1" dirty="0">
                          <a:effectLst/>
                          <a:latin typeface="Cambria"/>
                          <a:ea typeface="Calibri"/>
                          <a:cs typeface="Times New Roman"/>
                        </a:rPr>
                        <a:t>Developing the Writing Community </a:t>
                      </a:r>
                      <a:endParaRPr lang="en-US" sz="2000" dirty="0">
                        <a:effectLst/>
                        <a:latin typeface="Calibri"/>
                        <a:ea typeface="Calibri"/>
                        <a:cs typeface="Times New Roman"/>
                      </a:endParaRPr>
                    </a:p>
                    <a:p>
                      <a:pPr marL="0" marR="0" algn="ctr">
                        <a:lnSpc>
                          <a:spcPct val="115000"/>
                        </a:lnSpc>
                        <a:spcBef>
                          <a:spcPts val="0"/>
                        </a:spcBef>
                        <a:spcAft>
                          <a:spcPts val="0"/>
                        </a:spcAft>
                      </a:pPr>
                      <a:r>
                        <a:rPr lang="en-US" sz="2000" b="1" dirty="0">
                          <a:effectLst/>
                          <a:latin typeface="Cambria"/>
                          <a:ea typeface="Calibri"/>
                          <a:cs typeface="Times New Roman"/>
                        </a:rPr>
                        <a:t>(Being a Writer)</a:t>
                      </a:r>
                      <a:endParaRPr lang="en-US" sz="20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176188">
                <a:tc>
                  <a:txBody>
                    <a:bodyPr/>
                    <a:lstStyle/>
                    <a:p>
                      <a:pPr marL="0" marR="0">
                        <a:lnSpc>
                          <a:spcPct val="115000"/>
                        </a:lnSpc>
                        <a:spcBef>
                          <a:spcPts val="0"/>
                        </a:spcBef>
                        <a:spcAft>
                          <a:spcPts val="0"/>
                        </a:spcAft>
                      </a:pPr>
                      <a:r>
                        <a:rPr lang="en-US" sz="2000" u="sng" dirty="0">
                          <a:effectLst/>
                          <a:latin typeface="Calibri"/>
                          <a:ea typeface="Calibri"/>
                          <a:cs typeface="Times New Roman"/>
                        </a:rPr>
                        <a:t>Writing 3:</a:t>
                      </a:r>
                      <a:endParaRPr lang="en-US" sz="2000" dirty="0">
                        <a:effectLst/>
                        <a:latin typeface="Calibri"/>
                        <a:ea typeface="Calibri"/>
                        <a:cs typeface="Times New Roman"/>
                      </a:endParaRPr>
                    </a:p>
                    <a:p>
                      <a:pPr marL="342900" marR="0" lvl="0" indent="-342900">
                        <a:lnSpc>
                          <a:spcPct val="115000"/>
                        </a:lnSpc>
                        <a:spcBef>
                          <a:spcPts val="0"/>
                        </a:spcBef>
                        <a:spcAft>
                          <a:spcPts val="0"/>
                        </a:spcAft>
                        <a:buSzPts val="1000"/>
                        <a:buFont typeface="Symbol"/>
                        <a:buChar char=""/>
                      </a:pPr>
                      <a:r>
                        <a:rPr lang="en-US" sz="2000" dirty="0">
                          <a:effectLst/>
                          <a:latin typeface="Calibri"/>
                          <a:ea typeface="Times New Roman"/>
                          <a:cs typeface="Times New Roman"/>
                        </a:rPr>
                        <a:t>I can use illustrations and writing to tell my reader about something interesting that has happened.</a:t>
                      </a:r>
                    </a:p>
                    <a:p>
                      <a:pPr marL="342900" marR="0" lvl="0" indent="-342900">
                        <a:lnSpc>
                          <a:spcPct val="115000"/>
                        </a:lnSpc>
                        <a:spcBef>
                          <a:spcPts val="0"/>
                        </a:spcBef>
                        <a:spcAft>
                          <a:spcPts val="0"/>
                        </a:spcAft>
                        <a:buSzPts val="1000"/>
                        <a:buFont typeface="Symbol"/>
                        <a:buChar char=""/>
                      </a:pPr>
                      <a:r>
                        <a:rPr lang="en-US" sz="2000" dirty="0">
                          <a:effectLst/>
                          <a:latin typeface="Calibri"/>
                          <a:ea typeface="Times New Roman"/>
                          <a:cs typeface="Times New Roman"/>
                        </a:rPr>
                        <a:t>I can tell my reader the events that happened in the order they happened.</a:t>
                      </a:r>
                    </a:p>
                    <a:p>
                      <a:pPr marL="342900" marR="0" lvl="0" indent="-342900">
                        <a:lnSpc>
                          <a:spcPct val="115000"/>
                        </a:lnSpc>
                        <a:spcBef>
                          <a:spcPts val="0"/>
                        </a:spcBef>
                        <a:spcAft>
                          <a:spcPts val="0"/>
                        </a:spcAft>
                        <a:buSzPts val="1000"/>
                        <a:buFont typeface="Symbol"/>
                        <a:buChar char=""/>
                      </a:pPr>
                      <a:r>
                        <a:rPr lang="en-US" sz="2000" dirty="0">
                          <a:effectLst/>
                          <a:latin typeface="Calibri"/>
                          <a:ea typeface="Times New Roman"/>
                          <a:cs typeface="Times New Roman"/>
                        </a:rPr>
                        <a:t>I can tell my reader the reaction to what happened.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6160">
                <a:tc>
                  <a:txBody>
                    <a:bodyPr/>
                    <a:lstStyle/>
                    <a:p>
                      <a:pPr marL="0" marR="0">
                        <a:lnSpc>
                          <a:spcPct val="115000"/>
                        </a:lnSpc>
                        <a:spcBef>
                          <a:spcPts val="0"/>
                        </a:spcBef>
                        <a:spcAft>
                          <a:spcPts val="0"/>
                        </a:spcAft>
                      </a:pPr>
                      <a:r>
                        <a:rPr lang="en-US" sz="2000" u="sng" dirty="0">
                          <a:effectLst/>
                          <a:latin typeface="Calibri"/>
                          <a:ea typeface="Calibri"/>
                          <a:cs typeface="Times New Roman"/>
                        </a:rPr>
                        <a:t>Writing 8:</a:t>
                      </a:r>
                      <a:endParaRPr lang="en-US" sz="2000" dirty="0">
                        <a:effectLst/>
                        <a:latin typeface="Calibri"/>
                        <a:ea typeface="Calibri"/>
                        <a:cs typeface="Times New Roman"/>
                      </a:endParaRPr>
                    </a:p>
                    <a:p>
                      <a:pPr marL="342900" marR="0" lvl="0" indent="-342900">
                        <a:lnSpc>
                          <a:spcPct val="115000"/>
                        </a:lnSpc>
                        <a:spcBef>
                          <a:spcPts val="0"/>
                        </a:spcBef>
                        <a:spcAft>
                          <a:spcPts val="0"/>
                        </a:spcAft>
                        <a:buSzPts val="1000"/>
                        <a:buFont typeface="Symbol"/>
                        <a:buChar char=""/>
                      </a:pPr>
                      <a:r>
                        <a:rPr lang="en-US" sz="2000" dirty="0">
                          <a:effectLst/>
                          <a:latin typeface="Calibri"/>
                          <a:ea typeface="Times New Roman"/>
                          <a:cs typeface="Times New Roman"/>
                        </a:rPr>
                        <a:t>I can recall information from my own experiences to answer questions.</a:t>
                      </a:r>
                    </a:p>
                    <a:p>
                      <a:pPr marL="342900" marR="0" lvl="0" indent="-342900">
                        <a:lnSpc>
                          <a:spcPct val="115000"/>
                        </a:lnSpc>
                        <a:spcBef>
                          <a:spcPts val="0"/>
                        </a:spcBef>
                        <a:spcAft>
                          <a:spcPts val="0"/>
                        </a:spcAft>
                        <a:buSzPts val="1000"/>
                        <a:buFont typeface="Symbol"/>
                        <a:buChar char=""/>
                      </a:pPr>
                      <a:r>
                        <a:rPr lang="en-US" sz="2000" dirty="0">
                          <a:effectLst/>
                          <a:latin typeface="Calibri"/>
                          <a:ea typeface="Times New Roman"/>
                          <a:cs typeface="Times New Roman"/>
                        </a:rPr>
                        <a:t>I can use sources to help to me answer questions.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08314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832"/>
            <a:ext cx="8229600" cy="1417638"/>
          </a:xfrm>
        </p:spPr>
        <p:txBody>
          <a:bodyPr>
            <a:normAutofit/>
          </a:bodyPr>
          <a:lstStyle/>
          <a:p>
            <a:r>
              <a:rPr lang="en-US" dirty="0" smtClean="0"/>
              <a:t>Writing</a:t>
            </a:r>
            <a:endParaRPr lang="en-US" dirty="0"/>
          </a:p>
        </p:txBody>
      </p:sp>
      <p:sp>
        <p:nvSpPr>
          <p:cNvPr id="7" name="Content Placeholder 2"/>
          <p:cNvSpPr>
            <a:spLocks noGrp="1"/>
          </p:cNvSpPr>
          <p:nvPr>
            <p:ph idx="1"/>
          </p:nvPr>
        </p:nvSpPr>
        <p:spPr>
          <a:xfrm>
            <a:off x="228600" y="1600200"/>
            <a:ext cx="8458200" cy="4572000"/>
          </a:xfrm>
        </p:spPr>
        <p:txBody>
          <a:bodyPr>
            <a:normAutofit fontScale="92500" lnSpcReduction="10000"/>
          </a:bodyPr>
          <a:lstStyle/>
          <a:p>
            <a:pPr marL="4572" indent="0" algn="ctr">
              <a:buNone/>
            </a:pPr>
            <a:r>
              <a:rPr lang="en-US" dirty="0" smtClean="0"/>
              <a:t>Using your curriculum guide…</a:t>
            </a:r>
          </a:p>
          <a:p>
            <a:pPr marL="4572" indent="0" algn="ctr">
              <a:buNone/>
            </a:pPr>
            <a:r>
              <a:rPr lang="en-US" sz="5000" dirty="0" smtClean="0"/>
              <a:t>How could you connect comprehension, grammar/mechanics and </a:t>
            </a:r>
          </a:p>
          <a:p>
            <a:pPr marL="4572" indent="0" algn="ctr">
              <a:buNone/>
            </a:pPr>
            <a:r>
              <a:rPr lang="en-US" sz="5000" dirty="0" smtClean="0"/>
              <a:t>writing standards in your teaching?</a:t>
            </a:r>
          </a:p>
          <a:p>
            <a:pPr marL="4572" indent="0" algn="ctr">
              <a:buNone/>
            </a:pPr>
            <a:endParaRPr lang="en-US" sz="3000" dirty="0" smtClean="0"/>
          </a:p>
          <a:p>
            <a:pPr marL="4572" indent="0">
              <a:buNone/>
            </a:pPr>
            <a:r>
              <a:rPr lang="en-US" sz="3000" dirty="0" smtClean="0"/>
              <a:t>Turn and talk to a table member!</a:t>
            </a:r>
            <a:endParaRPr lang="en-US" sz="3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9" y="4876800"/>
            <a:ext cx="2909455" cy="1953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5594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832"/>
            <a:ext cx="8229600" cy="1417638"/>
          </a:xfrm>
        </p:spPr>
        <p:txBody>
          <a:bodyPr>
            <a:normAutofit/>
          </a:bodyPr>
          <a:lstStyle/>
          <a:p>
            <a:r>
              <a:rPr lang="en-US" dirty="0" smtClean="0"/>
              <a:t>Share</a:t>
            </a:r>
            <a:endParaRPr lang="en-US" dirty="0"/>
          </a:p>
        </p:txBody>
      </p:sp>
      <p:sp>
        <p:nvSpPr>
          <p:cNvPr id="7" name="Content Placeholder 2"/>
          <p:cNvSpPr>
            <a:spLocks noGrp="1"/>
          </p:cNvSpPr>
          <p:nvPr>
            <p:ph idx="1"/>
          </p:nvPr>
        </p:nvSpPr>
        <p:spPr>
          <a:xfrm>
            <a:off x="228600" y="1371600"/>
            <a:ext cx="8458200" cy="4800600"/>
          </a:xfrm>
        </p:spPr>
        <p:txBody>
          <a:bodyPr>
            <a:normAutofit/>
          </a:bodyPr>
          <a:lstStyle/>
          <a:p>
            <a:pPr marL="4572" indent="0" algn="ctr">
              <a:buNone/>
            </a:pPr>
            <a:r>
              <a:rPr lang="en-US" sz="5500" dirty="0" smtClean="0"/>
              <a:t>Whip Around the Room!</a:t>
            </a:r>
          </a:p>
          <a:p>
            <a:pPr marL="4572" indent="0" algn="ctr">
              <a:buNone/>
            </a:pPr>
            <a:endParaRPr lang="en-US" sz="5500" dirty="0"/>
          </a:p>
          <a:p>
            <a:pPr marL="4572" indent="0" algn="ctr">
              <a:buNone/>
            </a:pPr>
            <a:endParaRPr lang="en-US" sz="5500" dirty="0" smtClean="0"/>
          </a:p>
          <a:p>
            <a:pPr marL="4572" indent="0" algn="ctr">
              <a:buNone/>
            </a:pPr>
            <a:endParaRPr lang="en-US" sz="5500" dirty="0"/>
          </a:p>
          <a:p>
            <a:pPr marL="4572" indent="0" algn="ctr">
              <a:buNone/>
            </a:pPr>
            <a:r>
              <a:rPr lang="en-US" sz="3000" dirty="0" smtClean="0"/>
              <a:t>(and whip it good!)</a:t>
            </a:r>
            <a:endParaRPr lang="en-US" sz="30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599" y="2209800"/>
            <a:ext cx="2512039" cy="323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0375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832"/>
            <a:ext cx="8229600" cy="1417638"/>
          </a:xfrm>
        </p:spPr>
        <p:txBody>
          <a:bodyPr>
            <a:normAutofit/>
          </a:bodyPr>
          <a:lstStyle/>
          <a:p>
            <a:r>
              <a:rPr lang="en-US" dirty="0" smtClean="0"/>
              <a:t>Connections</a:t>
            </a:r>
            <a:endParaRPr lang="en-US" dirty="0"/>
          </a:p>
        </p:txBody>
      </p:sp>
      <p:sp>
        <p:nvSpPr>
          <p:cNvPr id="7" name="Content Placeholder 2"/>
          <p:cNvSpPr>
            <a:spLocks noGrp="1"/>
          </p:cNvSpPr>
          <p:nvPr>
            <p:ph idx="1"/>
          </p:nvPr>
        </p:nvSpPr>
        <p:spPr>
          <a:xfrm>
            <a:off x="228600" y="1600200"/>
            <a:ext cx="8458200" cy="4572000"/>
          </a:xfrm>
        </p:spPr>
        <p:txBody>
          <a:bodyPr>
            <a:normAutofit fontScale="85000" lnSpcReduction="10000"/>
          </a:bodyPr>
          <a:lstStyle/>
          <a:p>
            <a:r>
              <a:rPr lang="en-US" sz="6000" dirty="0" smtClean="0"/>
              <a:t>Writing 3 connections with:</a:t>
            </a:r>
          </a:p>
          <a:p>
            <a:pPr>
              <a:buFontTx/>
              <a:buChar char="-"/>
            </a:pPr>
            <a:r>
              <a:rPr lang="en-US" sz="6000" dirty="0" smtClean="0"/>
              <a:t>Inform 7</a:t>
            </a:r>
          </a:p>
          <a:p>
            <a:pPr>
              <a:buFontTx/>
              <a:buChar char="-"/>
            </a:pPr>
            <a:r>
              <a:rPr lang="en-US" sz="6000" dirty="0" smtClean="0"/>
              <a:t>Inform 5</a:t>
            </a:r>
          </a:p>
          <a:p>
            <a:pPr>
              <a:buFontTx/>
              <a:buChar char="-"/>
            </a:pPr>
            <a:r>
              <a:rPr lang="en-US" sz="6000" dirty="0" smtClean="0"/>
              <a:t>Lit 2 </a:t>
            </a:r>
          </a:p>
          <a:p>
            <a:pPr>
              <a:buFontTx/>
              <a:buChar char="-"/>
            </a:pPr>
            <a:r>
              <a:rPr lang="en-US" sz="6000" dirty="0" smtClean="0"/>
              <a:t>Lit. /Inform 6</a:t>
            </a:r>
            <a:endParaRPr lang="en-US" sz="6000" dirty="0"/>
          </a:p>
          <a:p>
            <a:pPr marL="4572" indent="0">
              <a:buNone/>
            </a:pPr>
            <a:endParaRPr lang="en-US" sz="6000" dirty="0"/>
          </a:p>
          <a:p>
            <a:pPr marL="4572" indent="0" algn="ctr">
              <a:buNone/>
            </a:pPr>
            <a:endParaRPr lang="en-US" sz="5500" dirty="0"/>
          </a:p>
        </p:txBody>
      </p:sp>
    </p:spTree>
    <p:extLst>
      <p:ext uri="{BB962C8B-B14F-4D97-AF65-F5344CB8AC3E}">
        <p14:creationId xmlns:p14="http://schemas.microsoft.com/office/powerpoint/2010/main" val="296682138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8145" y="152400"/>
            <a:ext cx="7772400" cy="1981200"/>
          </a:xfrm>
        </p:spPr>
        <p:txBody>
          <a:bodyPr>
            <a:noAutofit/>
          </a:bodyPr>
          <a:lstStyle/>
          <a:p>
            <a:r>
              <a:rPr lang="en-US" sz="7500" dirty="0" smtClean="0">
                <a:latin typeface="Rockwell Condensed" pitchFamily="18" charset="0"/>
              </a:rPr>
              <a:t>Lunch  Time!</a:t>
            </a:r>
            <a:br>
              <a:rPr lang="en-US" sz="7500" dirty="0" smtClean="0">
                <a:latin typeface="Rockwell Condensed" pitchFamily="18" charset="0"/>
              </a:rPr>
            </a:br>
            <a:endParaRPr lang="en-US" sz="7500" dirty="0">
              <a:latin typeface="Rockwell Condensed" pitchFamily="18" charset="0"/>
            </a:endParaRPr>
          </a:p>
        </p:txBody>
      </p:sp>
      <p:sp>
        <p:nvSpPr>
          <p:cNvPr id="7" name="Text Placeholder 6"/>
          <p:cNvSpPr>
            <a:spLocks noGrp="1"/>
          </p:cNvSpPr>
          <p:nvPr>
            <p:ph type="body" idx="1"/>
          </p:nvPr>
        </p:nvSpPr>
        <p:spPr>
          <a:xfrm>
            <a:off x="609600" y="4191000"/>
            <a:ext cx="7772400" cy="1143000"/>
          </a:xfrm>
        </p:spPr>
        <p:txBody>
          <a:bodyPr>
            <a:noAutofit/>
          </a:bodyPr>
          <a:lstStyle/>
          <a:p>
            <a:r>
              <a:rPr lang="en-US" sz="5500" dirty="0" smtClean="0"/>
              <a:t>11:30-12:30pm</a:t>
            </a:r>
            <a:endParaRPr lang="en-US" sz="55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145" y="1447800"/>
            <a:ext cx="3962400" cy="278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57192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Word Study</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4363">
            <a:off x="7152188" y="4963152"/>
            <a:ext cx="2035143" cy="2044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04800" y="1371600"/>
            <a:ext cx="8458200" cy="5486400"/>
          </a:xfrm>
        </p:spPr>
        <p:txBody>
          <a:bodyPr>
            <a:normAutofit/>
          </a:bodyPr>
          <a:lstStyle/>
          <a:p>
            <a:r>
              <a:rPr lang="en-US" sz="3500" dirty="0"/>
              <a:t>Word Study Manual &amp; Teacher’s Manual provide explicit instruction for Phonics and </a:t>
            </a:r>
            <a:r>
              <a:rPr lang="en-US" sz="3500" dirty="0" smtClean="0"/>
              <a:t>Vocabulary (sight words)</a:t>
            </a:r>
          </a:p>
          <a:p>
            <a:r>
              <a:rPr lang="en-US" sz="3500" dirty="0" smtClean="0"/>
              <a:t>Sorts on Think Central</a:t>
            </a:r>
            <a:endParaRPr lang="en-US" sz="3500" dirty="0"/>
          </a:p>
          <a:p>
            <a:r>
              <a:rPr lang="en-US" sz="3500" dirty="0" smtClean="0"/>
              <a:t>Establish a weekly routine</a:t>
            </a:r>
            <a:endParaRPr lang="en-US" sz="3500" dirty="0"/>
          </a:p>
          <a:p>
            <a:r>
              <a:rPr lang="en-US" sz="3500" dirty="0"/>
              <a:t>Explicit instruction of patterns in language</a:t>
            </a:r>
          </a:p>
          <a:p>
            <a:r>
              <a:rPr lang="en-US" sz="3500" dirty="0"/>
              <a:t>Frequent opportunities for practice</a:t>
            </a:r>
          </a:p>
          <a:p>
            <a:r>
              <a:rPr lang="en-US" sz="3500" b="1" dirty="0"/>
              <a:t>Make </a:t>
            </a:r>
            <a:r>
              <a:rPr lang="en-US" sz="3500" b="1" dirty="0" smtClean="0"/>
              <a:t>it fun! </a:t>
            </a:r>
            <a:endParaRPr lang="en-US" sz="3500" b="1" dirty="0"/>
          </a:p>
          <a:p>
            <a:pPr marL="4572" indent="0">
              <a:buNone/>
            </a:pPr>
            <a:endParaRPr lang="en-US" sz="3000" dirty="0"/>
          </a:p>
        </p:txBody>
      </p:sp>
    </p:spTree>
    <p:extLst>
      <p:ext uri="{BB962C8B-B14F-4D97-AF65-F5344CB8AC3E}">
        <p14:creationId xmlns:p14="http://schemas.microsoft.com/office/powerpoint/2010/main" val="5102222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832"/>
            <a:ext cx="8229600" cy="1417638"/>
          </a:xfrm>
        </p:spPr>
        <p:txBody>
          <a:bodyPr>
            <a:normAutofit/>
          </a:bodyPr>
          <a:lstStyle/>
          <a:p>
            <a:r>
              <a:rPr lang="en-US" dirty="0" smtClean="0"/>
              <a:t>Word Study</a:t>
            </a:r>
            <a:endParaRPr lang="en-US" dirty="0"/>
          </a:p>
        </p:txBody>
      </p:sp>
      <p:sp>
        <p:nvSpPr>
          <p:cNvPr id="7" name="Content Placeholder 2"/>
          <p:cNvSpPr>
            <a:spLocks noGrp="1"/>
          </p:cNvSpPr>
          <p:nvPr>
            <p:ph idx="1"/>
          </p:nvPr>
        </p:nvSpPr>
        <p:spPr>
          <a:xfrm>
            <a:off x="24581" y="1600200"/>
            <a:ext cx="8458200" cy="4572000"/>
          </a:xfrm>
        </p:spPr>
        <p:txBody>
          <a:bodyPr>
            <a:normAutofit/>
          </a:bodyPr>
          <a:lstStyle/>
          <a:p>
            <a:pPr marL="4572" indent="0">
              <a:buNone/>
            </a:pPr>
            <a:r>
              <a:rPr lang="en-US" sz="4500" dirty="0" smtClean="0"/>
              <a:t>Lesson </a:t>
            </a:r>
          </a:p>
          <a:p>
            <a:pPr marL="4572" indent="0">
              <a:buNone/>
            </a:pPr>
            <a:r>
              <a:rPr lang="en-US" sz="4500" dirty="0" smtClean="0"/>
              <a:t>Demonstration</a:t>
            </a:r>
            <a:endParaRPr lang="en-US" sz="4500" dirty="0"/>
          </a:p>
        </p:txBody>
      </p:sp>
      <p:pic>
        <p:nvPicPr>
          <p:cNvPr id="8" name="Picture 2" descr="C:\Users\bergal\AppData\Local\Microsoft\Windows\Temporary Internet Files\Content.Outlook\XBUU0SK2\photo (5).JPG"/>
          <p:cNvPicPr>
            <a:picLocks noChangeAspect="1" noChangeArrowheads="1"/>
          </p:cNvPicPr>
          <p:nvPr/>
        </p:nvPicPr>
        <p:blipFill rotWithShape="1">
          <a:blip r:embed="rId3">
            <a:extLst>
              <a:ext uri="{28A0092B-C50C-407E-A947-70E740481C1C}">
                <a14:useLocalDpi xmlns:a14="http://schemas.microsoft.com/office/drawing/2010/main" val="0"/>
              </a:ext>
            </a:extLst>
          </a:blip>
          <a:srcRect l="8704" t="3933" r="3288"/>
          <a:stretch/>
        </p:blipFill>
        <p:spPr bwMode="auto">
          <a:xfrm rot="16200000">
            <a:off x="4326089" y="2074708"/>
            <a:ext cx="5562592" cy="400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652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761999"/>
            <a:ext cx="7772400" cy="3657601"/>
          </a:xfrm>
        </p:spPr>
        <p:txBody>
          <a:bodyPr>
            <a:noAutofit/>
          </a:bodyPr>
          <a:lstStyle/>
          <a:p>
            <a:r>
              <a:rPr lang="en-US" sz="8000" dirty="0" smtClean="0"/>
              <a:t>Curriculum Guides</a:t>
            </a:r>
            <a:endParaRPr lang="en-US" sz="8000" dirty="0"/>
          </a:p>
        </p:txBody>
      </p:sp>
    </p:spTree>
    <p:extLst>
      <p:ext uri="{BB962C8B-B14F-4D97-AF65-F5344CB8AC3E}">
        <p14:creationId xmlns:p14="http://schemas.microsoft.com/office/powerpoint/2010/main" val="399442065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Word Study</a:t>
            </a:r>
            <a:endParaRPr lang="en-US" dirty="0"/>
          </a:p>
        </p:txBody>
      </p:sp>
      <p:sp>
        <p:nvSpPr>
          <p:cNvPr id="3" name="Content Placeholder 2"/>
          <p:cNvSpPr>
            <a:spLocks noGrp="1"/>
          </p:cNvSpPr>
          <p:nvPr>
            <p:ph idx="1"/>
          </p:nvPr>
        </p:nvSpPr>
        <p:spPr>
          <a:xfrm>
            <a:off x="304800" y="1600200"/>
            <a:ext cx="8458200" cy="4572000"/>
          </a:xfrm>
        </p:spPr>
        <p:txBody>
          <a:bodyPr>
            <a:normAutofit/>
          </a:bodyPr>
          <a:lstStyle/>
          <a:p>
            <a:r>
              <a:rPr lang="en-US" sz="4500" dirty="0" smtClean="0"/>
              <a:t>Workstation Ideas</a:t>
            </a:r>
          </a:p>
          <a:p>
            <a:r>
              <a:rPr lang="en-US" sz="4500" dirty="0" smtClean="0"/>
              <a:t>Brainstorm ideas on workstations</a:t>
            </a:r>
          </a:p>
          <a:p>
            <a:pPr marL="4572" indent="0">
              <a:buNone/>
            </a:pPr>
            <a:endParaRPr lang="en-US" sz="500" dirty="0"/>
          </a:p>
          <a:p>
            <a:pPr marL="4572" indent="0">
              <a:buNone/>
            </a:pPr>
            <a:endParaRPr lang="en-US" sz="500" dirty="0" smtClean="0"/>
          </a:p>
          <a:p>
            <a:pPr marL="4572" indent="0">
              <a:buNone/>
            </a:pPr>
            <a:r>
              <a:rPr lang="en-US" sz="3500" dirty="0" smtClean="0"/>
              <a:t>On a Post-It Note, write down at least one workstation idea you use in your classroom</a:t>
            </a:r>
          </a:p>
          <a:p>
            <a:pPr marL="4572" indent="0">
              <a:buNone/>
            </a:pPr>
            <a:endParaRPr lang="en-US" sz="35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495800"/>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75514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8145" y="152400"/>
            <a:ext cx="7772400" cy="1981200"/>
          </a:xfrm>
        </p:spPr>
        <p:txBody>
          <a:bodyPr>
            <a:noAutofit/>
          </a:bodyPr>
          <a:lstStyle/>
          <a:p>
            <a:r>
              <a:rPr lang="en-US" sz="7500" b="0" dirty="0" smtClean="0">
                <a:latin typeface="Jokerman" pitchFamily="82" charset="0"/>
              </a:rPr>
              <a:t>Brain Break</a:t>
            </a:r>
            <a:br>
              <a:rPr lang="en-US" sz="7500" b="0" dirty="0" smtClean="0">
                <a:latin typeface="Jokerman" pitchFamily="82" charset="0"/>
              </a:rPr>
            </a:br>
            <a:endParaRPr lang="en-US" sz="7500" b="0" dirty="0">
              <a:latin typeface="Jokerman" pitchFamily="82"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71600"/>
            <a:ext cx="4440382" cy="3386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82736" y="4876800"/>
            <a:ext cx="3799310" cy="369332"/>
          </a:xfrm>
          <a:prstGeom prst="rect">
            <a:avLst/>
          </a:prstGeom>
        </p:spPr>
        <p:txBody>
          <a:bodyPr wrap="none">
            <a:spAutoFit/>
          </a:bodyPr>
          <a:lstStyle/>
          <a:p>
            <a:r>
              <a:rPr lang="en-US" dirty="0">
                <a:solidFill>
                  <a:schemeClr val="bg1"/>
                </a:solidFill>
                <a:hlinkClick r:id="rId4"/>
              </a:rPr>
              <a:t>http://www.gonoodle.com/games/4</a:t>
            </a:r>
            <a:endParaRPr lang="en-US" dirty="0">
              <a:solidFill>
                <a:schemeClr val="bg1"/>
              </a:solidFill>
            </a:endParaRPr>
          </a:p>
        </p:txBody>
      </p:sp>
    </p:spTree>
    <p:extLst>
      <p:ext uri="{BB962C8B-B14F-4D97-AF65-F5344CB8AC3E}">
        <p14:creationId xmlns:p14="http://schemas.microsoft.com/office/powerpoint/2010/main" val="248917301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417638"/>
          </a:xfrm>
        </p:spPr>
        <p:txBody>
          <a:bodyPr>
            <a:normAutofit/>
          </a:bodyPr>
          <a:lstStyle/>
          <a:p>
            <a:r>
              <a:rPr lang="en-US" dirty="0" smtClean="0"/>
              <a:t>Fluency</a:t>
            </a:r>
            <a:endParaRPr lang="en-US" dirty="0"/>
          </a:p>
        </p:txBody>
      </p:sp>
      <p:sp>
        <p:nvSpPr>
          <p:cNvPr id="3" name="Content Placeholder 2"/>
          <p:cNvSpPr>
            <a:spLocks noGrp="1"/>
          </p:cNvSpPr>
          <p:nvPr>
            <p:ph idx="1"/>
          </p:nvPr>
        </p:nvSpPr>
        <p:spPr>
          <a:xfrm>
            <a:off x="-76200" y="533400"/>
            <a:ext cx="9220200" cy="4572000"/>
          </a:xfrm>
        </p:spPr>
        <p:txBody>
          <a:bodyPr>
            <a:normAutofit/>
          </a:bodyPr>
          <a:lstStyle/>
          <a:p>
            <a:pPr marL="4572" indent="0">
              <a:buNone/>
            </a:pPr>
            <a:endParaRPr lang="en-US" sz="4000" dirty="0"/>
          </a:p>
          <a:p>
            <a:r>
              <a:rPr lang="en-US" sz="4000" dirty="0"/>
              <a:t>Incorporated throughout the </a:t>
            </a:r>
            <a:r>
              <a:rPr lang="en-US" sz="4000" dirty="0" smtClean="0"/>
              <a:t>day</a:t>
            </a:r>
          </a:p>
          <a:p>
            <a:r>
              <a:rPr lang="en-US" sz="4000" dirty="0" smtClean="0"/>
              <a:t>Automaticity of decoding and sight words</a:t>
            </a:r>
          </a:p>
          <a:p>
            <a:r>
              <a:rPr lang="en-US" sz="4000" dirty="0" smtClean="0"/>
              <a:t>Fluency and word study are connected</a:t>
            </a:r>
          </a:p>
          <a:p>
            <a:pPr marL="4572" indent="0">
              <a:buNone/>
            </a:pPr>
            <a:endParaRPr lang="en-US" sz="3600" dirty="0"/>
          </a:p>
          <a:p>
            <a:endParaRPr lang="en-US" sz="3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05201"/>
            <a:ext cx="7315200" cy="2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89033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417638"/>
          </a:xfrm>
        </p:spPr>
        <p:txBody>
          <a:bodyPr>
            <a:normAutofit/>
          </a:bodyPr>
          <a:lstStyle/>
          <a:p>
            <a:r>
              <a:rPr lang="en-US" dirty="0" smtClean="0"/>
              <a:t>Fluency</a:t>
            </a:r>
            <a:endParaRPr lang="en-US" dirty="0"/>
          </a:p>
        </p:txBody>
      </p:sp>
      <p:sp>
        <p:nvSpPr>
          <p:cNvPr id="3" name="Content Placeholder 2"/>
          <p:cNvSpPr>
            <a:spLocks noGrp="1"/>
          </p:cNvSpPr>
          <p:nvPr>
            <p:ph idx="1"/>
          </p:nvPr>
        </p:nvSpPr>
        <p:spPr>
          <a:xfrm>
            <a:off x="-76200" y="1295400"/>
            <a:ext cx="8458200" cy="4572000"/>
          </a:xfrm>
        </p:spPr>
        <p:txBody>
          <a:bodyPr>
            <a:normAutofit/>
          </a:bodyPr>
          <a:lstStyle/>
          <a:p>
            <a:pPr marL="4572" indent="0" algn="ctr">
              <a:buNone/>
            </a:pPr>
            <a:r>
              <a:rPr lang="en-US" sz="3000" b="1" dirty="0" smtClean="0"/>
              <a:t>How can we provide opportunities for students to develop automaticity?  </a:t>
            </a:r>
          </a:p>
          <a:p>
            <a:pPr marL="4572" indent="0">
              <a:buNone/>
            </a:pPr>
            <a:r>
              <a:rPr lang="en-US" sz="2800" dirty="0" smtClean="0"/>
              <a:t>-Repeated readings</a:t>
            </a:r>
            <a:endParaRPr lang="en-US" sz="2800" dirty="0"/>
          </a:p>
          <a:p>
            <a:pPr marL="4572" indent="0">
              <a:buNone/>
            </a:pPr>
            <a:r>
              <a:rPr lang="en-US" sz="1100" dirty="0" smtClean="0"/>
              <a:t> </a:t>
            </a:r>
            <a:r>
              <a:rPr lang="en-US" sz="2800" dirty="0" smtClean="0"/>
              <a:t>-Flipchart activities</a:t>
            </a:r>
            <a:endParaRPr lang="en-US" sz="2800" dirty="0"/>
          </a:p>
          <a:p>
            <a:pPr marL="4572" indent="0">
              <a:buNone/>
            </a:pPr>
            <a:r>
              <a:rPr lang="en-US" sz="2800" dirty="0" smtClean="0"/>
              <a:t>-Vocabulary/Decodable Readers</a:t>
            </a:r>
            <a:endParaRPr lang="en-US" sz="1050" dirty="0"/>
          </a:p>
          <a:p>
            <a:pPr marL="4572" indent="0">
              <a:buNone/>
            </a:pPr>
            <a:r>
              <a:rPr lang="en-US" sz="2800" dirty="0" smtClean="0"/>
              <a:t>-Poems</a:t>
            </a:r>
            <a:endParaRPr lang="en-US" sz="3600" dirty="0"/>
          </a:p>
          <a:p>
            <a:endParaRPr lang="en-US" sz="3000" dirty="0"/>
          </a:p>
        </p:txBody>
      </p:sp>
      <p:pic>
        <p:nvPicPr>
          <p:cNvPr id="4" name="Picture 3" descr="C:\Users\bergal\AppData\Local\Microsoft\Windows\Temporary Internet Files\Content.Outlook\XBUU0SK2\photo (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25" t="-2437" r="13241" b="5797"/>
          <a:stretch/>
        </p:blipFill>
        <p:spPr bwMode="auto">
          <a:xfrm rot="16620411">
            <a:off x="5101612" y="2938404"/>
            <a:ext cx="4339705" cy="32398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bergal\AppData\Local\Microsoft\Windows\Temporary Internet Files\Content.Outlook\XBUU0SK2\photo (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59" t="5865"/>
          <a:stretch/>
        </p:blipFill>
        <p:spPr bwMode="auto">
          <a:xfrm rot="10800000">
            <a:off x="1585442" y="4210241"/>
            <a:ext cx="4114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81193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Fluency</a:t>
            </a:r>
            <a:endParaRPr lang="en-US" dirty="0"/>
          </a:p>
        </p:txBody>
      </p:sp>
      <p:sp>
        <p:nvSpPr>
          <p:cNvPr id="3" name="Content Placeholder 2"/>
          <p:cNvSpPr>
            <a:spLocks noGrp="1"/>
          </p:cNvSpPr>
          <p:nvPr>
            <p:ph idx="1"/>
          </p:nvPr>
        </p:nvSpPr>
        <p:spPr>
          <a:xfrm>
            <a:off x="304800" y="1600200"/>
            <a:ext cx="8458200" cy="4572000"/>
          </a:xfrm>
        </p:spPr>
        <p:txBody>
          <a:bodyPr>
            <a:normAutofit/>
          </a:bodyPr>
          <a:lstStyle/>
          <a:p>
            <a:r>
              <a:rPr lang="en-US" sz="4500" dirty="0" smtClean="0"/>
              <a:t>Workstation Ideas</a:t>
            </a:r>
          </a:p>
          <a:p>
            <a:r>
              <a:rPr lang="en-US" sz="4500" dirty="0" smtClean="0"/>
              <a:t>Brainstorm ideas on workstations</a:t>
            </a:r>
          </a:p>
          <a:p>
            <a:pPr marL="4572" indent="0">
              <a:buNone/>
            </a:pPr>
            <a:endParaRPr lang="en-US" sz="500" dirty="0"/>
          </a:p>
          <a:p>
            <a:pPr marL="4572" indent="0">
              <a:buNone/>
            </a:pPr>
            <a:endParaRPr lang="en-US" sz="500" dirty="0" smtClean="0"/>
          </a:p>
          <a:p>
            <a:pPr marL="4572" indent="0">
              <a:buNone/>
            </a:pPr>
            <a:r>
              <a:rPr lang="en-US" sz="3500" dirty="0" smtClean="0"/>
              <a:t>On a Post-It Note, write down at least one workstation idea you use in your classroom</a:t>
            </a:r>
          </a:p>
          <a:p>
            <a:pPr marL="4572" indent="0">
              <a:buNone/>
            </a:pPr>
            <a:endParaRPr lang="en-US" sz="3500" dirty="0"/>
          </a:p>
        </p:txBody>
      </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52800" y="4572000"/>
            <a:ext cx="274427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022224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Collaborative Group Time</a:t>
            </a:r>
            <a:endParaRPr lang="en-US" sz="2800" dirty="0"/>
          </a:p>
        </p:txBody>
      </p:sp>
      <p:sp>
        <p:nvSpPr>
          <p:cNvPr id="3" name="Content Placeholder 2"/>
          <p:cNvSpPr>
            <a:spLocks noGrp="1"/>
          </p:cNvSpPr>
          <p:nvPr>
            <p:ph idx="1"/>
          </p:nvPr>
        </p:nvSpPr>
        <p:spPr>
          <a:xfrm>
            <a:off x="0" y="1295400"/>
            <a:ext cx="8991600" cy="5334000"/>
          </a:xfrm>
        </p:spPr>
        <p:txBody>
          <a:bodyPr>
            <a:normAutofit/>
          </a:bodyPr>
          <a:lstStyle/>
          <a:p>
            <a:pPr lvl="1" algn="ctr">
              <a:buNone/>
            </a:pPr>
            <a:r>
              <a:rPr lang="en-US" sz="3500" b="1" dirty="0"/>
              <a:t>Collaboratively plan a week of </a:t>
            </a:r>
            <a:r>
              <a:rPr lang="en-US" sz="3500" b="1" dirty="0" smtClean="0"/>
              <a:t>word study and fluency</a:t>
            </a:r>
          </a:p>
          <a:p>
            <a:pPr lvl="1" algn="ctr">
              <a:buNone/>
            </a:pPr>
            <a:r>
              <a:rPr lang="en-US" sz="3500" b="1" u="sng" dirty="0" smtClean="0"/>
              <a:t>Include:</a:t>
            </a:r>
            <a:r>
              <a:rPr lang="en-US" sz="3500" b="1" dirty="0" smtClean="0"/>
              <a:t> </a:t>
            </a:r>
          </a:p>
          <a:p>
            <a:pPr lvl="1">
              <a:buNone/>
            </a:pPr>
            <a:r>
              <a:rPr lang="en-US" sz="3500" dirty="0" smtClean="0"/>
              <a:t>-Technology resources</a:t>
            </a:r>
          </a:p>
          <a:p>
            <a:pPr lvl="1">
              <a:buNone/>
            </a:pPr>
            <a:r>
              <a:rPr lang="en-US" sz="3500" dirty="0" smtClean="0"/>
              <a:t>-CFA</a:t>
            </a:r>
          </a:p>
          <a:p>
            <a:pPr lvl="1">
              <a:buNone/>
            </a:pPr>
            <a:endParaRPr lang="en-US" sz="3500" dirty="0" smtClean="0"/>
          </a:p>
          <a:p>
            <a:pPr lvl="1" algn="ctr">
              <a:buNone/>
            </a:pPr>
            <a:r>
              <a:rPr lang="en-US" sz="3500" b="1" dirty="0" smtClean="0"/>
              <a:t>Record </a:t>
            </a:r>
            <a:r>
              <a:rPr lang="en-US" sz="3500" b="1" dirty="0"/>
              <a:t>your plans on the lesson plan sheet at your table.</a:t>
            </a:r>
            <a:endParaRPr lang="en-US" sz="3500" dirty="0"/>
          </a:p>
          <a:p>
            <a:pPr lvl="1" algn="ctr">
              <a:buNone/>
            </a:pPr>
            <a:endParaRPr lang="en-US" sz="4000" dirty="0"/>
          </a:p>
          <a:p>
            <a:pPr lvl="1">
              <a:buNone/>
            </a:pPr>
            <a:endParaRPr lang="en-US" dirty="0" smtClean="0"/>
          </a:p>
        </p:txBody>
      </p:sp>
    </p:spTree>
    <p:extLst>
      <p:ext uri="{BB962C8B-B14F-4D97-AF65-F5344CB8AC3E}">
        <p14:creationId xmlns:p14="http://schemas.microsoft.com/office/powerpoint/2010/main" val="21621533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Questions</a:t>
            </a:r>
            <a:endParaRPr lang="en-US" dirty="0"/>
          </a:p>
        </p:txBody>
      </p:sp>
      <p:sp>
        <p:nvSpPr>
          <p:cNvPr id="3" name="Content Placeholder 2"/>
          <p:cNvSpPr>
            <a:spLocks noGrp="1"/>
          </p:cNvSpPr>
          <p:nvPr>
            <p:ph idx="1"/>
          </p:nvPr>
        </p:nvSpPr>
        <p:spPr>
          <a:xfrm>
            <a:off x="304800" y="1600200"/>
            <a:ext cx="8458200" cy="4572000"/>
          </a:xfrm>
        </p:spPr>
        <p:txBody>
          <a:bodyPr>
            <a:normAutofit/>
          </a:bodyPr>
          <a:lstStyle/>
          <a:p>
            <a:pPr marL="4572" indent="0" algn="ctr">
              <a:buNone/>
            </a:pPr>
            <a:r>
              <a:rPr lang="en-US" sz="3500" b="1" dirty="0" smtClean="0">
                <a:latin typeface="Gill Sans Ultra Bold" pitchFamily="34" charset="0"/>
              </a:rPr>
              <a:t>Joanna Pose</a:t>
            </a:r>
          </a:p>
          <a:p>
            <a:pPr marL="4572" indent="0" algn="ctr">
              <a:buNone/>
            </a:pPr>
            <a:r>
              <a:rPr lang="en-US" sz="2500" b="1" dirty="0" smtClean="0"/>
              <a:t>Elementary Literacy Leader</a:t>
            </a:r>
          </a:p>
          <a:p>
            <a:pPr marL="4572" indent="0" algn="ctr">
              <a:buNone/>
            </a:pPr>
            <a:r>
              <a:rPr lang="en-US" sz="3500" b="1" dirty="0" smtClean="0"/>
              <a:t>joanna.pose@dmschools.org</a:t>
            </a:r>
          </a:p>
          <a:p>
            <a:pPr marL="4572" indent="0" algn="ctr">
              <a:buNone/>
            </a:pPr>
            <a:endParaRPr lang="en-US" sz="3500" b="1" dirty="0"/>
          </a:p>
          <a:p>
            <a:pPr marL="4572" indent="0" algn="ctr">
              <a:buNone/>
            </a:pPr>
            <a:r>
              <a:rPr lang="en-US" sz="3500" b="1" dirty="0" smtClean="0">
                <a:latin typeface="Gill Sans Ultra Bold" pitchFamily="34" charset="0"/>
              </a:rPr>
              <a:t>Allison Berg</a:t>
            </a:r>
          </a:p>
          <a:p>
            <a:pPr marL="4572" indent="0" algn="ctr">
              <a:buNone/>
            </a:pPr>
            <a:r>
              <a:rPr lang="en-US" sz="2500" b="1" dirty="0" smtClean="0"/>
              <a:t>Kindergarten Teacher</a:t>
            </a:r>
          </a:p>
          <a:p>
            <a:pPr marL="4572" indent="0" algn="ctr">
              <a:buNone/>
            </a:pPr>
            <a:r>
              <a:rPr lang="en-US" sz="3500" b="1" dirty="0"/>
              <a:t>a</a:t>
            </a:r>
            <a:r>
              <a:rPr lang="en-US" sz="3500" b="1" dirty="0" smtClean="0"/>
              <a:t>llison.berg@dmschools.org</a:t>
            </a:r>
            <a:endParaRPr lang="en-US" sz="3500" b="1" dirty="0"/>
          </a:p>
        </p:txBody>
      </p:sp>
    </p:spTree>
    <p:extLst>
      <p:ext uri="{BB962C8B-B14F-4D97-AF65-F5344CB8AC3E}">
        <p14:creationId xmlns:p14="http://schemas.microsoft.com/office/powerpoint/2010/main" val="51022224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Course Credit</a:t>
            </a:r>
            <a:br>
              <a:rPr lang="en-US" dirty="0" smtClean="0"/>
            </a:br>
            <a:r>
              <a:rPr lang="en-US" sz="2800" dirty="0" smtClean="0"/>
              <a:t>Course Name: </a:t>
            </a:r>
            <a:r>
              <a:rPr lang="en-US" sz="2800" dirty="0"/>
              <a:t>Literacy PLC 2013-Kindergarten</a:t>
            </a:r>
          </a:p>
        </p:txBody>
      </p:sp>
      <p:sp>
        <p:nvSpPr>
          <p:cNvPr id="3" name="Content Placeholder 2"/>
          <p:cNvSpPr>
            <a:spLocks noGrp="1"/>
          </p:cNvSpPr>
          <p:nvPr>
            <p:ph idx="1"/>
          </p:nvPr>
        </p:nvSpPr>
        <p:spPr>
          <a:xfrm>
            <a:off x="304800" y="1447800"/>
            <a:ext cx="8458200" cy="4876800"/>
          </a:xfrm>
        </p:spPr>
        <p:txBody>
          <a:bodyPr>
            <a:normAutofit fontScale="40000" lnSpcReduction="20000"/>
          </a:bodyPr>
          <a:lstStyle/>
          <a:p>
            <a:pPr marL="4572" indent="0">
              <a:buNone/>
            </a:pPr>
            <a:r>
              <a:rPr lang="en-US" sz="4600" dirty="0"/>
              <a:t>To register for this course and paying with a credit card, please go online to </a:t>
            </a:r>
            <a:r>
              <a:rPr lang="en-US" sz="4600" b="1" u="sng" dirty="0">
                <a:solidFill>
                  <a:schemeClr val="accent3"/>
                </a:solidFill>
              </a:rPr>
              <a:t>www.aea11.k12.ia.us</a:t>
            </a:r>
            <a:r>
              <a:rPr lang="en-US" sz="4600" dirty="0"/>
              <a:t>. Under the "Home" area, click on Professional Development, and then to the right, click on "Professional Development Catalog”.</a:t>
            </a:r>
            <a:br>
              <a:rPr lang="en-US" sz="4600" dirty="0"/>
            </a:br>
            <a:endParaRPr lang="en-US" sz="4600" dirty="0"/>
          </a:p>
          <a:p>
            <a:pPr marL="4572" indent="0">
              <a:buNone/>
            </a:pPr>
            <a:r>
              <a:rPr lang="en-US" sz="6000" dirty="0"/>
              <a:t>On the catalog search page, scroll down to Or Enter an Activity Number and enter the activity number:  SG090517371401</a:t>
            </a:r>
            <a:r>
              <a:rPr lang="en-US" sz="4200" dirty="0"/>
              <a:t/>
            </a:r>
            <a:br>
              <a:rPr lang="en-US" sz="4200" dirty="0"/>
            </a:br>
            <a:endParaRPr lang="en-US" sz="4200" dirty="0"/>
          </a:p>
          <a:p>
            <a:pPr marL="4572" indent="0">
              <a:buNone/>
            </a:pPr>
            <a:r>
              <a:rPr lang="en-US" sz="4200" dirty="0"/>
              <a:t>On the Activity Detail page, under “Fee Option” choose:</a:t>
            </a:r>
          </a:p>
          <a:p>
            <a:pPr marL="4572" indent="0">
              <a:buNone/>
            </a:pPr>
            <a:r>
              <a:rPr lang="en-US" sz="4200" dirty="0"/>
              <a:t>$25.00 - License renewal credit is desired</a:t>
            </a:r>
          </a:p>
          <a:p>
            <a:pPr marL="4572" indent="0">
              <a:buNone/>
            </a:pPr>
            <a:r>
              <a:rPr lang="en-US" sz="4200" dirty="0"/>
              <a:t>$.00- No credit is desired</a:t>
            </a:r>
          </a:p>
          <a:p>
            <a:pPr marL="4572" indent="0">
              <a:buNone/>
            </a:pPr>
            <a:r>
              <a:rPr lang="en-US" sz="4200" dirty="0"/>
              <a:t>$100.00- Drake Graduate Credit  </a:t>
            </a:r>
            <a:br>
              <a:rPr lang="en-US" sz="4200" dirty="0"/>
            </a:br>
            <a:endParaRPr lang="en-US" sz="4200" dirty="0"/>
          </a:p>
          <a:p>
            <a:pPr marL="4572" indent="0">
              <a:buNone/>
            </a:pPr>
            <a:r>
              <a:rPr lang="en-US" sz="5000" b="1" dirty="0"/>
              <a:t>You MUST have attended the full 2 days to be eligible for credit.</a:t>
            </a:r>
          </a:p>
          <a:p>
            <a:pPr marL="4572" indent="0">
              <a:buNone/>
            </a:pPr>
            <a:r>
              <a:rPr lang="en-US" sz="7000" b="1" dirty="0"/>
              <a:t>You MUST register by </a:t>
            </a:r>
            <a:r>
              <a:rPr lang="en-US" sz="7000" b="1" u="sng" dirty="0"/>
              <a:t>June </a:t>
            </a:r>
            <a:r>
              <a:rPr lang="en-US" sz="7000" b="1" u="sng" dirty="0" smtClean="0"/>
              <a:t>28</a:t>
            </a:r>
            <a:r>
              <a:rPr lang="en-US" sz="7000" b="1" u="sng" baseline="30000" dirty="0" smtClean="0"/>
              <a:t>th</a:t>
            </a:r>
            <a:endParaRPr lang="en-US" sz="7000" b="1" u="sng" dirty="0"/>
          </a:p>
          <a:p>
            <a:pPr marL="4572" indent="0">
              <a:buNone/>
            </a:pPr>
            <a:endParaRPr lang="en-US" sz="3000" dirty="0"/>
          </a:p>
        </p:txBody>
      </p:sp>
    </p:spTree>
    <p:extLst>
      <p:ext uri="{BB962C8B-B14F-4D97-AF65-F5344CB8AC3E}">
        <p14:creationId xmlns:p14="http://schemas.microsoft.com/office/powerpoint/2010/main" val="51022224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Exit Slip</a:t>
            </a:r>
            <a:endParaRPr lang="en-US" dirty="0"/>
          </a:p>
        </p:txBody>
      </p:sp>
      <p:sp>
        <p:nvSpPr>
          <p:cNvPr id="3" name="Content Placeholder 2"/>
          <p:cNvSpPr>
            <a:spLocks noGrp="1"/>
          </p:cNvSpPr>
          <p:nvPr>
            <p:ph idx="1"/>
          </p:nvPr>
        </p:nvSpPr>
        <p:spPr>
          <a:xfrm>
            <a:off x="304800" y="1600200"/>
            <a:ext cx="8458200" cy="4572000"/>
          </a:xfrm>
        </p:spPr>
        <p:txBody>
          <a:bodyPr>
            <a:normAutofit lnSpcReduction="10000"/>
          </a:bodyPr>
          <a:lstStyle/>
          <a:p>
            <a:r>
              <a:rPr lang="en-US" sz="4000" dirty="0" smtClean="0"/>
              <a:t>What are two ideas you took away from this PD session that you can implement in your classroom?</a:t>
            </a:r>
          </a:p>
          <a:p>
            <a:endParaRPr lang="en-US" sz="4000" dirty="0" smtClean="0"/>
          </a:p>
          <a:p>
            <a:pPr marL="4572" indent="0">
              <a:buNone/>
            </a:pPr>
            <a:endParaRPr lang="en-US" sz="4000" dirty="0"/>
          </a:p>
          <a:p>
            <a:pPr marL="4572" indent="0" algn="ctr">
              <a:buNone/>
            </a:pPr>
            <a:r>
              <a:rPr lang="en-US" sz="3500" b="1" dirty="0" smtClean="0"/>
              <a:t>Please leave exit slips in the middle of your table.</a:t>
            </a:r>
            <a:endParaRPr lang="en-US" sz="3500" b="1" dirty="0"/>
          </a:p>
        </p:txBody>
      </p:sp>
    </p:spTree>
    <p:extLst>
      <p:ext uri="{BB962C8B-B14F-4D97-AF65-F5344CB8AC3E}">
        <p14:creationId xmlns:p14="http://schemas.microsoft.com/office/powerpoint/2010/main" val="420148184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8145" y="152400"/>
            <a:ext cx="7772400" cy="1981200"/>
          </a:xfrm>
        </p:spPr>
        <p:txBody>
          <a:bodyPr>
            <a:noAutofit/>
          </a:bodyPr>
          <a:lstStyle/>
          <a:p>
            <a:r>
              <a:rPr lang="en-US" sz="7500" b="0" dirty="0" smtClean="0">
                <a:latin typeface="Aharoni" pitchFamily="2" charset="-79"/>
                <a:cs typeface="Aharoni" pitchFamily="2" charset="-79"/>
              </a:rPr>
              <a:t>Have a Great Summer!</a:t>
            </a:r>
            <a:r>
              <a:rPr lang="en-US" sz="7500" b="0" dirty="0" smtClean="0">
                <a:latin typeface="Jokerman" pitchFamily="82" charset="0"/>
              </a:rPr>
              <a:t/>
            </a:r>
            <a:br>
              <a:rPr lang="en-US" sz="7500" b="0" dirty="0" smtClean="0">
                <a:latin typeface="Jokerman" pitchFamily="82" charset="0"/>
              </a:rPr>
            </a:br>
            <a:endParaRPr lang="en-US" sz="7500" b="0" dirty="0">
              <a:latin typeface="Jokerman" pitchFamily="82"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362200"/>
            <a:ext cx="5355116"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221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143000"/>
          </a:xfrm>
        </p:spPr>
        <p:txBody>
          <a:bodyPr>
            <a:normAutofit fontScale="90000"/>
          </a:bodyPr>
          <a:lstStyle/>
          <a:p>
            <a:r>
              <a:rPr lang="en-US" dirty="0" smtClean="0"/>
              <a:t>Based on your feedback…</a:t>
            </a:r>
            <a:br>
              <a:rPr lang="en-US" dirty="0" smtClean="0"/>
            </a:br>
            <a:r>
              <a:rPr lang="en-US" dirty="0" smtClean="0"/>
              <a:t>Our goals for the 2013-2014 Literacy Guides</a:t>
            </a:r>
            <a:endParaRPr lang="en-US" dirty="0"/>
          </a:p>
        </p:txBody>
      </p:sp>
      <p:sp>
        <p:nvSpPr>
          <p:cNvPr id="5" name="Content Placeholder 4"/>
          <p:cNvSpPr>
            <a:spLocks noGrp="1"/>
          </p:cNvSpPr>
          <p:nvPr>
            <p:ph idx="1"/>
          </p:nvPr>
        </p:nvSpPr>
        <p:spPr/>
        <p:txBody>
          <a:bodyPr>
            <a:normAutofit lnSpcReduction="10000"/>
          </a:bodyPr>
          <a:lstStyle/>
          <a:p>
            <a:r>
              <a:rPr lang="en-US" b="1" dirty="0" smtClean="0"/>
              <a:t>Simplicity </a:t>
            </a:r>
          </a:p>
          <a:p>
            <a:r>
              <a:rPr lang="en-US" dirty="0" smtClean="0"/>
              <a:t>Connected to and supportive of the Data Teams process (Focusing our Instruction)</a:t>
            </a:r>
          </a:p>
          <a:p>
            <a:r>
              <a:rPr lang="en-US" dirty="0" smtClean="0"/>
              <a:t>Refine the alignment with the Journeys materials &amp; further support the instruction of the CC Standards </a:t>
            </a:r>
          </a:p>
          <a:p>
            <a:r>
              <a:rPr lang="en-US" dirty="0" smtClean="0"/>
              <a:t>Provide additional clarity on Writing</a:t>
            </a:r>
            <a:endParaRPr lang="en-US" dirty="0"/>
          </a:p>
          <a:p>
            <a:r>
              <a:rPr lang="en-US" dirty="0" smtClean="0"/>
              <a:t>Articulate the Speaking &amp; Listening standards</a:t>
            </a:r>
          </a:p>
        </p:txBody>
      </p:sp>
    </p:spTree>
    <p:extLst>
      <p:ext uri="{BB962C8B-B14F-4D97-AF65-F5344CB8AC3E}">
        <p14:creationId xmlns:p14="http://schemas.microsoft.com/office/powerpoint/2010/main" val="2862857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31" t="22222" r="27471" b="25555"/>
          <a:stretch/>
        </p:blipFill>
        <p:spPr bwMode="auto">
          <a:xfrm>
            <a:off x="88900" y="304800"/>
            <a:ext cx="89281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7406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143000"/>
          </a:xfrm>
        </p:spPr>
        <p:txBody>
          <a:bodyPr>
            <a:normAutofit fontScale="90000"/>
          </a:bodyPr>
          <a:lstStyle/>
          <a:p>
            <a:r>
              <a:rPr lang="en-US" dirty="0" smtClean="0"/>
              <a:t>Based on your feedback…</a:t>
            </a:r>
            <a:br>
              <a:rPr lang="en-US" dirty="0" smtClean="0"/>
            </a:br>
            <a:r>
              <a:rPr lang="en-US" dirty="0" smtClean="0"/>
              <a:t>Our goals for the 2013-2014 Literacy Guides</a:t>
            </a:r>
            <a:endParaRPr lang="en-US" dirty="0"/>
          </a:p>
        </p:txBody>
      </p:sp>
      <p:sp>
        <p:nvSpPr>
          <p:cNvPr id="5" name="Content Placeholder 4"/>
          <p:cNvSpPr>
            <a:spLocks noGrp="1"/>
          </p:cNvSpPr>
          <p:nvPr>
            <p:ph idx="1"/>
          </p:nvPr>
        </p:nvSpPr>
        <p:spPr/>
        <p:txBody>
          <a:bodyPr>
            <a:normAutofit fontScale="92500"/>
          </a:bodyPr>
          <a:lstStyle/>
          <a:p>
            <a:r>
              <a:rPr lang="en-US" dirty="0" smtClean="0"/>
              <a:t>Simplicity </a:t>
            </a:r>
          </a:p>
          <a:p>
            <a:r>
              <a:rPr lang="en-US" b="1" dirty="0" smtClean="0"/>
              <a:t>Connected to and supportive of the Data Teams process (Focusing our Instruction)</a:t>
            </a:r>
          </a:p>
          <a:p>
            <a:r>
              <a:rPr lang="en-US" b="1" dirty="0" smtClean="0"/>
              <a:t>Refine the alignment with the Journeys materials &amp; further support the instruction of the CC Standards </a:t>
            </a:r>
          </a:p>
          <a:p>
            <a:r>
              <a:rPr lang="en-US" dirty="0" smtClean="0"/>
              <a:t>Provide additional clarity on Writing</a:t>
            </a:r>
            <a:endParaRPr lang="en-US" dirty="0"/>
          </a:p>
          <a:p>
            <a:r>
              <a:rPr lang="en-US" dirty="0" smtClean="0"/>
              <a:t>Articulate the Speaking &amp; Listening standards</a:t>
            </a:r>
          </a:p>
        </p:txBody>
      </p:sp>
    </p:spTree>
    <p:extLst>
      <p:ext uri="{BB962C8B-B14F-4D97-AF65-F5344CB8AC3E}">
        <p14:creationId xmlns:p14="http://schemas.microsoft.com/office/powerpoint/2010/main" val="3900785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67" t="20926" r="23958" b="13400"/>
          <a:stretch/>
        </p:blipFill>
        <p:spPr bwMode="auto">
          <a:xfrm>
            <a:off x="-12700" y="-1"/>
            <a:ext cx="9156700" cy="632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994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143000"/>
          </a:xfrm>
        </p:spPr>
        <p:txBody>
          <a:bodyPr>
            <a:normAutofit fontScale="90000"/>
          </a:bodyPr>
          <a:lstStyle/>
          <a:p>
            <a:r>
              <a:rPr lang="en-US" dirty="0" smtClean="0"/>
              <a:t>Based on your feedback…</a:t>
            </a:r>
            <a:br>
              <a:rPr lang="en-US" dirty="0" smtClean="0"/>
            </a:br>
            <a:r>
              <a:rPr lang="en-US" dirty="0" smtClean="0"/>
              <a:t>Our goals for the 2013-2014 Literacy Guides</a:t>
            </a:r>
            <a:endParaRPr lang="en-US" dirty="0"/>
          </a:p>
        </p:txBody>
      </p:sp>
      <p:sp>
        <p:nvSpPr>
          <p:cNvPr id="5" name="Content Placeholder 4"/>
          <p:cNvSpPr>
            <a:spLocks noGrp="1"/>
          </p:cNvSpPr>
          <p:nvPr>
            <p:ph idx="1"/>
          </p:nvPr>
        </p:nvSpPr>
        <p:spPr/>
        <p:txBody>
          <a:bodyPr>
            <a:normAutofit lnSpcReduction="10000"/>
          </a:bodyPr>
          <a:lstStyle/>
          <a:p>
            <a:r>
              <a:rPr lang="en-US" dirty="0" smtClean="0"/>
              <a:t>Simplicity </a:t>
            </a:r>
          </a:p>
          <a:p>
            <a:r>
              <a:rPr lang="en-US" dirty="0" smtClean="0"/>
              <a:t>Connected to and supportive of the Data Teams process (Focusing our Instruction)</a:t>
            </a:r>
          </a:p>
          <a:p>
            <a:r>
              <a:rPr lang="en-US" dirty="0" smtClean="0"/>
              <a:t>Refine the alignment with the Journeys materials &amp; further support the instruction of the CC Standards </a:t>
            </a:r>
          </a:p>
          <a:p>
            <a:r>
              <a:rPr lang="en-US" b="1" dirty="0" smtClean="0"/>
              <a:t>Provide additional clarity on Writing</a:t>
            </a:r>
            <a:endParaRPr lang="en-US" b="1" dirty="0"/>
          </a:p>
          <a:p>
            <a:r>
              <a:rPr lang="en-US" dirty="0" smtClean="0"/>
              <a:t>Articulate the Speaking &amp; Listening standards</a:t>
            </a:r>
          </a:p>
        </p:txBody>
      </p:sp>
    </p:spTree>
    <p:extLst>
      <p:ext uri="{BB962C8B-B14F-4D97-AF65-F5344CB8AC3E}">
        <p14:creationId xmlns:p14="http://schemas.microsoft.com/office/powerpoint/2010/main" val="1114016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Des Moines Public Schools</a:t>
            </a:r>
            <a:br>
              <a:rPr lang="en-US" sz="4800" dirty="0" smtClean="0"/>
            </a:br>
            <a:r>
              <a:rPr lang="en-US" sz="2800" dirty="0" smtClean="0"/>
              <a:t>Summer Professional  Development Sessions </a:t>
            </a:r>
            <a:endParaRPr lang="en-US" sz="2800" dirty="0"/>
          </a:p>
        </p:txBody>
      </p:sp>
      <p:sp>
        <p:nvSpPr>
          <p:cNvPr id="3" name="Subtitle 2"/>
          <p:cNvSpPr>
            <a:spLocks noGrp="1"/>
          </p:cNvSpPr>
          <p:nvPr>
            <p:ph type="subTitle" idx="1"/>
          </p:nvPr>
        </p:nvSpPr>
        <p:spPr/>
        <p:txBody>
          <a:bodyPr>
            <a:normAutofit/>
          </a:bodyPr>
          <a:lstStyle/>
          <a:p>
            <a:r>
              <a:rPr lang="en-US" dirty="0" smtClean="0"/>
              <a:t>Kindergarten</a:t>
            </a:r>
          </a:p>
          <a:p>
            <a:r>
              <a:rPr lang="en-US" dirty="0" smtClean="0"/>
              <a:t>June 19</a:t>
            </a:r>
            <a:r>
              <a:rPr lang="en-US" baseline="30000" dirty="0" smtClean="0"/>
              <a:t>th</a:t>
            </a:r>
            <a:r>
              <a:rPr lang="en-US" dirty="0" smtClean="0"/>
              <a:t> &amp; 20</a:t>
            </a:r>
            <a:r>
              <a:rPr lang="en-US" baseline="30000" dirty="0" smtClean="0"/>
              <a:t>th</a:t>
            </a:r>
            <a:r>
              <a:rPr lang="en-US" dirty="0" smtClean="0"/>
              <a:t> </a:t>
            </a:r>
            <a:endParaRPr lang="en-US" dirty="0"/>
          </a:p>
        </p:txBody>
      </p:sp>
    </p:spTree>
    <p:extLst>
      <p:ext uri="{BB962C8B-B14F-4D97-AF65-F5344CB8AC3E}">
        <p14:creationId xmlns:p14="http://schemas.microsoft.com/office/powerpoint/2010/main" val="24030663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75" t="22407" r="23958" b="15926"/>
          <a:stretch/>
        </p:blipFill>
        <p:spPr bwMode="auto">
          <a:xfrm>
            <a:off x="76200" y="12700"/>
            <a:ext cx="9067800" cy="608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763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143000"/>
          </a:xfrm>
        </p:spPr>
        <p:txBody>
          <a:bodyPr>
            <a:normAutofit fontScale="90000"/>
          </a:bodyPr>
          <a:lstStyle/>
          <a:p>
            <a:r>
              <a:rPr lang="en-US" dirty="0" smtClean="0"/>
              <a:t>Based on your feedback…</a:t>
            </a:r>
            <a:br>
              <a:rPr lang="en-US" dirty="0" smtClean="0"/>
            </a:br>
            <a:r>
              <a:rPr lang="en-US" dirty="0" smtClean="0"/>
              <a:t>Our goals for the 2013-2014 Literacy Guides</a:t>
            </a:r>
            <a:endParaRPr lang="en-US" dirty="0"/>
          </a:p>
        </p:txBody>
      </p:sp>
      <p:sp>
        <p:nvSpPr>
          <p:cNvPr id="5" name="Content Placeholder 4"/>
          <p:cNvSpPr>
            <a:spLocks noGrp="1"/>
          </p:cNvSpPr>
          <p:nvPr>
            <p:ph idx="1"/>
          </p:nvPr>
        </p:nvSpPr>
        <p:spPr>
          <a:xfrm>
            <a:off x="304800" y="1600200"/>
            <a:ext cx="8534400" cy="4525963"/>
          </a:xfrm>
        </p:spPr>
        <p:txBody>
          <a:bodyPr>
            <a:normAutofit fontScale="92500" lnSpcReduction="10000"/>
          </a:bodyPr>
          <a:lstStyle/>
          <a:p>
            <a:r>
              <a:rPr lang="en-US" b="1" dirty="0" smtClean="0"/>
              <a:t>Simplicity </a:t>
            </a:r>
          </a:p>
          <a:p>
            <a:r>
              <a:rPr lang="en-US" dirty="0" smtClean="0"/>
              <a:t>Connected to and supportive of the Data Teams process (Focusing our Instruction)</a:t>
            </a:r>
          </a:p>
          <a:p>
            <a:r>
              <a:rPr lang="en-US" dirty="0" smtClean="0"/>
              <a:t>Refine the alignment with the Journeys materials &amp; further support the instruction of the CC Standards </a:t>
            </a:r>
          </a:p>
          <a:p>
            <a:r>
              <a:rPr lang="en-US" dirty="0" smtClean="0"/>
              <a:t>Provide additional clarity on Writing</a:t>
            </a:r>
            <a:endParaRPr lang="en-US" dirty="0"/>
          </a:p>
          <a:p>
            <a:r>
              <a:rPr lang="en-US" b="1" dirty="0" smtClean="0"/>
              <a:t>Articulate the Speaking &amp; Listening standards</a:t>
            </a:r>
          </a:p>
        </p:txBody>
      </p:sp>
    </p:spTree>
    <p:extLst>
      <p:ext uri="{BB962C8B-B14F-4D97-AF65-F5344CB8AC3E}">
        <p14:creationId xmlns:p14="http://schemas.microsoft.com/office/powerpoint/2010/main" val="1810754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63" t="27963" r="23646" b="29259"/>
          <a:stretch/>
        </p:blipFill>
        <p:spPr bwMode="auto">
          <a:xfrm>
            <a:off x="152399" y="990600"/>
            <a:ext cx="894211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1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0" y="1143000"/>
            <a:ext cx="7772400" cy="1362075"/>
          </a:xfrm>
        </p:spPr>
        <p:txBody>
          <a:bodyPr>
            <a:noAutofit/>
          </a:bodyPr>
          <a:lstStyle/>
          <a:p>
            <a:r>
              <a:rPr lang="en-US" sz="9600" dirty="0" smtClean="0"/>
              <a:t>Data Teams </a:t>
            </a:r>
            <a:endParaRPr lang="en-US" sz="9600" dirty="0"/>
          </a:p>
        </p:txBody>
      </p:sp>
    </p:spTree>
    <p:extLst>
      <p:ext uri="{BB962C8B-B14F-4D97-AF65-F5344CB8AC3E}">
        <p14:creationId xmlns:p14="http://schemas.microsoft.com/office/powerpoint/2010/main" val="260725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t>Goals for Moving Forward with </a:t>
            </a:r>
            <a:br>
              <a:rPr lang="en-US" dirty="0" smtClean="0"/>
            </a:br>
            <a:r>
              <a:rPr lang="en-US" dirty="0" smtClean="0"/>
              <a:t>Data Teams</a:t>
            </a:r>
            <a:endParaRPr lang="en-US" dirty="0"/>
          </a:p>
        </p:txBody>
      </p:sp>
      <p:sp>
        <p:nvSpPr>
          <p:cNvPr id="3" name="Content Placeholder 2"/>
          <p:cNvSpPr>
            <a:spLocks noGrp="1"/>
          </p:cNvSpPr>
          <p:nvPr>
            <p:ph idx="1"/>
          </p:nvPr>
        </p:nvSpPr>
        <p:spPr>
          <a:xfrm>
            <a:off x="304800" y="1600200"/>
            <a:ext cx="8458200" cy="4572000"/>
          </a:xfrm>
        </p:spPr>
        <p:txBody>
          <a:bodyPr>
            <a:normAutofit lnSpcReduction="10000"/>
          </a:bodyPr>
          <a:lstStyle/>
          <a:p>
            <a:r>
              <a:rPr lang="en-US" sz="3000" dirty="0" smtClean="0"/>
              <a:t>Ensure that teams have </a:t>
            </a:r>
            <a:r>
              <a:rPr lang="en-US" sz="3000" b="1" dirty="0" smtClean="0"/>
              <a:t>assessments that support instructional decision</a:t>
            </a:r>
            <a:r>
              <a:rPr lang="en-US" sz="3000" dirty="0" smtClean="0"/>
              <a:t> making in both literacy &amp; math. </a:t>
            </a:r>
          </a:p>
          <a:p>
            <a:pPr marL="914400" lvl="1" indent="-228600"/>
            <a:r>
              <a:rPr lang="en-US" sz="1900" i="1" dirty="0"/>
              <a:t>“This teacher-created assessment may consist of entirely original items, or of items available through sources like online databases and ancillary materials, or of a combination of original and </a:t>
            </a:r>
            <a:r>
              <a:rPr lang="en-US" sz="1900" i="1" dirty="0" smtClean="0"/>
              <a:t>non-original </a:t>
            </a:r>
            <a:r>
              <a:rPr lang="en-US" sz="1900" i="1" dirty="0"/>
              <a:t>items. However, it's critical that the team agrees that the items on the assessment accurately measure </a:t>
            </a:r>
            <a:r>
              <a:rPr lang="en-US" sz="1900" i="1" dirty="0" smtClean="0"/>
              <a:t>the "</a:t>
            </a:r>
            <a:r>
              <a:rPr lang="en-US" sz="1900" i="1" dirty="0"/>
              <a:t>unwrapped" standards</a:t>
            </a:r>
            <a:r>
              <a:rPr lang="en-US" sz="1900" i="1" dirty="0" smtClean="0"/>
              <a:t>.” </a:t>
            </a:r>
            <a:r>
              <a:rPr lang="en-US" sz="1900" dirty="0" smtClean="0"/>
              <a:t>~ </a:t>
            </a:r>
            <a:r>
              <a:rPr lang="en-US" sz="1900" dirty="0" err="1" smtClean="0"/>
              <a:t>Peery</a:t>
            </a:r>
            <a:r>
              <a:rPr lang="en-US" sz="1900" dirty="0" smtClean="0"/>
              <a:t>, pg. 22</a:t>
            </a:r>
            <a:r>
              <a:rPr lang="en-US" sz="2200" dirty="0" smtClean="0"/>
              <a:t/>
            </a:r>
            <a:br>
              <a:rPr lang="en-US" sz="2200" dirty="0" smtClean="0"/>
            </a:br>
            <a:endParaRPr lang="en-US" sz="2200" dirty="0" smtClean="0"/>
          </a:p>
          <a:p>
            <a:r>
              <a:rPr lang="en-US" sz="3000" dirty="0" smtClean="0"/>
              <a:t>Implement a data analysis process to ensure that we are modifying</a:t>
            </a:r>
            <a:r>
              <a:rPr lang="en-US" sz="3000" b="1" dirty="0" smtClean="0"/>
              <a:t> instructional practices </a:t>
            </a:r>
            <a:r>
              <a:rPr lang="en-US" sz="3000" dirty="0" smtClean="0"/>
              <a:t>based on </a:t>
            </a:r>
            <a:r>
              <a:rPr lang="en-US" sz="3000" b="1" dirty="0" smtClean="0"/>
              <a:t>student needs</a:t>
            </a:r>
            <a:r>
              <a:rPr lang="en-US" sz="3000" dirty="0" smtClean="0"/>
              <a:t>.</a:t>
            </a:r>
            <a:endParaRPr lang="en-US" sz="3000" dirty="0"/>
          </a:p>
        </p:txBody>
      </p:sp>
    </p:spTree>
    <p:extLst>
      <p:ext uri="{BB962C8B-B14F-4D97-AF65-F5344CB8AC3E}">
        <p14:creationId xmlns:p14="http://schemas.microsoft.com/office/powerpoint/2010/main" val="30672752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Frequently Asked Questions</a:t>
            </a:r>
            <a:endParaRPr lang="en-US" dirty="0"/>
          </a:p>
        </p:txBody>
      </p:sp>
      <p:sp>
        <p:nvSpPr>
          <p:cNvPr id="3" name="Content Placeholder 2"/>
          <p:cNvSpPr>
            <a:spLocks noGrp="1"/>
          </p:cNvSpPr>
          <p:nvPr>
            <p:ph idx="1"/>
          </p:nvPr>
        </p:nvSpPr>
        <p:spPr>
          <a:xfrm>
            <a:off x="457200" y="1600200"/>
            <a:ext cx="8382000" cy="4525963"/>
          </a:xfrm>
        </p:spPr>
        <p:txBody>
          <a:bodyPr/>
          <a:lstStyle/>
          <a:p>
            <a:pPr marL="518922" indent="-514350">
              <a:buFont typeface="+mj-lt"/>
              <a:buAutoNum type="arabicPeriod"/>
            </a:pPr>
            <a:r>
              <a:rPr lang="en-US" dirty="0" smtClean="0"/>
              <a:t>Why can’t the district provide the “team I Can statements”?</a:t>
            </a:r>
            <a:br>
              <a:rPr lang="en-US" dirty="0" smtClean="0"/>
            </a:br>
            <a:endParaRPr lang="en-US" dirty="0" smtClean="0"/>
          </a:p>
          <a:p>
            <a:pPr marL="518922" indent="-514350">
              <a:buFont typeface="+mj-lt"/>
              <a:buAutoNum type="arabicPeriod"/>
            </a:pPr>
            <a:r>
              <a:rPr lang="en-US" dirty="0" smtClean="0"/>
              <a:t>If consistency is our goal, why aren’t we providing common assessments for each unit?</a:t>
            </a:r>
            <a:br>
              <a:rPr lang="en-US" dirty="0" smtClean="0"/>
            </a:br>
            <a:endParaRPr lang="en-US" dirty="0" smtClean="0"/>
          </a:p>
          <a:p>
            <a:pPr marL="518922" indent="-514350">
              <a:buFont typeface="+mj-lt"/>
              <a:buAutoNum type="arabicPeriod"/>
            </a:pPr>
            <a:r>
              <a:rPr lang="en-US" dirty="0" smtClean="0"/>
              <a:t>What does this look like in K-1?</a:t>
            </a:r>
          </a:p>
          <a:p>
            <a:endParaRPr lang="en-US" dirty="0"/>
          </a:p>
        </p:txBody>
      </p:sp>
    </p:spTree>
    <p:extLst>
      <p:ext uri="{BB962C8B-B14F-4D97-AF65-F5344CB8AC3E}">
        <p14:creationId xmlns:p14="http://schemas.microsoft.com/office/powerpoint/2010/main" val="4107639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Question #1: </a:t>
            </a:r>
            <a:r>
              <a:rPr lang="en-US" dirty="0"/>
              <a:t>Why can’t the district provide the “team I Can statements”?</a:t>
            </a:r>
          </a:p>
        </p:txBody>
      </p:sp>
      <p:sp>
        <p:nvSpPr>
          <p:cNvPr id="3" name="Content Placeholder 2"/>
          <p:cNvSpPr>
            <a:spLocks noGrp="1"/>
          </p:cNvSpPr>
          <p:nvPr>
            <p:ph idx="1"/>
          </p:nvPr>
        </p:nvSpPr>
        <p:spPr/>
        <p:txBody>
          <a:bodyPr/>
          <a:lstStyle/>
          <a:p>
            <a:pPr marL="4572" indent="0">
              <a:buNone/>
            </a:pPr>
            <a:r>
              <a:rPr lang="en-US" dirty="0" smtClean="0"/>
              <a:t>The purpose of the “team I Can statements”:</a:t>
            </a:r>
          </a:p>
          <a:p>
            <a:pPr marL="914400" lvl="1" indent="-457200"/>
            <a:r>
              <a:rPr lang="en-US" dirty="0" smtClean="0"/>
              <a:t>Build a deeper understanding </a:t>
            </a:r>
            <a:r>
              <a:rPr lang="en-US" dirty="0"/>
              <a:t>of the grade-level </a:t>
            </a:r>
            <a:r>
              <a:rPr lang="en-US" dirty="0" smtClean="0"/>
              <a:t>standards</a:t>
            </a:r>
          </a:p>
          <a:p>
            <a:pPr marL="914400" lvl="1" indent="-457200"/>
            <a:r>
              <a:rPr lang="en-US" dirty="0"/>
              <a:t>Promote teacher </a:t>
            </a:r>
            <a:r>
              <a:rPr lang="en-US" dirty="0" smtClean="0"/>
              <a:t>conversation regarding what this standard looks like through instruction and assessment</a:t>
            </a:r>
            <a:endParaRPr lang="en-US" dirty="0"/>
          </a:p>
          <a:p>
            <a:pPr marL="914400" lvl="1" indent="-457200"/>
            <a:r>
              <a:rPr lang="en-US" dirty="0" smtClean="0"/>
              <a:t>Team and teacher ownership of the “I Can” statements, common formative assessments, and instructional practices</a:t>
            </a:r>
            <a:endParaRPr lang="en-US" dirty="0"/>
          </a:p>
        </p:txBody>
      </p:sp>
    </p:spTree>
    <p:extLst>
      <p:ext uri="{BB962C8B-B14F-4D97-AF65-F5344CB8AC3E}">
        <p14:creationId xmlns:p14="http://schemas.microsoft.com/office/powerpoint/2010/main" val="671343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Question #2: If consistency is our goal, why aren’t we providing common assessments?</a:t>
            </a:r>
            <a:endParaRPr lang="en-US" dirty="0"/>
          </a:p>
        </p:txBody>
      </p:sp>
      <p:sp>
        <p:nvSpPr>
          <p:cNvPr id="5" name="Content Placeholder 4"/>
          <p:cNvSpPr>
            <a:spLocks noGrp="1"/>
          </p:cNvSpPr>
          <p:nvPr>
            <p:ph idx="1"/>
          </p:nvPr>
        </p:nvSpPr>
        <p:spPr>
          <a:xfrm>
            <a:off x="381000" y="1600200"/>
            <a:ext cx="8458200" cy="4525963"/>
          </a:xfrm>
        </p:spPr>
        <p:txBody>
          <a:bodyPr>
            <a:normAutofit lnSpcReduction="10000"/>
          </a:bodyPr>
          <a:lstStyle/>
          <a:p>
            <a:pPr marL="4572" indent="0">
              <a:buNone/>
            </a:pPr>
            <a:r>
              <a:rPr lang="en-US" dirty="0" smtClean="0"/>
              <a:t>The Purpose of team created CFAs:</a:t>
            </a:r>
          </a:p>
          <a:p>
            <a:pPr marL="914400" lvl="1" indent="-457200"/>
            <a:r>
              <a:rPr lang="en-US" dirty="0" smtClean="0"/>
              <a:t>To drive </a:t>
            </a:r>
            <a:r>
              <a:rPr lang="en-US" dirty="0"/>
              <a:t>daily </a:t>
            </a:r>
            <a:r>
              <a:rPr lang="en-US" dirty="0" smtClean="0"/>
              <a:t>instruction in the classroom </a:t>
            </a:r>
            <a:br>
              <a:rPr lang="en-US" dirty="0" smtClean="0"/>
            </a:br>
            <a:r>
              <a:rPr lang="en-US" sz="2400" dirty="0" smtClean="0"/>
              <a:t>(…</a:t>
            </a:r>
            <a:r>
              <a:rPr lang="en-US" sz="2400" i="1" dirty="0" smtClean="0"/>
              <a:t>it's </a:t>
            </a:r>
            <a:r>
              <a:rPr lang="en-US" sz="2400" i="1" dirty="0"/>
              <a:t>critical that the team agrees that the items on the assessment accurately measure the </a:t>
            </a:r>
            <a:r>
              <a:rPr lang="en-US" sz="2400" i="1" dirty="0" smtClean="0"/>
              <a:t>standards ~ </a:t>
            </a:r>
            <a:r>
              <a:rPr lang="en-US" sz="2400" i="1" dirty="0" err="1" smtClean="0"/>
              <a:t>Peery</a:t>
            </a:r>
            <a:r>
              <a:rPr lang="en-US" sz="2400" dirty="0" smtClean="0"/>
              <a:t>)</a:t>
            </a:r>
          </a:p>
          <a:p>
            <a:pPr marL="914400" lvl="1" indent="-457200"/>
            <a:r>
              <a:rPr lang="en-US" dirty="0" smtClean="0"/>
              <a:t>Team and teacher ownership of what we want our students to know and be able to do regarding the ICC standards</a:t>
            </a:r>
          </a:p>
          <a:p>
            <a:pPr lvl="1">
              <a:buNone/>
            </a:pPr>
            <a:endParaRPr lang="en-US" sz="1700" dirty="0"/>
          </a:p>
          <a:p>
            <a:pPr marL="0" lvl="1">
              <a:buNone/>
            </a:pPr>
            <a:r>
              <a:rPr lang="en-US" dirty="0" smtClean="0"/>
              <a:t>The purpose of our CFAs is not to compare schools or student progress. </a:t>
            </a:r>
            <a:r>
              <a:rPr lang="en-US" sz="2400" dirty="0" smtClean="0"/>
              <a:t>(</a:t>
            </a:r>
            <a:r>
              <a:rPr lang="en-US" sz="2400" b="1" dirty="0" smtClean="0"/>
              <a:t>**The Balanced Assessment System</a:t>
            </a:r>
            <a:r>
              <a:rPr lang="en-US" sz="2400" i="1" dirty="0" smtClean="0"/>
              <a:t>)</a:t>
            </a:r>
            <a:endParaRPr lang="en-US" i="1" dirty="0" smtClean="0"/>
          </a:p>
          <a:p>
            <a:pPr marL="914400" lvl="2" indent="-457200">
              <a:buFont typeface="Gill Sans MT" pitchFamily="34" charset="0"/>
              <a:buChar char="–"/>
            </a:pPr>
            <a:endParaRPr lang="en-US" dirty="0" smtClean="0"/>
          </a:p>
          <a:p>
            <a:pPr marL="914400" lvl="1" indent="-457200"/>
            <a:endParaRPr lang="en-US" dirty="0"/>
          </a:p>
        </p:txBody>
      </p:sp>
    </p:spTree>
    <p:extLst>
      <p:ext uri="{BB962C8B-B14F-4D97-AF65-F5344CB8AC3E}">
        <p14:creationId xmlns:p14="http://schemas.microsoft.com/office/powerpoint/2010/main" val="18119681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a:bodyPr>
          <a:lstStyle/>
          <a:p>
            <a:r>
              <a:rPr lang="en-US" dirty="0" smtClean="0"/>
              <a:t>Question #3: What does this </a:t>
            </a:r>
            <a:br>
              <a:rPr lang="en-US" dirty="0" smtClean="0"/>
            </a:br>
            <a:r>
              <a:rPr lang="en-US" dirty="0" smtClean="0"/>
              <a:t>look like in K-1?</a:t>
            </a:r>
            <a:endParaRPr lang="en-US" dirty="0"/>
          </a:p>
        </p:txBody>
      </p:sp>
      <p:sp>
        <p:nvSpPr>
          <p:cNvPr id="3" name="Content Placeholder 2"/>
          <p:cNvSpPr>
            <a:spLocks noGrp="1"/>
          </p:cNvSpPr>
          <p:nvPr>
            <p:ph idx="1"/>
          </p:nvPr>
        </p:nvSpPr>
        <p:spPr/>
        <p:txBody>
          <a:bodyPr>
            <a:normAutofit fontScale="92500" lnSpcReduction="10000"/>
          </a:bodyPr>
          <a:lstStyle/>
          <a:p>
            <a:pPr marL="4572" indent="0">
              <a:buNone/>
            </a:pPr>
            <a:r>
              <a:rPr lang="en-US" dirty="0" smtClean="0"/>
              <a:t>Kindergarten</a:t>
            </a:r>
          </a:p>
          <a:p>
            <a:pPr marL="914400" lvl="1" indent="-457200"/>
            <a:r>
              <a:rPr lang="en-US" dirty="0" smtClean="0"/>
              <a:t>The “Focusing our Instruction” portion of the guides should be used to promote conversation around standards students have already mastered (i.e. front cover, back cover; author, illustrator; etc.)</a:t>
            </a:r>
          </a:p>
          <a:p>
            <a:pPr marL="914400" lvl="1" indent="-457200"/>
            <a:r>
              <a:rPr lang="en-US" dirty="0" smtClean="0"/>
              <a:t>In some cases, pretesting may not be appropriate </a:t>
            </a:r>
          </a:p>
          <a:p>
            <a:pPr marL="914400" lvl="1" indent="-457200"/>
            <a:r>
              <a:rPr lang="en-US" dirty="0" smtClean="0"/>
              <a:t>Foundational skills should be our main focus for Data Teams</a:t>
            </a:r>
          </a:p>
          <a:p>
            <a:pPr marL="914400" lvl="1" indent="-457200"/>
            <a:r>
              <a:rPr lang="en-US" dirty="0" smtClean="0"/>
              <a:t>The “Progress-Monitoring Booklet” from </a:t>
            </a:r>
            <a:r>
              <a:rPr lang="en-US" i="1" dirty="0" smtClean="0"/>
              <a:t>Journeys</a:t>
            </a:r>
            <a:r>
              <a:rPr lang="en-US" dirty="0" smtClean="0"/>
              <a:t> provides 2-week checks for the foundational skills instructed during that time</a:t>
            </a:r>
            <a:endParaRPr lang="en-US" dirty="0"/>
          </a:p>
        </p:txBody>
      </p:sp>
    </p:spTree>
    <p:extLst>
      <p:ext uri="{BB962C8B-B14F-4D97-AF65-F5344CB8AC3E}">
        <p14:creationId xmlns:p14="http://schemas.microsoft.com/office/powerpoint/2010/main" val="1407944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Step </a:t>
            </a:r>
            <a:r>
              <a:rPr lang="en-US" dirty="0" smtClean="0"/>
              <a:t>#1</a:t>
            </a:r>
            <a:r>
              <a:rPr lang="en-US" dirty="0"/>
              <a:t>: Focusing our Instruction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13047479"/>
              </p:ext>
            </p:extLst>
          </p:nvPr>
        </p:nvGraphicFramePr>
        <p:xfrm>
          <a:off x="228600" y="1447800"/>
          <a:ext cx="8686800" cy="4724402"/>
        </p:xfrm>
        <a:graphic>
          <a:graphicData uri="http://schemas.openxmlformats.org/drawingml/2006/table">
            <a:tbl>
              <a:tblPr firstRow="1" firstCol="1" bandRow="1">
                <a:tableStyleId>{B301B821-A1FF-4177-AEE7-76D212191A09}</a:tableStyleId>
              </a:tblPr>
              <a:tblGrid>
                <a:gridCol w="4401594"/>
                <a:gridCol w="4285206"/>
              </a:tblGrid>
              <a:tr h="178818">
                <a:tc>
                  <a:txBody>
                    <a:bodyPr/>
                    <a:lstStyle/>
                    <a:p>
                      <a:pPr marL="0" marR="0" algn="ctr">
                        <a:lnSpc>
                          <a:spcPct val="115000"/>
                        </a:lnSpc>
                        <a:spcBef>
                          <a:spcPts val="0"/>
                        </a:spcBef>
                        <a:spcAft>
                          <a:spcPts val="0"/>
                        </a:spcAft>
                      </a:pPr>
                      <a:r>
                        <a:rPr lang="en-US" sz="1000" dirty="0">
                          <a:effectLst/>
                        </a:rPr>
                        <a:t>Literature Standards</a:t>
                      </a:r>
                      <a:endParaRPr lang="en-US" sz="1050" dirty="0">
                        <a:effectLst/>
                        <a:latin typeface="Calibri"/>
                        <a:ea typeface="Calibri"/>
                        <a:cs typeface="Times New Roman"/>
                      </a:endParaRPr>
                    </a:p>
                  </a:txBody>
                  <a:tcPr marL="60143" marR="60143" marT="0" marB="0" anchor="ctr"/>
                </a:tc>
                <a:tc>
                  <a:txBody>
                    <a:bodyPr/>
                    <a:lstStyle/>
                    <a:p>
                      <a:pPr marL="0" marR="0" algn="ctr">
                        <a:lnSpc>
                          <a:spcPct val="115000"/>
                        </a:lnSpc>
                        <a:spcBef>
                          <a:spcPts val="0"/>
                        </a:spcBef>
                        <a:spcAft>
                          <a:spcPts val="0"/>
                        </a:spcAft>
                      </a:pPr>
                      <a:r>
                        <a:rPr lang="en-US" sz="1000">
                          <a:effectLst/>
                        </a:rPr>
                        <a:t>Informational Standards</a:t>
                      </a:r>
                      <a:endParaRPr lang="en-US" sz="1050">
                        <a:effectLst/>
                        <a:latin typeface="Calibri"/>
                        <a:ea typeface="Calibri"/>
                        <a:cs typeface="Times New Roman"/>
                      </a:endParaRPr>
                    </a:p>
                  </a:txBody>
                  <a:tcPr marL="60143" marR="60143" marT="0" marB="0" anchor="ctr"/>
                </a:tc>
              </a:tr>
              <a:tr h="1132472">
                <a:tc>
                  <a:txBody>
                    <a:bodyPr/>
                    <a:lstStyle/>
                    <a:p>
                      <a:pPr marL="0" marR="0">
                        <a:lnSpc>
                          <a:spcPct val="115000"/>
                        </a:lnSpc>
                        <a:spcBef>
                          <a:spcPts val="0"/>
                        </a:spcBef>
                        <a:spcAft>
                          <a:spcPts val="0"/>
                        </a:spcAft>
                      </a:pPr>
                      <a:r>
                        <a:rPr lang="en-US" sz="900" b="0" u="sng" dirty="0">
                          <a:effectLst/>
                        </a:rPr>
                        <a:t>Literature 2:</a:t>
                      </a:r>
                      <a:r>
                        <a:rPr lang="en-US" sz="900" b="0" dirty="0">
                          <a:effectLst/>
                        </a:rPr>
                        <a:t> Determine a theme of a story, drama, or poem from details in the text; summarize the text.</a:t>
                      </a:r>
                      <a:endParaRPr lang="en-US" sz="1050" b="0" dirty="0">
                        <a:effectLst/>
                      </a:endParaRPr>
                    </a:p>
                    <a:p>
                      <a:pPr marL="342900" marR="0" lvl="0" indent="-342900">
                        <a:lnSpc>
                          <a:spcPct val="115000"/>
                        </a:lnSpc>
                        <a:spcBef>
                          <a:spcPts val="0"/>
                        </a:spcBef>
                        <a:spcAft>
                          <a:spcPts val="0"/>
                        </a:spcAft>
                        <a:buFont typeface="Symbol"/>
                        <a:buChar char=""/>
                      </a:pPr>
                      <a:r>
                        <a:rPr lang="en-US" sz="900" b="0" dirty="0">
                          <a:effectLst/>
                        </a:rPr>
                        <a:t>I can determine the theme of a story, drama, or poem. </a:t>
                      </a:r>
                      <a:endParaRPr lang="en-US" sz="1050" b="0" dirty="0">
                        <a:effectLst/>
                      </a:endParaRPr>
                    </a:p>
                    <a:p>
                      <a:pPr marL="342900" marR="0" lvl="0" indent="-342900">
                        <a:lnSpc>
                          <a:spcPct val="115000"/>
                        </a:lnSpc>
                        <a:spcBef>
                          <a:spcPts val="0"/>
                        </a:spcBef>
                        <a:spcAft>
                          <a:spcPts val="0"/>
                        </a:spcAft>
                        <a:buFont typeface="Symbol"/>
                        <a:buChar char=""/>
                      </a:pPr>
                      <a:r>
                        <a:rPr lang="en-US" sz="900" b="0" dirty="0">
                          <a:effectLst/>
                        </a:rPr>
                        <a:t>I can list details from the story, drama, or poem to defend the theme I determined. </a:t>
                      </a:r>
                      <a:endParaRPr lang="en-US" sz="1050" b="0" dirty="0">
                        <a:effectLst/>
                      </a:endParaRPr>
                    </a:p>
                    <a:p>
                      <a:pPr marL="342900" marR="0" lvl="0" indent="-342900">
                        <a:lnSpc>
                          <a:spcPct val="115000"/>
                        </a:lnSpc>
                        <a:spcBef>
                          <a:spcPts val="0"/>
                        </a:spcBef>
                        <a:spcAft>
                          <a:spcPts val="0"/>
                        </a:spcAft>
                        <a:buFont typeface="Symbol"/>
                        <a:buChar char=""/>
                      </a:pPr>
                      <a:r>
                        <a:rPr lang="en-US" sz="900" b="0" dirty="0">
                          <a:effectLst/>
                        </a:rPr>
                        <a:t>I can create my own summary using the theme of the story, drama, or poem and the details to support it.</a:t>
                      </a:r>
                      <a:endParaRPr lang="en-US" sz="1050" b="0" dirty="0">
                        <a:effectLst/>
                        <a:latin typeface="Calibri"/>
                        <a:ea typeface="Calibri"/>
                        <a:cs typeface="Times New Roman"/>
                      </a:endParaRPr>
                    </a:p>
                  </a:txBody>
                  <a:tcPr marL="60143" marR="60143" marT="0" marB="0"/>
                </a:tc>
                <a:tc rowSpan="2">
                  <a:txBody>
                    <a:bodyPr/>
                    <a:lstStyle/>
                    <a:p>
                      <a:pPr marL="0" marR="0">
                        <a:lnSpc>
                          <a:spcPct val="115000"/>
                        </a:lnSpc>
                        <a:spcBef>
                          <a:spcPts val="0"/>
                        </a:spcBef>
                        <a:spcAft>
                          <a:spcPts val="0"/>
                        </a:spcAft>
                      </a:pPr>
                      <a:r>
                        <a:rPr lang="en-US" sz="900" u="sng">
                          <a:effectLst/>
                        </a:rPr>
                        <a:t>Informational 3: </a:t>
                      </a:r>
                      <a:r>
                        <a:rPr lang="en-US" sz="900">
                          <a:effectLst/>
                        </a:rPr>
                        <a:t>Explain events, procedures, ideas, or concepts in a historical, scientific, or technical text, including what happened and why, based on specific information in the text.</a:t>
                      </a:r>
                      <a:endParaRPr lang="en-US" sz="1050">
                        <a:effectLst/>
                      </a:endParaRPr>
                    </a:p>
                    <a:p>
                      <a:pPr marL="342900" marR="0" lvl="0" indent="-342900">
                        <a:lnSpc>
                          <a:spcPct val="115000"/>
                        </a:lnSpc>
                        <a:spcBef>
                          <a:spcPts val="0"/>
                        </a:spcBef>
                        <a:spcAft>
                          <a:spcPts val="0"/>
                        </a:spcAft>
                        <a:buFont typeface="Symbol"/>
                        <a:buChar char=""/>
                      </a:pPr>
                      <a:r>
                        <a:rPr lang="en-US" sz="900">
                          <a:effectLst/>
                        </a:rPr>
                        <a:t>I can explain important events or ideas in a text and support my explanation with details from the text.</a:t>
                      </a:r>
                      <a:endParaRPr lang="en-US" sz="1050">
                        <a:effectLst/>
                      </a:endParaRPr>
                    </a:p>
                    <a:p>
                      <a:pPr marL="342900" marR="0" lvl="0" indent="-342900">
                        <a:lnSpc>
                          <a:spcPct val="115000"/>
                        </a:lnSpc>
                        <a:spcBef>
                          <a:spcPts val="0"/>
                        </a:spcBef>
                        <a:spcAft>
                          <a:spcPts val="0"/>
                        </a:spcAft>
                        <a:buFont typeface="Symbol"/>
                        <a:buChar char=""/>
                      </a:pPr>
                      <a:r>
                        <a:rPr lang="en-US" sz="900">
                          <a:effectLst/>
                        </a:rPr>
                        <a:t>I can explain important events or ideas in a text and what caused them to occur.</a:t>
                      </a:r>
                      <a:endParaRPr lang="en-US" sz="1050">
                        <a:effectLst/>
                      </a:endParaRPr>
                    </a:p>
                    <a:p>
                      <a:pPr marL="342900" marR="0" lvl="0" indent="-342900">
                        <a:lnSpc>
                          <a:spcPct val="115000"/>
                        </a:lnSpc>
                        <a:spcBef>
                          <a:spcPts val="0"/>
                        </a:spcBef>
                        <a:spcAft>
                          <a:spcPts val="0"/>
                        </a:spcAft>
                        <a:buFont typeface="Symbol"/>
                        <a:buChar char=""/>
                      </a:pPr>
                      <a:r>
                        <a:rPr lang="en-US" sz="900">
                          <a:effectLst/>
                        </a:rPr>
                        <a:t>I can explain procedures from a text and identify signal words that supported my understanding.</a:t>
                      </a:r>
                      <a:endParaRPr lang="en-US" sz="1050">
                        <a:effectLst/>
                      </a:endParaRPr>
                    </a:p>
                    <a:p>
                      <a:pPr marL="342900" marR="0" lvl="0" indent="-342900">
                        <a:lnSpc>
                          <a:spcPct val="115000"/>
                        </a:lnSpc>
                        <a:spcBef>
                          <a:spcPts val="0"/>
                        </a:spcBef>
                        <a:spcAft>
                          <a:spcPts val="0"/>
                        </a:spcAft>
                        <a:buFont typeface="Symbol"/>
                        <a:buChar char=""/>
                      </a:pPr>
                      <a:r>
                        <a:rPr lang="en-US" sz="900">
                          <a:effectLst/>
                        </a:rPr>
                        <a:t>I can explain the relationship of ideas in a text by examining how they are alike and different.  (BUILDING CAPACITY FOR GRADE 5 INFORMATIONAL 3)</a:t>
                      </a:r>
                      <a:endParaRPr lang="en-US" sz="1050">
                        <a:effectLst/>
                        <a:latin typeface="Calibri"/>
                        <a:ea typeface="Calibri"/>
                        <a:cs typeface="Times New Roman"/>
                      </a:endParaRPr>
                    </a:p>
                  </a:txBody>
                  <a:tcPr marL="60143" marR="60143" marT="0" marB="0"/>
                </a:tc>
              </a:tr>
              <a:tr h="1132472">
                <a:tc>
                  <a:txBody>
                    <a:bodyPr/>
                    <a:lstStyle/>
                    <a:p>
                      <a:pPr marL="0" marR="0">
                        <a:lnSpc>
                          <a:spcPct val="115000"/>
                        </a:lnSpc>
                        <a:spcBef>
                          <a:spcPts val="0"/>
                        </a:spcBef>
                        <a:spcAft>
                          <a:spcPts val="0"/>
                        </a:spcAft>
                      </a:pPr>
                      <a:r>
                        <a:rPr lang="en-US" sz="900" b="0" u="sng" dirty="0">
                          <a:effectLst/>
                        </a:rPr>
                        <a:t>Literature 9:</a:t>
                      </a:r>
                      <a:r>
                        <a:rPr lang="en-US" sz="900" b="0" dirty="0">
                          <a:effectLst/>
                        </a:rPr>
                        <a:t> Compare and contrast the treatment of similar themes and topics (e.g. opposition of good and evil) and patterns of events (e.g. the quest) in stories, myths, and traditional literature from different cultures. </a:t>
                      </a:r>
                      <a:endParaRPr lang="en-US" sz="1050" b="0" dirty="0">
                        <a:effectLst/>
                      </a:endParaRPr>
                    </a:p>
                    <a:p>
                      <a:pPr marL="342900" marR="0" lvl="0" indent="-342900">
                        <a:lnSpc>
                          <a:spcPct val="115000"/>
                        </a:lnSpc>
                        <a:spcBef>
                          <a:spcPts val="0"/>
                        </a:spcBef>
                        <a:spcAft>
                          <a:spcPts val="0"/>
                        </a:spcAft>
                        <a:buFont typeface="Symbol"/>
                        <a:buChar char=""/>
                      </a:pPr>
                      <a:r>
                        <a:rPr lang="en-US" sz="900" b="0" dirty="0">
                          <a:effectLst/>
                        </a:rPr>
                        <a:t>I can identify patterns of events that help me determine the themes and topics in stories, myths, and traditional literature.  </a:t>
                      </a:r>
                      <a:endParaRPr lang="en-US" sz="1050" b="0" dirty="0">
                        <a:effectLst/>
                      </a:endParaRPr>
                    </a:p>
                    <a:p>
                      <a:pPr marL="342900" marR="0" lvl="0" indent="-342900">
                        <a:lnSpc>
                          <a:spcPct val="115000"/>
                        </a:lnSpc>
                        <a:spcBef>
                          <a:spcPts val="0"/>
                        </a:spcBef>
                        <a:spcAft>
                          <a:spcPts val="0"/>
                        </a:spcAft>
                        <a:buFont typeface="Symbol"/>
                        <a:buChar char=""/>
                      </a:pPr>
                      <a:r>
                        <a:rPr lang="en-US" sz="900" b="0" dirty="0">
                          <a:effectLst/>
                        </a:rPr>
                        <a:t>I can explain similarities and differences in themes, topics, and patterns of events among stories, myths, and traditional literature from different cultures.</a:t>
                      </a:r>
                      <a:endParaRPr lang="en-US" sz="1050" b="0" dirty="0">
                        <a:effectLst/>
                        <a:latin typeface="Calibri"/>
                        <a:ea typeface="Calibri"/>
                        <a:cs typeface="Times New Roman"/>
                      </a:endParaRPr>
                    </a:p>
                  </a:txBody>
                  <a:tcPr marL="60143" marR="60143" marT="0" marB="0"/>
                </a:tc>
                <a:tc vMerge="1">
                  <a:txBody>
                    <a:bodyPr/>
                    <a:lstStyle/>
                    <a:p>
                      <a:endParaRPr lang="en-US"/>
                    </a:p>
                  </a:txBody>
                  <a:tcPr/>
                </a:tc>
              </a:tr>
              <a:tr h="1132472">
                <a:tc>
                  <a:txBody>
                    <a:bodyPr/>
                    <a:lstStyle/>
                    <a:p>
                      <a:pPr marL="0" marR="0">
                        <a:lnSpc>
                          <a:spcPct val="115000"/>
                        </a:lnSpc>
                        <a:spcBef>
                          <a:spcPts val="0"/>
                        </a:spcBef>
                        <a:spcAft>
                          <a:spcPts val="0"/>
                        </a:spcAft>
                      </a:pPr>
                      <a:r>
                        <a:rPr lang="en-US" sz="900" b="0" u="sng" dirty="0">
                          <a:effectLst/>
                        </a:rPr>
                        <a:t>Literature 1:</a:t>
                      </a:r>
                      <a:r>
                        <a:rPr lang="en-US" sz="900" b="0" dirty="0">
                          <a:effectLst/>
                        </a:rPr>
                        <a:t> Refer to details and examples in a text when explaining what the text says explicitly and when drawing inferences from the text.</a:t>
                      </a:r>
                      <a:endParaRPr lang="en-US" sz="1050" b="0" dirty="0">
                        <a:effectLst/>
                      </a:endParaRPr>
                    </a:p>
                    <a:p>
                      <a:pPr marL="342900" marR="0" lvl="0" indent="-342900">
                        <a:lnSpc>
                          <a:spcPct val="115000"/>
                        </a:lnSpc>
                        <a:spcBef>
                          <a:spcPts val="0"/>
                        </a:spcBef>
                        <a:spcAft>
                          <a:spcPts val="0"/>
                        </a:spcAft>
                        <a:buFont typeface="Symbol"/>
                        <a:buChar char=""/>
                      </a:pPr>
                      <a:r>
                        <a:rPr lang="en-US" sz="900" b="0" dirty="0">
                          <a:effectLst/>
                        </a:rPr>
                        <a:t>I can use details from the story to explain what the text says explicitly.</a:t>
                      </a:r>
                      <a:endParaRPr lang="en-US" sz="1050" b="0" dirty="0">
                        <a:effectLst/>
                      </a:endParaRPr>
                    </a:p>
                    <a:p>
                      <a:pPr marL="342900" marR="0" lvl="0" indent="-342900">
                        <a:lnSpc>
                          <a:spcPct val="115000"/>
                        </a:lnSpc>
                        <a:spcBef>
                          <a:spcPts val="0"/>
                        </a:spcBef>
                        <a:spcAft>
                          <a:spcPts val="0"/>
                        </a:spcAft>
                        <a:buFont typeface="Symbol"/>
                        <a:buChar char=""/>
                      </a:pPr>
                      <a:r>
                        <a:rPr lang="en-US" sz="900" b="0" dirty="0">
                          <a:effectLst/>
                        </a:rPr>
                        <a:t>I can draw inferences from the story using what the text says combined with my own thinking.</a:t>
                      </a:r>
                      <a:endParaRPr lang="en-US" sz="1050" b="0" dirty="0">
                        <a:effectLst/>
                      </a:endParaRPr>
                    </a:p>
                    <a:p>
                      <a:pPr marL="342900" marR="0" lvl="0" indent="-342900">
                        <a:lnSpc>
                          <a:spcPct val="115000"/>
                        </a:lnSpc>
                        <a:spcBef>
                          <a:spcPts val="0"/>
                        </a:spcBef>
                        <a:spcAft>
                          <a:spcPts val="0"/>
                        </a:spcAft>
                        <a:buFont typeface="Symbol"/>
                        <a:buChar char=""/>
                      </a:pPr>
                      <a:r>
                        <a:rPr lang="en-US" sz="900" b="0" dirty="0">
                          <a:effectLst/>
                        </a:rPr>
                        <a:t>I can explain details and provide examples from the text to support the inferences I made.</a:t>
                      </a:r>
                      <a:endParaRPr lang="en-US" sz="1050" b="0" dirty="0">
                        <a:effectLst/>
                        <a:latin typeface="Calibri"/>
                        <a:ea typeface="Calibri"/>
                        <a:cs typeface="Times New Roman"/>
                      </a:endParaRPr>
                    </a:p>
                  </a:txBody>
                  <a:tcPr marL="60143" marR="60143" marT="0" marB="0"/>
                </a:tc>
                <a:tc>
                  <a:txBody>
                    <a:bodyPr/>
                    <a:lstStyle/>
                    <a:p>
                      <a:pPr marL="0" marR="0">
                        <a:lnSpc>
                          <a:spcPct val="115000"/>
                        </a:lnSpc>
                        <a:spcBef>
                          <a:spcPts val="0"/>
                        </a:spcBef>
                        <a:spcAft>
                          <a:spcPts val="0"/>
                        </a:spcAft>
                      </a:pPr>
                      <a:r>
                        <a:rPr lang="en-US" sz="900" u="sng">
                          <a:effectLst/>
                        </a:rPr>
                        <a:t>Informational 5:</a:t>
                      </a:r>
                      <a:r>
                        <a:rPr lang="en-US" sz="900">
                          <a:effectLst/>
                        </a:rPr>
                        <a:t> Describe the overall structure (e.g., chronology, comparison, cause/effect, problem/solution) of events, ideas, concepts, or information in a text or part of a text.</a:t>
                      </a:r>
                      <a:endParaRPr lang="en-US" sz="1050">
                        <a:effectLst/>
                      </a:endParaRPr>
                    </a:p>
                    <a:p>
                      <a:pPr marL="342900" marR="0" lvl="0" indent="-342900">
                        <a:lnSpc>
                          <a:spcPct val="115000"/>
                        </a:lnSpc>
                        <a:spcBef>
                          <a:spcPts val="0"/>
                        </a:spcBef>
                        <a:spcAft>
                          <a:spcPts val="0"/>
                        </a:spcAft>
                        <a:buFont typeface="Symbol"/>
                        <a:buChar char=""/>
                      </a:pPr>
                      <a:r>
                        <a:rPr lang="en-US" sz="900">
                          <a:effectLst/>
                        </a:rPr>
                        <a:t>I can identify signal words or features for different text structures.</a:t>
                      </a:r>
                      <a:endParaRPr lang="en-US" sz="1050">
                        <a:effectLst/>
                      </a:endParaRPr>
                    </a:p>
                    <a:p>
                      <a:pPr marL="342900" marR="0" lvl="0" indent="-342900">
                        <a:lnSpc>
                          <a:spcPct val="115000"/>
                        </a:lnSpc>
                        <a:spcBef>
                          <a:spcPts val="0"/>
                        </a:spcBef>
                        <a:spcAft>
                          <a:spcPts val="0"/>
                        </a:spcAft>
                        <a:buFont typeface="Symbol"/>
                        <a:buChar char=""/>
                      </a:pPr>
                      <a:r>
                        <a:rPr lang="en-US" sz="900">
                          <a:effectLst/>
                        </a:rPr>
                        <a:t>I can identify the structure used to organize a text.</a:t>
                      </a:r>
                      <a:endParaRPr lang="en-US" sz="1050">
                        <a:effectLst/>
                      </a:endParaRPr>
                    </a:p>
                    <a:p>
                      <a:pPr marL="342900" marR="0" lvl="0" indent="-342900">
                        <a:lnSpc>
                          <a:spcPct val="115000"/>
                        </a:lnSpc>
                        <a:spcBef>
                          <a:spcPts val="0"/>
                        </a:spcBef>
                        <a:spcAft>
                          <a:spcPts val="0"/>
                        </a:spcAft>
                        <a:buFont typeface="Symbol"/>
                        <a:buChar char=""/>
                      </a:pPr>
                      <a:r>
                        <a:rPr lang="en-US" sz="900">
                          <a:effectLst/>
                        </a:rPr>
                        <a:t>I can identify text or graphic features and their purpose. (REVIEW from GRADE 3 INFORMATIONAL 5)</a:t>
                      </a:r>
                      <a:endParaRPr lang="en-US" sz="1050">
                        <a:effectLst/>
                        <a:latin typeface="Calibri"/>
                        <a:ea typeface="Calibri"/>
                        <a:cs typeface="Times New Roman"/>
                      </a:endParaRPr>
                    </a:p>
                  </a:txBody>
                  <a:tcPr marL="60143" marR="60143" marT="0" marB="0"/>
                </a:tc>
              </a:tr>
              <a:tr h="178818">
                <a:tc gridSpan="2">
                  <a:txBody>
                    <a:bodyPr/>
                    <a:lstStyle/>
                    <a:p>
                      <a:pPr marL="0" marR="0" algn="ctr">
                        <a:lnSpc>
                          <a:spcPct val="115000"/>
                        </a:lnSpc>
                        <a:spcBef>
                          <a:spcPts val="0"/>
                        </a:spcBef>
                        <a:spcAft>
                          <a:spcPts val="0"/>
                        </a:spcAft>
                      </a:pPr>
                      <a:r>
                        <a:rPr lang="en-US" sz="1000" b="1" dirty="0">
                          <a:effectLst/>
                        </a:rPr>
                        <a:t>Focusing our Instruction</a:t>
                      </a:r>
                      <a:endParaRPr lang="en-US" sz="1050" b="1" dirty="0">
                        <a:effectLst/>
                        <a:latin typeface="Calibri"/>
                        <a:ea typeface="Calibri"/>
                        <a:cs typeface="Times New Roman"/>
                      </a:endParaRPr>
                    </a:p>
                  </a:txBody>
                  <a:tcPr marL="60143" marR="60143" marT="0" marB="0"/>
                </a:tc>
                <a:tc hMerge="1">
                  <a:txBody>
                    <a:bodyPr/>
                    <a:lstStyle/>
                    <a:p>
                      <a:endParaRPr lang="en-US"/>
                    </a:p>
                  </a:txBody>
                  <a:tcPr/>
                </a:tc>
              </a:tr>
              <a:tr h="969350">
                <a:tc>
                  <a:txBody>
                    <a:bodyPr/>
                    <a:lstStyle/>
                    <a:p>
                      <a:pPr marL="342900" marR="0" lvl="0" indent="-342900">
                        <a:lnSpc>
                          <a:spcPct val="115000"/>
                        </a:lnSpc>
                        <a:spcBef>
                          <a:spcPts val="0"/>
                        </a:spcBef>
                        <a:spcAft>
                          <a:spcPts val="0"/>
                        </a:spcAft>
                        <a:buFont typeface="+mj-lt"/>
                        <a:buAutoNum type="arabicPeriod"/>
                      </a:pPr>
                      <a:r>
                        <a:rPr lang="en-US" sz="900" b="0" dirty="0">
                          <a:effectLst/>
                        </a:rPr>
                        <a:t>I can use the details explicitly stated in the story and inferences I have made to determine the theme of the story.</a:t>
                      </a:r>
                      <a:endParaRPr lang="en-US" sz="1050" b="0" dirty="0">
                        <a:effectLst/>
                      </a:endParaRPr>
                    </a:p>
                    <a:p>
                      <a:pPr marL="342900" marR="0" lvl="0" indent="-342900">
                        <a:lnSpc>
                          <a:spcPct val="115000"/>
                        </a:lnSpc>
                        <a:spcBef>
                          <a:spcPts val="0"/>
                        </a:spcBef>
                        <a:spcAft>
                          <a:spcPts val="0"/>
                        </a:spcAft>
                        <a:buFont typeface="+mj-lt"/>
                        <a:buAutoNum type="arabicPeriod"/>
                      </a:pPr>
                      <a:r>
                        <a:rPr lang="en-US" sz="900" b="0" dirty="0">
                          <a:effectLst/>
                        </a:rPr>
                        <a:t>I can create my own summary using the theme of the story and details to support it.</a:t>
                      </a:r>
                      <a:endParaRPr lang="en-US" sz="1050" b="0" dirty="0">
                        <a:effectLst/>
                      </a:endParaRPr>
                    </a:p>
                    <a:p>
                      <a:pPr marL="342900" marR="0" lvl="0" indent="-342900">
                        <a:lnSpc>
                          <a:spcPct val="115000"/>
                        </a:lnSpc>
                        <a:spcBef>
                          <a:spcPts val="0"/>
                        </a:spcBef>
                        <a:spcAft>
                          <a:spcPts val="0"/>
                        </a:spcAft>
                        <a:buFont typeface="+mj-lt"/>
                        <a:buAutoNum type="arabicPeriod"/>
                      </a:pPr>
                      <a:r>
                        <a:rPr lang="en-US" sz="900" b="0" dirty="0">
                          <a:effectLst/>
                        </a:rPr>
                        <a:t>I can identify patterns of events and explain similarities and differences in themes in stories from different cultures.</a:t>
                      </a:r>
                      <a:endParaRPr lang="en-US" sz="1050" b="0" dirty="0">
                        <a:effectLst/>
                        <a:latin typeface="Calibri"/>
                        <a:ea typeface="Calibri"/>
                        <a:cs typeface="Times New Roman"/>
                      </a:endParaRPr>
                    </a:p>
                  </a:txBody>
                  <a:tcPr marL="60143" marR="60143" marT="0" marB="0"/>
                </a:tc>
                <a:tc>
                  <a:txBody>
                    <a:bodyPr/>
                    <a:lstStyle/>
                    <a:p>
                      <a:pPr marL="342900" marR="0" lvl="0" indent="-342900">
                        <a:lnSpc>
                          <a:spcPct val="115000"/>
                        </a:lnSpc>
                        <a:spcBef>
                          <a:spcPts val="0"/>
                        </a:spcBef>
                        <a:spcAft>
                          <a:spcPts val="0"/>
                        </a:spcAft>
                        <a:buFont typeface="+mj-lt"/>
                        <a:buAutoNum type="arabicPeriod"/>
                      </a:pPr>
                      <a:r>
                        <a:rPr lang="en-US" sz="900" dirty="0">
                          <a:effectLst/>
                        </a:rPr>
                        <a:t>I can explain the connection between important events or ideas in a text and support my explanation with key details from the text. (cause effect, sequencing, and compare and contrast)</a:t>
                      </a:r>
                      <a:endParaRPr lang="en-US" sz="1050" dirty="0">
                        <a:effectLst/>
                      </a:endParaRPr>
                    </a:p>
                    <a:p>
                      <a:pPr marL="342900" marR="0" lvl="0" indent="-342900">
                        <a:lnSpc>
                          <a:spcPct val="115000"/>
                        </a:lnSpc>
                        <a:spcBef>
                          <a:spcPts val="0"/>
                        </a:spcBef>
                        <a:spcAft>
                          <a:spcPts val="0"/>
                        </a:spcAft>
                        <a:buFont typeface="+mj-lt"/>
                        <a:buAutoNum type="arabicPeriod"/>
                      </a:pPr>
                      <a:r>
                        <a:rPr lang="en-US" sz="900" dirty="0">
                          <a:effectLst/>
                        </a:rPr>
                        <a:t>I can identify the text structure using signal words and text features in the text.</a:t>
                      </a:r>
                      <a:endParaRPr lang="en-US" sz="1050" dirty="0">
                        <a:effectLst/>
                        <a:latin typeface="Calibri"/>
                        <a:ea typeface="Calibri"/>
                        <a:cs typeface="Times New Roman"/>
                      </a:endParaRPr>
                    </a:p>
                  </a:txBody>
                  <a:tcPr marL="60143" marR="60143" marT="0" marB="0"/>
                </a:tc>
              </a:tr>
            </a:tbl>
          </a:graphicData>
        </a:graphic>
      </p:graphicFrame>
    </p:spTree>
    <p:extLst>
      <p:ext uri="{BB962C8B-B14F-4D97-AF65-F5344CB8AC3E}">
        <p14:creationId xmlns:p14="http://schemas.microsoft.com/office/powerpoint/2010/main" val="3890289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for the Two Days Together…</a:t>
            </a:r>
            <a:endParaRPr lang="en-US" dirty="0"/>
          </a:p>
        </p:txBody>
      </p:sp>
      <p:sp>
        <p:nvSpPr>
          <p:cNvPr id="3" name="Content Placeholder 2"/>
          <p:cNvSpPr>
            <a:spLocks noGrp="1"/>
          </p:cNvSpPr>
          <p:nvPr>
            <p:ph idx="1"/>
          </p:nvPr>
        </p:nvSpPr>
        <p:spPr>
          <a:xfrm>
            <a:off x="228600" y="1600200"/>
            <a:ext cx="8458200" cy="4724400"/>
          </a:xfrm>
        </p:spPr>
        <p:txBody>
          <a:bodyPr>
            <a:normAutofit fontScale="70000" lnSpcReduction="20000"/>
          </a:bodyPr>
          <a:lstStyle/>
          <a:p>
            <a:pPr marL="4572" indent="0">
              <a:buNone/>
            </a:pPr>
            <a:r>
              <a:rPr lang="en-US" b="1" u="sng" dirty="0"/>
              <a:t>Day 1:</a:t>
            </a:r>
            <a:endParaRPr lang="en-US" dirty="0"/>
          </a:p>
          <a:p>
            <a:pPr marL="576072" lvl="0" indent="-571500">
              <a:buFont typeface="+mj-lt"/>
              <a:buAutoNum type="romanUcPeriod"/>
            </a:pPr>
            <a:r>
              <a:rPr lang="en-US" dirty="0"/>
              <a:t>Welcome and </a:t>
            </a:r>
            <a:r>
              <a:rPr lang="en-US" dirty="0" smtClean="0"/>
              <a:t>Introductions</a:t>
            </a:r>
            <a:endParaRPr lang="en-US" dirty="0"/>
          </a:p>
          <a:p>
            <a:pPr marL="576072" lvl="0" indent="-571500">
              <a:buFont typeface="+mj-lt"/>
              <a:buAutoNum type="romanUcPeriod"/>
            </a:pPr>
            <a:r>
              <a:rPr lang="en-US" dirty="0"/>
              <a:t>Elementary Literacy Instructional </a:t>
            </a:r>
            <a:r>
              <a:rPr lang="en-US" dirty="0" smtClean="0"/>
              <a:t>Framework</a:t>
            </a:r>
            <a:endParaRPr lang="en-US" dirty="0"/>
          </a:p>
          <a:p>
            <a:pPr marL="576072" lvl="0" indent="-571500">
              <a:buFont typeface="+mj-lt"/>
              <a:buAutoNum type="romanUcPeriod"/>
            </a:pPr>
            <a:r>
              <a:rPr lang="en-US" dirty="0" smtClean="0"/>
              <a:t>Health / Science &amp; Social Studies</a:t>
            </a:r>
          </a:p>
          <a:p>
            <a:pPr marL="4572" lvl="0" indent="0">
              <a:buNone/>
            </a:pPr>
            <a:endParaRPr lang="en-US" b="1" u="sng" dirty="0" smtClean="0"/>
          </a:p>
          <a:p>
            <a:pPr marL="4572" lvl="0" indent="0">
              <a:buNone/>
            </a:pPr>
            <a:r>
              <a:rPr lang="en-US" b="1" u="sng" dirty="0" smtClean="0"/>
              <a:t>Day </a:t>
            </a:r>
            <a:r>
              <a:rPr lang="en-US" b="1" u="sng" dirty="0"/>
              <a:t>2:</a:t>
            </a:r>
            <a:endParaRPr lang="en-US" dirty="0"/>
          </a:p>
          <a:p>
            <a:pPr marL="576072" lvl="0" indent="-571500">
              <a:buFont typeface="+mj-lt"/>
              <a:buAutoNum type="romanUcPeriod"/>
            </a:pPr>
            <a:r>
              <a:rPr lang="en-US" dirty="0"/>
              <a:t>Comprehension </a:t>
            </a:r>
            <a:r>
              <a:rPr lang="en-US" dirty="0" smtClean="0"/>
              <a:t>Instruction</a:t>
            </a:r>
          </a:p>
          <a:p>
            <a:pPr marL="576072" lvl="0" indent="-571500">
              <a:buFont typeface="+mj-lt"/>
              <a:buAutoNum type="romanUcPeriod"/>
            </a:pPr>
            <a:r>
              <a:rPr lang="en-US" dirty="0" smtClean="0"/>
              <a:t>Grammar </a:t>
            </a:r>
            <a:r>
              <a:rPr lang="en-US" dirty="0"/>
              <a:t>and Writing </a:t>
            </a:r>
            <a:r>
              <a:rPr lang="en-US" dirty="0" smtClean="0"/>
              <a:t>Instruction</a:t>
            </a:r>
            <a:endParaRPr lang="en-US" dirty="0"/>
          </a:p>
          <a:p>
            <a:pPr marL="576072" lvl="0" indent="-571500">
              <a:buFont typeface="+mj-lt"/>
              <a:buAutoNum type="romanUcPeriod"/>
            </a:pPr>
            <a:r>
              <a:rPr lang="en-US" dirty="0"/>
              <a:t>Word Study </a:t>
            </a:r>
            <a:r>
              <a:rPr lang="en-US" dirty="0" smtClean="0"/>
              <a:t>Instruction</a:t>
            </a:r>
            <a:endParaRPr lang="en-US" dirty="0"/>
          </a:p>
          <a:p>
            <a:pPr marL="576072" lvl="0" indent="-571500">
              <a:buFont typeface="+mj-lt"/>
              <a:buAutoNum type="romanUcPeriod"/>
            </a:pPr>
            <a:r>
              <a:rPr lang="en-US" dirty="0" smtClean="0"/>
              <a:t>Fluency Instruction</a:t>
            </a:r>
            <a:endParaRPr lang="en-US" dirty="0"/>
          </a:p>
          <a:p>
            <a:pPr marL="576072" lvl="0" indent="-571500">
              <a:buFont typeface="+mj-lt"/>
              <a:buAutoNum type="romanUcPeriod"/>
            </a:pPr>
            <a:r>
              <a:rPr lang="en-US" dirty="0" smtClean="0"/>
              <a:t>Wrap-Up </a:t>
            </a:r>
            <a:r>
              <a:rPr lang="en-US" dirty="0"/>
              <a:t>and </a:t>
            </a:r>
            <a:r>
              <a:rPr lang="en-US" dirty="0" smtClean="0"/>
              <a:t>Course Credit</a:t>
            </a:r>
            <a:endParaRPr lang="en-US" dirty="0"/>
          </a:p>
        </p:txBody>
      </p:sp>
    </p:spTree>
    <p:extLst>
      <p:ext uri="{BB962C8B-B14F-4D97-AF65-F5344CB8AC3E}">
        <p14:creationId xmlns:p14="http://schemas.microsoft.com/office/powerpoint/2010/main" val="2782494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Goal for Step #1: </a:t>
            </a:r>
            <a:r>
              <a:rPr lang="en-US" dirty="0"/>
              <a:t>Focusing our Instruction</a:t>
            </a:r>
          </a:p>
        </p:txBody>
      </p:sp>
      <p:sp>
        <p:nvSpPr>
          <p:cNvPr id="5" name="Content Placeholder 4"/>
          <p:cNvSpPr>
            <a:spLocks noGrp="1"/>
          </p:cNvSpPr>
          <p:nvPr>
            <p:ph idx="1"/>
          </p:nvPr>
        </p:nvSpPr>
        <p:spPr/>
        <p:txBody>
          <a:bodyPr>
            <a:normAutofit/>
          </a:bodyPr>
          <a:lstStyle/>
          <a:p>
            <a:pPr marL="4572" indent="0">
              <a:buNone/>
            </a:pPr>
            <a:r>
              <a:rPr lang="en-US" sz="2800" b="1" dirty="0" smtClean="0"/>
              <a:t>Promote </a:t>
            </a:r>
            <a:r>
              <a:rPr lang="en-US" sz="2800" b="1" u="sng" dirty="0" smtClean="0"/>
              <a:t>teacher conversation </a:t>
            </a:r>
            <a:r>
              <a:rPr lang="en-US" sz="2800" b="1" dirty="0" smtClean="0"/>
              <a:t>&amp; understanding of the grade-level standards:</a:t>
            </a:r>
          </a:p>
          <a:p>
            <a:pPr marL="804863" lvl="1" indent="-347663"/>
            <a:r>
              <a:rPr lang="en-US" sz="2400" dirty="0" smtClean="0"/>
              <a:t>What does the standard expect of students?</a:t>
            </a:r>
          </a:p>
          <a:p>
            <a:pPr marL="804863" lvl="1" indent="-347663"/>
            <a:r>
              <a:rPr lang="en-US" sz="2400" dirty="0" smtClean="0"/>
              <a:t>How do the different standards fit together?</a:t>
            </a:r>
          </a:p>
          <a:p>
            <a:pPr marL="804863" lvl="1" indent="-347663"/>
            <a:r>
              <a:rPr lang="en-US" sz="2400" dirty="0" smtClean="0"/>
              <a:t>What does this standard look like at future grade levels?</a:t>
            </a:r>
          </a:p>
          <a:p>
            <a:pPr marL="804863" lvl="1" indent="-347663"/>
            <a:r>
              <a:rPr lang="en-US" sz="2400" dirty="0" smtClean="0"/>
              <a:t>What have my students already mastered?</a:t>
            </a:r>
          </a:p>
          <a:p>
            <a:pPr lvl="1">
              <a:buNone/>
            </a:pPr>
            <a:endParaRPr lang="en-US" dirty="0"/>
          </a:p>
          <a:p>
            <a:pPr marL="0" indent="3175">
              <a:buNone/>
            </a:pPr>
            <a:r>
              <a:rPr lang="en-US" sz="2800" dirty="0" smtClean="0"/>
              <a:t>Great resource to promote </a:t>
            </a:r>
            <a:r>
              <a:rPr lang="en-US" sz="2800" dirty="0"/>
              <a:t>this </a:t>
            </a:r>
            <a:r>
              <a:rPr lang="en-US" sz="2800" dirty="0" smtClean="0"/>
              <a:t>conversation:</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79" r="10025"/>
          <a:stretch/>
        </p:blipFill>
        <p:spPr bwMode="auto">
          <a:xfrm>
            <a:off x="7315200" y="3962400"/>
            <a:ext cx="1698172"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142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265238"/>
          </a:xfrm>
        </p:spPr>
        <p:txBody>
          <a:bodyPr>
            <a:normAutofit/>
          </a:bodyPr>
          <a:lstStyle/>
          <a:p>
            <a:r>
              <a:rPr lang="en-US" dirty="0" smtClean="0"/>
              <a:t>Goals for Step </a:t>
            </a:r>
            <a:r>
              <a:rPr lang="en-US" dirty="0"/>
              <a:t>2: Create the </a:t>
            </a:r>
            <a:r>
              <a:rPr lang="en-US" dirty="0" smtClean="0"/>
              <a:t>Pre/Post </a:t>
            </a:r>
            <a:br>
              <a:rPr lang="en-US" dirty="0" smtClean="0"/>
            </a:br>
            <a:r>
              <a:rPr lang="en-US" dirty="0" smtClean="0"/>
              <a:t>Common </a:t>
            </a:r>
            <a:r>
              <a:rPr lang="en-US" dirty="0"/>
              <a:t>Formative </a:t>
            </a:r>
            <a:r>
              <a:rPr lang="en-US" dirty="0" smtClean="0"/>
              <a:t>Assessment</a:t>
            </a:r>
            <a:endParaRPr lang="en-US" dirty="0"/>
          </a:p>
        </p:txBody>
      </p:sp>
      <p:sp>
        <p:nvSpPr>
          <p:cNvPr id="5" name="Content Placeholder 4"/>
          <p:cNvSpPr>
            <a:spLocks noGrp="1"/>
          </p:cNvSpPr>
          <p:nvPr>
            <p:ph idx="1"/>
          </p:nvPr>
        </p:nvSpPr>
        <p:spPr/>
        <p:txBody>
          <a:bodyPr>
            <a:normAutofit/>
          </a:bodyPr>
          <a:lstStyle/>
          <a:p>
            <a:r>
              <a:rPr lang="en-US" sz="2800" dirty="0" smtClean="0"/>
              <a:t>Assessment </a:t>
            </a:r>
            <a:r>
              <a:rPr lang="en-US" sz="2800" dirty="0"/>
              <a:t>items </a:t>
            </a:r>
            <a:r>
              <a:rPr lang="en-US" sz="2800" b="1" u="sng" dirty="0" smtClean="0"/>
              <a:t>aligned </a:t>
            </a:r>
            <a:r>
              <a:rPr lang="en-US" sz="2800" dirty="0"/>
              <a:t>to </a:t>
            </a:r>
            <a:r>
              <a:rPr lang="en-US" sz="2800" dirty="0" smtClean="0"/>
              <a:t>I </a:t>
            </a:r>
            <a:r>
              <a:rPr lang="en-US" sz="2800" dirty="0"/>
              <a:t>Can Statements. </a:t>
            </a:r>
          </a:p>
          <a:p>
            <a:r>
              <a:rPr lang="en-US" sz="2800" dirty="0" smtClean="0"/>
              <a:t>Assessment items are designed to highlight the strengths and needs of students.</a:t>
            </a:r>
            <a:br>
              <a:rPr lang="en-US" sz="2800" dirty="0" smtClean="0"/>
            </a:br>
            <a:endParaRPr lang="en-US" sz="2800" dirty="0" smtClean="0"/>
          </a:p>
          <a:p>
            <a:pPr marL="4572" indent="0">
              <a:buNone/>
            </a:pPr>
            <a:r>
              <a:rPr lang="en-US" sz="2800" b="1" u="sng" dirty="0" smtClean="0"/>
              <a:t>Resources to Support:</a:t>
            </a:r>
          </a:p>
          <a:p>
            <a:r>
              <a:rPr lang="en-US" sz="2800" dirty="0" smtClean="0"/>
              <a:t>Progress Monitoring Assessment Booklet</a:t>
            </a:r>
          </a:p>
        </p:txBody>
      </p:sp>
    </p:spTree>
    <p:extLst>
      <p:ext uri="{BB962C8B-B14F-4D97-AF65-F5344CB8AC3E}">
        <p14:creationId xmlns:p14="http://schemas.microsoft.com/office/powerpoint/2010/main" val="5612520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#3: Set the SMART Goal</a:t>
            </a:r>
            <a:endParaRPr lang="en-US" dirty="0"/>
          </a:p>
        </p:txBody>
      </p:sp>
      <p:sp>
        <p:nvSpPr>
          <p:cNvPr id="5" name="Content Placeholder 4"/>
          <p:cNvSpPr>
            <a:spLocks noGrp="1"/>
          </p:cNvSpPr>
          <p:nvPr>
            <p:ph idx="1"/>
          </p:nvPr>
        </p:nvSpPr>
        <p:spPr/>
        <p:txBody>
          <a:bodyPr/>
          <a:lstStyle/>
          <a:p>
            <a:pPr marL="4572" indent="0">
              <a:buNone/>
            </a:pPr>
            <a:r>
              <a:rPr lang="en-US" i="1" dirty="0" smtClean="0"/>
              <a:t>The </a:t>
            </a:r>
            <a:r>
              <a:rPr lang="en-US" i="1" dirty="0"/>
              <a:t>percentage of students scoring proficient or higher on our prioritized I Can Statements will increase from ________% to ________% measured by the posttest administered on ___________________________.</a:t>
            </a:r>
            <a:endParaRPr lang="en-US" dirty="0"/>
          </a:p>
          <a:p>
            <a:pPr marL="4572" indent="0">
              <a:buNone/>
            </a:pPr>
            <a:endParaRPr lang="en-US" dirty="0"/>
          </a:p>
        </p:txBody>
      </p:sp>
    </p:spTree>
    <p:extLst>
      <p:ext uri="{BB962C8B-B14F-4D97-AF65-F5344CB8AC3E}">
        <p14:creationId xmlns:p14="http://schemas.microsoft.com/office/powerpoint/2010/main" val="30747484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Identify Strengths and Needs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8780763"/>
              </p:ext>
            </p:extLst>
          </p:nvPr>
        </p:nvGraphicFramePr>
        <p:xfrm>
          <a:off x="304800" y="1524000"/>
          <a:ext cx="8534400" cy="3124200"/>
        </p:xfrm>
        <a:graphic>
          <a:graphicData uri="http://schemas.openxmlformats.org/drawingml/2006/table">
            <a:tbl>
              <a:tblPr firstRow="1" firstCol="1" bandRow="1">
                <a:tableStyleId>{BC89EF96-8CEA-46FF-86C4-4CE0E7609802}</a:tableStyleId>
              </a:tblPr>
              <a:tblGrid>
                <a:gridCol w="1905000"/>
                <a:gridCol w="6629400"/>
              </a:tblGrid>
              <a:tr h="1541620">
                <a:tc>
                  <a:txBody>
                    <a:bodyPr/>
                    <a:lstStyle/>
                    <a:p>
                      <a:pPr marL="0" marR="0" algn="ctr">
                        <a:lnSpc>
                          <a:spcPct val="115000"/>
                        </a:lnSpc>
                        <a:spcBef>
                          <a:spcPts val="0"/>
                        </a:spcBef>
                        <a:spcAft>
                          <a:spcPts val="0"/>
                        </a:spcAft>
                      </a:pPr>
                      <a:r>
                        <a:rPr lang="en-US" sz="2400" dirty="0">
                          <a:effectLst/>
                        </a:rPr>
                        <a:t>Strengths</a:t>
                      </a:r>
                      <a:endParaRPr lang="en-US" sz="2400" dirty="0">
                        <a:effectLst/>
                        <a:latin typeface="Calibri"/>
                        <a:ea typeface="Calibri"/>
                        <a:cs typeface="Times New Roman"/>
                      </a:endParaRPr>
                    </a:p>
                  </a:txBody>
                  <a:tcPr marL="61010" marR="61010" marT="0" marB="0" anchor="ctr"/>
                </a:tc>
                <a:tc>
                  <a:txBody>
                    <a:bodyPr/>
                    <a:lstStyle/>
                    <a:p>
                      <a:pPr marL="457200" marR="0" indent="-457200">
                        <a:lnSpc>
                          <a:spcPct val="115000"/>
                        </a:lnSpc>
                        <a:spcBef>
                          <a:spcPts val="0"/>
                        </a:spcBef>
                        <a:spcAft>
                          <a:spcPts val="0"/>
                        </a:spcAft>
                        <a:buFont typeface="Arial" pitchFamily="34" charset="0"/>
                        <a:buChar char="•"/>
                      </a:pPr>
                      <a:endParaRPr lang="en-US" sz="3200" b="0" i="0" dirty="0">
                        <a:effectLst/>
                        <a:latin typeface="Calibri"/>
                        <a:ea typeface="Calibri"/>
                        <a:cs typeface="Times New Roman"/>
                      </a:endParaRPr>
                    </a:p>
                  </a:txBody>
                  <a:tcPr marL="68580" marR="68580" marT="0" marB="0" anchor="ctr"/>
                </a:tc>
              </a:tr>
              <a:tr h="1582580">
                <a:tc>
                  <a:txBody>
                    <a:bodyPr/>
                    <a:lstStyle/>
                    <a:p>
                      <a:pPr marL="0" marR="0" algn="ctr">
                        <a:lnSpc>
                          <a:spcPct val="115000"/>
                        </a:lnSpc>
                        <a:spcBef>
                          <a:spcPts val="0"/>
                        </a:spcBef>
                        <a:spcAft>
                          <a:spcPts val="0"/>
                        </a:spcAft>
                      </a:pPr>
                      <a:r>
                        <a:rPr lang="en-US" sz="2400" dirty="0">
                          <a:effectLst/>
                        </a:rPr>
                        <a:t>Needs/</a:t>
                      </a:r>
                    </a:p>
                    <a:p>
                      <a:pPr marL="0" marR="0" algn="ctr">
                        <a:lnSpc>
                          <a:spcPct val="115000"/>
                        </a:lnSpc>
                        <a:spcBef>
                          <a:spcPts val="0"/>
                        </a:spcBef>
                        <a:spcAft>
                          <a:spcPts val="0"/>
                        </a:spcAft>
                      </a:pPr>
                      <a:r>
                        <a:rPr lang="en-US" sz="2400" dirty="0">
                          <a:effectLst/>
                        </a:rPr>
                        <a:t>Implications</a:t>
                      </a:r>
                      <a:endParaRPr lang="en-US" sz="2400" dirty="0">
                        <a:effectLst/>
                        <a:latin typeface="Calibri"/>
                        <a:ea typeface="Calibri"/>
                        <a:cs typeface="Times New Roman"/>
                      </a:endParaRPr>
                    </a:p>
                  </a:txBody>
                  <a:tcPr marL="61010" marR="61010" marT="0" marB="0" anchor="ctr"/>
                </a:tc>
                <a:tc>
                  <a:txBody>
                    <a:bodyPr/>
                    <a:lstStyle/>
                    <a:p>
                      <a:pPr marL="457200" marR="0" indent="-457200">
                        <a:lnSpc>
                          <a:spcPct val="115000"/>
                        </a:lnSpc>
                        <a:spcBef>
                          <a:spcPts val="0"/>
                        </a:spcBef>
                        <a:spcAft>
                          <a:spcPts val="0"/>
                        </a:spcAft>
                        <a:buFont typeface="Arial" pitchFamily="34" charset="0"/>
                        <a:buChar char="•"/>
                      </a:pPr>
                      <a:endParaRPr lang="en-US" sz="3200" b="0" i="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5905508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dirty="0" smtClean="0"/>
              <a:t>Goals for Step #4: Identify </a:t>
            </a:r>
            <a:br>
              <a:rPr lang="en-US" dirty="0" smtClean="0"/>
            </a:br>
            <a:r>
              <a:rPr lang="en-US" dirty="0" smtClean="0"/>
              <a:t>Strengths and Needs</a:t>
            </a:r>
            <a:endParaRPr lang="en-US" dirty="0"/>
          </a:p>
        </p:txBody>
      </p:sp>
      <p:sp>
        <p:nvSpPr>
          <p:cNvPr id="3" name="Content Placeholder 2"/>
          <p:cNvSpPr>
            <a:spLocks noGrp="1"/>
          </p:cNvSpPr>
          <p:nvPr>
            <p:ph idx="1"/>
          </p:nvPr>
        </p:nvSpPr>
        <p:spPr/>
        <p:txBody>
          <a:bodyPr>
            <a:normAutofit/>
          </a:bodyPr>
          <a:lstStyle/>
          <a:p>
            <a:r>
              <a:rPr lang="en-US" sz="2800" dirty="0" smtClean="0"/>
              <a:t>The group analyzes the pre-assessment data to determine student strengths and areas of need, in reference to the team “I Can” statements.</a:t>
            </a:r>
          </a:p>
          <a:p>
            <a:r>
              <a:rPr lang="en-US" sz="2800" dirty="0" smtClean="0"/>
              <a:t>Direct analysis of student work is necessary to complete this step.</a:t>
            </a:r>
            <a:r>
              <a:rPr lang="en-US" sz="2800" dirty="0"/>
              <a:t/>
            </a:r>
            <a:br>
              <a:rPr lang="en-US" sz="2800" dirty="0"/>
            </a:br>
            <a:endParaRPr lang="en-US" sz="2800" dirty="0"/>
          </a:p>
        </p:txBody>
      </p:sp>
    </p:spTree>
    <p:extLst>
      <p:ext uri="{BB962C8B-B14F-4D97-AF65-F5344CB8AC3E}">
        <p14:creationId xmlns:p14="http://schemas.microsoft.com/office/powerpoint/2010/main" val="40388482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 Planning for Instruction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60544534"/>
              </p:ext>
            </p:extLst>
          </p:nvPr>
        </p:nvGraphicFramePr>
        <p:xfrm>
          <a:off x="152400" y="1371600"/>
          <a:ext cx="8839199" cy="5371143"/>
        </p:xfrm>
        <a:graphic>
          <a:graphicData uri="http://schemas.openxmlformats.org/drawingml/2006/table">
            <a:tbl>
              <a:tblPr firstRow="1" firstCol="1" bandRow="1">
                <a:tableStyleId>{5C22544A-7EE6-4342-B048-85BDC9FD1C3A}</a:tableStyleId>
              </a:tblPr>
              <a:tblGrid>
                <a:gridCol w="688968"/>
                <a:gridCol w="1148279"/>
                <a:gridCol w="2143454"/>
                <a:gridCol w="4858498"/>
              </a:tblGrid>
              <a:tr h="165921">
                <a:tc>
                  <a:txBody>
                    <a:bodyPr/>
                    <a:lstStyle/>
                    <a:p>
                      <a:pPr marL="0" marR="0" algn="ctr">
                        <a:lnSpc>
                          <a:spcPct val="115000"/>
                        </a:lnSpc>
                        <a:spcBef>
                          <a:spcPts val="0"/>
                        </a:spcBef>
                        <a:spcAft>
                          <a:spcPts val="0"/>
                        </a:spcAft>
                      </a:pPr>
                      <a:r>
                        <a:rPr lang="en-US" sz="800" dirty="0">
                          <a:effectLst/>
                        </a:rPr>
                        <a:t>Lesson</a:t>
                      </a:r>
                      <a:endParaRPr lang="en-US" sz="900" dirty="0">
                        <a:effectLst/>
                        <a:latin typeface="Calibri"/>
                        <a:ea typeface="Calibri"/>
                        <a:cs typeface="Times New Roman"/>
                      </a:endParaRPr>
                    </a:p>
                  </a:txBody>
                  <a:tcPr marL="36070" marR="36070" marT="0" marB="0" anchor="ctr"/>
                </a:tc>
                <a:tc>
                  <a:txBody>
                    <a:bodyPr/>
                    <a:lstStyle/>
                    <a:p>
                      <a:pPr marL="0" marR="0" algn="ctr">
                        <a:lnSpc>
                          <a:spcPct val="115000"/>
                        </a:lnSpc>
                        <a:spcBef>
                          <a:spcPts val="0"/>
                        </a:spcBef>
                        <a:spcAft>
                          <a:spcPts val="0"/>
                        </a:spcAft>
                      </a:pPr>
                      <a:r>
                        <a:rPr lang="en-US" sz="800">
                          <a:effectLst/>
                        </a:rPr>
                        <a:t>Genre</a:t>
                      </a:r>
                      <a:endParaRPr lang="en-US" sz="900">
                        <a:effectLst/>
                        <a:latin typeface="Calibri"/>
                        <a:ea typeface="Calibri"/>
                        <a:cs typeface="Times New Roman"/>
                      </a:endParaRPr>
                    </a:p>
                  </a:txBody>
                  <a:tcPr marL="36070" marR="36070" marT="0" marB="0" anchor="ctr"/>
                </a:tc>
                <a:tc>
                  <a:txBody>
                    <a:bodyPr/>
                    <a:lstStyle/>
                    <a:p>
                      <a:pPr marL="0" marR="0" algn="ctr">
                        <a:lnSpc>
                          <a:spcPct val="115000"/>
                        </a:lnSpc>
                        <a:spcBef>
                          <a:spcPts val="0"/>
                        </a:spcBef>
                        <a:spcAft>
                          <a:spcPts val="0"/>
                        </a:spcAft>
                      </a:pPr>
                      <a:r>
                        <a:rPr lang="en-US" sz="800">
                          <a:effectLst/>
                        </a:rPr>
                        <a:t>Prioritized I Can Statements (* focus)</a:t>
                      </a:r>
                      <a:endParaRPr lang="en-US" sz="900">
                        <a:effectLst/>
                        <a:latin typeface="Calibri"/>
                        <a:ea typeface="Calibri"/>
                        <a:cs typeface="Times New Roman"/>
                      </a:endParaRPr>
                    </a:p>
                  </a:txBody>
                  <a:tcPr marL="36070" marR="36070" marT="0" marB="0" anchor="ctr"/>
                </a:tc>
                <a:tc>
                  <a:txBody>
                    <a:bodyPr/>
                    <a:lstStyle/>
                    <a:p>
                      <a:pPr marL="0" marR="0" algn="ctr">
                        <a:lnSpc>
                          <a:spcPct val="115000"/>
                        </a:lnSpc>
                        <a:spcBef>
                          <a:spcPts val="0"/>
                        </a:spcBef>
                        <a:spcAft>
                          <a:spcPts val="0"/>
                        </a:spcAft>
                      </a:pPr>
                      <a:r>
                        <a:rPr lang="en-US" sz="800">
                          <a:effectLst/>
                        </a:rPr>
                        <a:t>Whole Group Considerations</a:t>
                      </a:r>
                      <a:endParaRPr lang="en-US" sz="900">
                        <a:effectLst/>
                        <a:latin typeface="Calibri"/>
                        <a:ea typeface="Calibri"/>
                        <a:cs typeface="Times New Roman"/>
                      </a:endParaRPr>
                    </a:p>
                  </a:txBody>
                  <a:tcPr marL="36070" marR="36070" marT="0" marB="0" anchor="ctr"/>
                </a:tc>
              </a:tr>
              <a:tr h="1825134">
                <a:tc>
                  <a:txBody>
                    <a:bodyPr/>
                    <a:lstStyle/>
                    <a:p>
                      <a:pPr marL="0" marR="0" algn="ctr">
                        <a:lnSpc>
                          <a:spcPct val="115000"/>
                        </a:lnSpc>
                        <a:spcBef>
                          <a:spcPts val="0"/>
                        </a:spcBef>
                        <a:spcAft>
                          <a:spcPts val="0"/>
                        </a:spcAft>
                      </a:pPr>
                      <a:r>
                        <a:rPr lang="en-US" sz="900">
                          <a:effectLst/>
                        </a:rPr>
                        <a:t>21</a:t>
                      </a:r>
                      <a:endParaRPr lang="en-US" sz="900">
                        <a:effectLst/>
                        <a:latin typeface="Calibri"/>
                        <a:ea typeface="Calibri"/>
                        <a:cs typeface="Times New Roman"/>
                      </a:endParaRPr>
                    </a:p>
                  </a:txBody>
                  <a:tcPr marL="36070" marR="36070" marT="0" marB="0" anchor="ctr"/>
                </a:tc>
                <a:tc>
                  <a:txBody>
                    <a:bodyPr/>
                    <a:lstStyle/>
                    <a:p>
                      <a:pPr marL="0" marR="0" algn="ctr">
                        <a:lnSpc>
                          <a:spcPct val="115000"/>
                        </a:lnSpc>
                        <a:spcBef>
                          <a:spcPts val="0"/>
                        </a:spcBef>
                        <a:spcAft>
                          <a:spcPts val="0"/>
                        </a:spcAft>
                      </a:pPr>
                      <a:r>
                        <a:rPr lang="en-US" sz="800">
                          <a:effectLst/>
                        </a:rPr>
                        <a:t>Literature</a:t>
                      </a:r>
                      <a:endParaRPr lang="en-US" sz="900">
                        <a:effectLst/>
                        <a:latin typeface="Calibri"/>
                        <a:ea typeface="Calibri"/>
                        <a:cs typeface="Times New Roman"/>
                      </a:endParaRPr>
                    </a:p>
                  </a:txBody>
                  <a:tcPr marL="36070" marR="36070" marT="0" marB="0" anchor="ctr"/>
                </a:tc>
                <a:tc>
                  <a:txBody>
                    <a:bodyPr/>
                    <a:lstStyle/>
                    <a:p>
                      <a:pPr marL="0" marR="0">
                        <a:lnSpc>
                          <a:spcPct val="115000"/>
                        </a:lnSpc>
                        <a:spcBef>
                          <a:spcPts val="0"/>
                        </a:spcBef>
                        <a:spcAft>
                          <a:spcPts val="0"/>
                        </a:spcAft>
                      </a:pPr>
                      <a:r>
                        <a:rPr lang="en-US" sz="800" dirty="0">
                          <a:effectLst/>
                        </a:rPr>
                        <a:t>I can use the details explicitly stated in the story and inferences I have made to determine the theme of the story. **</a:t>
                      </a:r>
                      <a:endParaRPr lang="en-US" sz="900" dirty="0">
                        <a:effectLst/>
                      </a:endParaRPr>
                    </a:p>
                    <a:p>
                      <a:pPr marL="0" marR="0">
                        <a:lnSpc>
                          <a:spcPct val="115000"/>
                        </a:lnSpc>
                        <a:spcBef>
                          <a:spcPts val="0"/>
                        </a:spcBef>
                        <a:spcAft>
                          <a:spcPts val="0"/>
                        </a:spcAft>
                      </a:pPr>
                      <a:r>
                        <a:rPr lang="en-US" sz="800" dirty="0">
                          <a:effectLst/>
                        </a:rPr>
                        <a:t> </a:t>
                      </a:r>
                      <a:endParaRPr lang="en-US" sz="900" dirty="0">
                        <a:effectLst/>
                      </a:endParaRPr>
                    </a:p>
                    <a:p>
                      <a:pPr marL="0" marR="0">
                        <a:lnSpc>
                          <a:spcPct val="115000"/>
                        </a:lnSpc>
                        <a:spcBef>
                          <a:spcPts val="0"/>
                        </a:spcBef>
                        <a:spcAft>
                          <a:spcPts val="0"/>
                        </a:spcAft>
                      </a:pPr>
                      <a:r>
                        <a:rPr lang="en-US" sz="800" dirty="0">
                          <a:effectLst/>
                        </a:rPr>
                        <a:t>I can create my own summary using the theme of the story and details to support it. **</a:t>
                      </a:r>
                      <a:endParaRPr lang="en-US" sz="900" dirty="0">
                        <a:effectLst/>
                      </a:endParaRPr>
                    </a:p>
                    <a:p>
                      <a:pPr marL="0" marR="0">
                        <a:lnSpc>
                          <a:spcPct val="115000"/>
                        </a:lnSpc>
                        <a:spcBef>
                          <a:spcPts val="0"/>
                        </a:spcBef>
                        <a:spcAft>
                          <a:spcPts val="0"/>
                        </a:spcAft>
                      </a:pPr>
                      <a:r>
                        <a:rPr lang="en-US" sz="800" dirty="0">
                          <a:effectLst/>
                        </a:rPr>
                        <a:t> </a:t>
                      </a:r>
                      <a:endParaRPr lang="en-US" sz="900" dirty="0">
                        <a:effectLst/>
                      </a:endParaRPr>
                    </a:p>
                    <a:p>
                      <a:pPr marL="0" marR="0">
                        <a:lnSpc>
                          <a:spcPct val="115000"/>
                        </a:lnSpc>
                        <a:spcBef>
                          <a:spcPts val="0"/>
                        </a:spcBef>
                        <a:spcAft>
                          <a:spcPts val="0"/>
                        </a:spcAft>
                      </a:pPr>
                      <a:r>
                        <a:rPr lang="en-US" sz="800" dirty="0">
                          <a:effectLst/>
                        </a:rPr>
                        <a:t>I can identify patterns of events and explain similarities and differences in themes in stories from different cultures.</a:t>
                      </a:r>
                      <a:endParaRPr lang="en-US" sz="900" dirty="0">
                        <a:effectLst/>
                        <a:latin typeface="Calibri"/>
                        <a:ea typeface="Calibri"/>
                        <a:cs typeface="Times New Roman"/>
                      </a:endParaRPr>
                    </a:p>
                  </a:txBody>
                  <a:tcPr marL="36070" marR="36070" marT="0" marB="0"/>
                </a:tc>
                <a:tc>
                  <a:txBody>
                    <a:bodyPr/>
                    <a:lstStyle/>
                    <a:p>
                      <a:pPr marL="0" marR="0">
                        <a:lnSpc>
                          <a:spcPct val="115000"/>
                        </a:lnSpc>
                        <a:spcBef>
                          <a:spcPts val="0"/>
                        </a:spcBef>
                        <a:spcAft>
                          <a:spcPts val="0"/>
                        </a:spcAft>
                      </a:pPr>
                      <a:r>
                        <a:rPr lang="en-US" sz="900" u="sng">
                          <a:effectLst/>
                        </a:rPr>
                        <a:t>** DEFINE THEME/LESSON  FOR STUDENTS</a:t>
                      </a:r>
                      <a:endParaRPr lang="en-US" sz="900">
                        <a:effectLst/>
                      </a:endParaRPr>
                    </a:p>
                    <a:p>
                      <a:pPr marL="0" marR="0">
                        <a:lnSpc>
                          <a:spcPct val="115000"/>
                        </a:lnSpc>
                        <a:spcBef>
                          <a:spcPts val="0"/>
                        </a:spcBef>
                        <a:spcAft>
                          <a:spcPts val="0"/>
                        </a:spcAft>
                      </a:pPr>
                      <a:r>
                        <a:rPr lang="en-US" sz="900">
                          <a:effectLst/>
                        </a:rPr>
                        <a:t>Use the handouts from Bobbi (In server folder)</a:t>
                      </a:r>
                    </a:p>
                    <a:p>
                      <a:pPr marL="0" marR="0">
                        <a:lnSpc>
                          <a:spcPct val="115000"/>
                        </a:lnSpc>
                        <a:spcBef>
                          <a:spcPts val="0"/>
                        </a:spcBef>
                        <a:spcAft>
                          <a:spcPts val="0"/>
                        </a:spcAft>
                      </a:pPr>
                      <a:r>
                        <a:rPr lang="en-US" sz="900">
                          <a:effectLst/>
                        </a:rPr>
                        <a:t>Student-friendly Themes Poster (from last year)</a:t>
                      </a:r>
                    </a:p>
                    <a:p>
                      <a:pPr marL="0" marR="0">
                        <a:lnSpc>
                          <a:spcPct val="115000"/>
                        </a:lnSpc>
                        <a:spcBef>
                          <a:spcPts val="0"/>
                        </a:spcBef>
                        <a:spcAft>
                          <a:spcPts val="0"/>
                        </a:spcAft>
                      </a:pPr>
                      <a:r>
                        <a:rPr lang="en-US" sz="900" u="sng">
                          <a:effectLst/>
                        </a:rPr>
                        <a:t>Teacher Read Aloud: </a:t>
                      </a:r>
                      <a:r>
                        <a:rPr lang="en-US" sz="900">
                          <a:effectLst/>
                        </a:rPr>
                        <a:t>Questions 1, 3, 4</a:t>
                      </a:r>
                    </a:p>
                    <a:p>
                      <a:pPr marL="0" marR="0">
                        <a:lnSpc>
                          <a:spcPct val="115000"/>
                        </a:lnSpc>
                        <a:spcBef>
                          <a:spcPts val="0"/>
                        </a:spcBef>
                        <a:spcAft>
                          <a:spcPts val="0"/>
                        </a:spcAft>
                      </a:pPr>
                      <a:r>
                        <a:rPr lang="en-US" sz="900">
                          <a:effectLst/>
                        </a:rPr>
                        <a:t>Question 4: What is the theme of this text?  What details support this theme?</a:t>
                      </a:r>
                    </a:p>
                    <a:p>
                      <a:pPr marL="0" marR="0">
                        <a:lnSpc>
                          <a:spcPct val="115000"/>
                        </a:lnSpc>
                        <a:spcBef>
                          <a:spcPts val="0"/>
                        </a:spcBef>
                        <a:spcAft>
                          <a:spcPts val="0"/>
                        </a:spcAft>
                      </a:pPr>
                      <a:r>
                        <a:rPr lang="en-US" sz="900">
                          <a:effectLst/>
                        </a:rPr>
                        <a:t> </a:t>
                      </a:r>
                    </a:p>
                    <a:p>
                      <a:pPr marL="0" marR="0">
                        <a:lnSpc>
                          <a:spcPct val="115000"/>
                        </a:lnSpc>
                        <a:spcBef>
                          <a:spcPts val="0"/>
                        </a:spcBef>
                        <a:spcAft>
                          <a:spcPts val="0"/>
                        </a:spcAft>
                      </a:pPr>
                      <a:r>
                        <a:rPr lang="en-US" sz="900" u="sng">
                          <a:effectLst/>
                        </a:rPr>
                        <a:t>Introduce Comprehension: </a:t>
                      </a:r>
                      <a:r>
                        <a:rPr lang="en-US" sz="900">
                          <a:effectLst/>
                        </a:rPr>
                        <a:t> Use Practice Book pg. 241 (Tues.).  Use projectable 21.2 (Wed.)</a:t>
                      </a:r>
                    </a:p>
                    <a:p>
                      <a:pPr marL="0" marR="0">
                        <a:lnSpc>
                          <a:spcPct val="115000"/>
                        </a:lnSpc>
                        <a:spcBef>
                          <a:spcPts val="0"/>
                        </a:spcBef>
                        <a:spcAft>
                          <a:spcPts val="0"/>
                        </a:spcAft>
                      </a:pPr>
                      <a:r>
                        <a:rPr lang="en-US" sz="900">
                          <a:effectLst/>
                        </a:rPr>
                        <a:t> </a:t>
                      </a:r>
                    </a:p>
                    <a:p>
                      <a:pPr marL="0" marR="0">
                        <a:lnSpc>
                          <a:spcPct val="115000"/>
                        </a:lnSpc>
                        <a:spcBef>
                          <a:spcPts val="0"/>
                        </a:spcBef>
                        <a:spcAft>
                          <a:spcPts val="0"/>
                        </a:spcAft>
                      </a:pPr>
                      <a:r>
                        <a:rPr lang="en-US" sz="900" u="sng">
                          <a:effectLst/>
                        </a:rPr>
                        <a:t>Main Selection:</a:t>
                      </a:r>
                      <a:r>
                        <a:rPr lang="en-US" sz="900">
                          <a:effectLst/>
                        </a:rPr>
                        <a:t> (Thursday)</a:t>
                      </a:r>
                    </a:p>
                    <a:p>
                      <a:pPr marL="0" marR="0">
                        <a:lnSpc>
                          <a:spcPct val="115000"/>
                        </a:lnSpc>
                        <a:spcBef>
                          <a:spcPts val="0"/>
                        </a:spcBef>
                        <a:spcAft>
                          <a:spcPts val="0"/>
                        </a:spcAft>
                      </a:pPr>
                      <a:r>
                        <a:rPr lang="en-US" sz="900">
                          <a:effectLst/>
                        </a:rPr>
                        <a:t>Theme Graphic Organizer (In server folder)</a:t>
                      </a:r>
                    </a:p>
                    <a:p>
                      <a:pPr marL="0" marR="0">
                        <a:lnSpc>
                          <a:spcPct val="115000"/>
                        </a:lnSpc>
                        <a:spcBef>
                          <a:spcPts val="0"/>
                        </a:spcBef>
                        <a:spcAft>
                          <a:spcPts val="0"/>
                        </a:spcAft>
                      </a:pPr>
                      <a:r>
                        <a:rPr lang="en-US" sz="900">
                          <a:effectLst/>
                        </a:rPr>
                        <a:t>** “Let’s track how the author worked toward building a theme.</a:t>
                      </a:r>
                    </a:p>
                    <a:p>
                      <a:pPr marL="0" marR="0">
                        <a:lnSpc>
                          <a:spcPct val="115000"/>
                        </a:lnSpc>
                        <a:spcBef>
                          <a:spcPts val="0"/>
                        </a:spcBef>
                        <a:spcAft>
                          <a:spcPts val="0"/>
                        </a:spcAft>
                      </a:pPr>
                      <a:r>
                        <a:rPr lang="en-US" sz="900">
                          <a:effectLst/>
                        </a:rPr>
                        <a:t> </a:t>
                      </a:r>
                    </a:p>
                    <a:p>
                      <a:pPr marL="0" marR="0">
                        <a:lnSpc>
                          <a:spcPct val="115000"/>
                        </a:lnSpc>
                        <a:spcBef>
                          <a:spcPts val="0"/>
                        </a:spcBef>
                        <a:spcAft>
                          <a:spcPts val="0"/>
                        </a:spcAft>
                      </a:pPr>
                      <a:r>
                        <a:rPr lang="en-US" sz="900" u="sng">
                          <a:effectLst/>
                        </a:rPr>
                        <a:t>Deepening Comprehension:</a:t>
                      </a:r>
                      <a:r>
                        <a:rPr lang="en-US" sz="900">
                          <a:effectLst/>
                        </a:rPr>
                        <a:t> (Friday) Use the Guided Practice to have students “track” the development of theme on pg. 541-545.</a:t>
                      </a:r>
                      <a:endParaRPr lang="en-US" sz="900">
                        <a:effectLst/>
                        <a:latin typeface="Calibri"/>
                        <a:ea typeface="Calibri"/>
                        <a:cs typeface="Times New Roman"/>
                      </a:endParaRPr>
                    </a:p>
                  </a:txBody>
                  <a:tcPr marL="36070" marR="36070" marT="0" marB="0"/>
                </a:tc>
              </a:tr>
              <a:tr h="2534908">
                <a:tc>
                  <a:txBody>
                    <a:bodyPr/>
                    <a:lstStyle/>
                    <a:p>
                      <a:pPr marL="0" marR="0" algn="ctr">
                        <a:lnSpc>
                          <a:spcPct val="115000"/>
                        </a:lnSpc>
                        <a:spcBef>
                          <a:spcPts val="0"/>
                        </a:spcBef>
                        <a:spcAft>
                          <a:spcPts val="0"/>
                        </a:spcAft>
                      </a:pPr>
                      <a:r>
                        <a:rPr lang="en-US" sz="900">
                          <a:effectLst/>
                        </a:rPr>
                        <a:t>22</a:t>
                      </a:r>
                      <a:endParaRPr lang="en-US" sz="900">
                        <a:effectLst/>
                        <a:latin typeface="Calibri"/>
                        <a:ea typeface="Calibri"/>
                        <a:cs typeface="Times New Roman"/>
                      </a:endParaRPr>
                    </a:p>
                  </a:txBody>
                  <a:tcPr marL="36070" marR="36070" marT="0" marB="0" anchor="ctr"/>
                </a:tc>
                <a:tc>
                  <a:txBody>
                    <a:bodyPr/>
                    <a:lstStyle/>
                    <a:p>
                      <a:pPr marL="0" marR="0" algn="ctr">
                        <a:lnSpc>
                          <a:spcPct val="115000"/>
                        </a:lnSpc>
                        <a:spcBef>
                          <a:spcPts val="0"/>
                        </a:spcBef>
                        <a:spcAft>
                          <a:spcPts val="0"/>
                        </a:spcAft>
                      </a:pPr>
                      <a:r>
                        <a:rPr lang="en-US" sz="800">
                          <a:effectLst/>
                        </a:rPr>
                        <a:t>Informational</a:t>
                      </a:r>
                      <a:endParaRPr lang="en-US" sz="900">
                        <a:effectLst/>
                        <a:latin typeface="Calibri"/>
                        <a:ea typeface="Calibri"/>
                        <a:cs typeface="Times New Roman"/>
                      </a:endParaRPr>
                    </a:p>
                  </a:txBody>
                  <a:tcPr marL="36070" marR="36070" marT="0" marB="0" anchor="ctr"/>
                </a:tc>
                <a:tc>
                  <a:txBody>
                    <a:bodyPr/>
                    <a:lstStyle/>
                    <a:p>
                      <a:pPr marL="0" marR="0">
                        <a:lnSpc>
                          <a:spcPct val="115000"/>
                        </a:lnSpc>
                        <a:spcBef>
                          <a:spcPts val="0"/>
                        </a:spcBef>
                        <a:spcAft>
                          <a:spcPts val="0"/>
                        </a:spcAft>
                      </a:pPr>
                      <a:r>
                        <a:rPr lang="en-US" sz="800" dirty="0">
                          <a:effectLst/>
                        </a:rPr>
                        <a:t>I can explain the connection between important events or ideas in a text and support my explanation with key details from the text. (cause effect, sequencing, and compare and contrast)</a:t>
                      </a:r>
                      <a:endParaRPr lang="en-US" sz="900" dirty="0">
                        <a:effectLst/>
                      </a:endParaRPr>
                    </a:p>
                    <a:p>
                      <a:pPr marL="0" marR="0">
                        <a:lnSpc>
                          <a:spcPct val="115000"/>
                        </a:lnSpc>
                        <a:spcBef>
                          <a:spcPts val="0"/>
                        </a:spcBef>
                        <a:spcAft>
                          <a:spcPts val="0"/>
                        </a:spcAft>
                      </a:pPr>
                      <a:r>
                        <a:rPr lang="en-US" sz="800" dirty="0">
                          <a:effectLst/>
                        </a:rPr>
                        <a:t> </a:t>
                      </a:r>
                      <a:endParaRPr lang="en-US" sz="900" dirty="0">
                        <a:effectLst/>
                      </a:endParaRPr>
                    </a:p>
                    <a:p>
                      <a:pPr marL="0" marR="0">
                        <a:lnSpc>
                          <a:spcPct val="115000"/>
                        </a:lnSpc>
                        <a:spcBef>
                          <a:spcPts val="0"/>
                        </a:spcBef>
                        <a:spcAft>
                          <a:spcPts val="0"/>
                        </a:spcAft>
                      </a:pPr>
                      <a:r>
                        <a:rPr lang="en-US" sz="800" dirty="0">
                          <a:effectLst/>
                        </a:rPr>
                        <a:t>I can identify the text structure using signal words and text features in the text.</a:t>
                      </a:r>
                      <a:endParaRPr lang="en-US" sz="900" dirty="0">
                        <a:effectLst/>
                        <a:latin typeface="Calibri"/>
                        <a:ea typeface="Calibri"/>
                        <a:cs typeface="Times New Roman"/>
                      </a:endParaRPr>
                    </a:p>
                  </a:txBody>
                  <a:tcPr marL="36070" marR="36070" marT="0" marB="0" anchor="ctr"/>
                </a:tc>
                <a:tc>
                  <a:txBody>
                    <a:bodyPr/>
                    <a:lstStyle/>
                    <a:p>
                      <a:pPr marL="0" marR="0">
                        <a:lnSpc>
                          <a:spcPct val="115000"/>
                        </a:lnSpc>
                        <a:spcBef>
                          <a:spcPts val="0"/>
                        </a:spcBef>
                        <a:spcAft>
                          <a:spcPts val="0"/>
                        </a:spcAft>
                      </a:pPr>
                      <a:r>
                        <a:rPr lang="en-US" sz="900" u="sng" dirty="0">
                          <a:effectLst/>
                        </a:rPr>
                        <a:t>Text Structure Anchor Chart</a:t>
                      </a:r>
                      <a:r>
                        <a:rPr lang="en-US" sz="900" dirty="0">
                          <a:effectLst/>
                        </a:rPr>
                        <a:t>:</a:t>
                      </a:r>
                    </a:p>
                    <a:p>
                      <a:pPr marL="0" marR="0">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u="sng" dirty="0">
                          <a:effectLst/>
                        </a:rPr>
                        <a:t>Teacher Read Aloud: </a:t>
                      </a:r>
                      <a:r>
                        <a:rPr lang="en-US" sz="900" dirty="0">
                          <a:effectLst/>
                        </a:rPr>
                        <a:t>All of the questions – identifying the cause and the effect.</a:t>
                      </a:r>
                    </a:p>
                    <a:p>
                      <a:pPr marL="0" marR="0">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u="sng" dirty="0">
                          <a:effectLst/>
                        </a:rPr>
                        <a:t>Projectable 22.2</a:t>
                      </a:r>
                      <a:r>
                        <a:rPr lang="en-US" sz="900" dirty="0">
                          <a:effectLst/>
                        </a:rPr>
                        <a:t>:  (t-93)(Tuesday) Stick with Cause/Effect Flow Chart.  Add a box: identify signal words (as a result, which, because).  Practice substituting other signal words in the text to “test” whether they are true signal words.</a:t>
                      </a:r>
                    </a:p>
                    <a:p>
                      <a:pPr marL="0" marR="0">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dirty="0">
                          <a:effectLst/>
                        </a:rPr>
                        <a:t>Add another effect box: women got the right to vote.</a:t>
                      </a:r>
                    </a:p>
                    <a:p>
                      <a:pPr marL="0" marR="0">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u="sng" dirty="0">
                          <a:effectLst/>
                        </a:rPr>
                        <a:t>Main Selection</a:t>
                      </a:r>
                      <a:r>
                        <a:rPr lang="en-US" sz="900" dirty="0">
                          <a:effectLst/>
                        </a:rPr>
                        <a:t>: (Wednesday) Summarizes-- Teacher will read through each pages summary so students know what the main events are in the story (</a:t>
                      </a:r>
                      <a:r>
                        <a:rPr lang="en-US" sz="900" dirty="0" err="1">
                          <a:effectLst/>
                        </a:rPr>
                        <a:t>T95</a:t>
                      </a:r>
                      <a:r>
                        <a:rPr lang="en-US" sz="900" dirty="0">
                          <a:effectLst/>
                        </a:rPr>
                        <a:t>).  Read pages 562-563 (</a:t>
                      </a:r>
                      <a:r>
                        <a:rPr lang="en-US" sz="900" dirty="0" err="1">
                          <a:effectLst/>
                        </a:rPr>
                        <a:t>t96</a:t>
                      </a:r>
                      <a:r>
                        <a:rPr lang="en-US" sz="900" dirty="0">
                          <a:effectLst/>
                        </a:rPr>
                        <a:t>- </a:t>
                      </a:r>
                      <a:r>
                        <a:rPr lang="en-US" sz="900" dirty="0" err="1">
                          <a:effectLst/>
                        </a:rPr>
                        <a:t>t97</a:t>
                      </a:r>
                      <a:r>
                        <a:rPr lang="en-US" sz="900" dirty="0">
                          <a:effectLst/>
                        </a:rPr>
                        <a:t>) and complete projectable </a:t>
                      </a:r>
                      <a:r>
                        <a:rPr lang="en-US" sz="900" dirty="0" err="1">
                          <a:effectLst/>
                        </a:rPr>
                        <a:t>22.3a</a:t>
                      </a:r>
                      <a:r>
                        <a:rPr lang="en-US" sz="900" dirty="0">
                          <a:effectLst/>
                        </a:rPr>
                        <a:t>.  Read pages 565 (</a:t>
                      </a:r>
                      <a:r>
                        <a:rPr lang="en-US" sz="900" dirty="0" err="1">
                          <a:effectLst/>
                        </a:rPr>
                        <a:t>t99</a:t>
                      </a:r>
                      <a:r>
                        <a:rPr lang="en-US" sz="900" dirty="0">
                          <a:effectLst/>
                        </a:rPr>
                        <a:t>) –first 3 paragraphs (stop at the #4) complete the cause &amp; effect on </a:t>
                      </a:r>
                      <a:r>
                        <a:rPr lang="en-US" sz="900" dirty="0" err="1">
                          <a:effectLst/>
                        </a:rPr>
                        <a:t>t98</a:t>
                      </a:r>
                      <a:r>
                        <a:rPr lang="en-US" sz="900" dirty="0">
                          <a:effectLst/>
                        </a:rPr>
                        <a:t>. </a:t>
                      </a:r>
                    </a:p>
                    <a:p>
                      <a:pPr marL="0" marR="0">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dirty="0">
                          <a:effectLst/>
                        </a:rPr>
                        <a:t>(Thursday) –continue to 567-569 (</a:t>
                      </a:r>
                      <a:r>
                        <a:rPr lang="en-US" sz="900" dirty="0" err="1">
                          <a:effectLst/>
                        </a:rPr>
                        <a:t>t101</a:t>
                      </a:r>
                      <a:r>
                        <a:rPr lang="en-US" sz="900" dirty="0">
                          <a:effectLst/>
                        </a:rPr>
                        <a:t>-103) complete the projectable </a:t>
                      </a:r>
                      <a:r>
                        <a:rPr lang="en-US" sz="900" dirty="0" err="1">
                          <a:effectLst/>
                        </a:rPr>
                        <a:t>22.3b</a:t>
                      </a:r>
                      <a:r>
                        <a:rPr lang="en-US" sz="900" dirty="0">
                          <a:effectLst/>
                        </a:rPr>
                        <a:t> –use explicit details from the story. </a:t>
                      </a:r>
                    </a:p>
                    <a:p>
                      <a:pPr marL="0" marR="0">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u="sng" dirty="0">
                          <a:effectLst/>
                        </a:rPr>
                        <a:t>CAT</a:t>
                      </a:r>
                      <a:r>
                        <a:rPr lang="en-US" sz="900" dirty="0">
                          <a:effectLst/>
                        </a:rPr>
                        <a:t>—(Thursday) Complete practice book pg. 253   (</a:t>
                      </a:r>
                      <a:r>
                        <a:rPr lang="en-US" sz="900" dirty="0" err="1">
                          <a:effectLst/>
                        </a:rPr>
                        <a:t>t93</a:t>
                      </a:r>
                      <a:r>
                        <a:rPr lang="en-US" sz="900" dirty="0">
                          <a:effectLst/>
                        </a:rPr>
                        <a:t>) Elizabeth Cady Stanton </a:t>
                      </a:r>
                      <a:endParaRPr lang="en-US" sz="900" dirty="0">
                        <a:effectLst/>
                        <a:latin typeface="Calibri"/>
                        <a:ea typeface="Calibri"/>
                        <a:cs typeface="Times New Roman"/>
                      </a:endParaRPr>
                    </a:p>
                  </a:txBody>
                  <a:tcPr marL="36070" marR="36070" marT="0" marB="0"/>
                </a:tc>
              </a:tr>
            </a:tbl>
          </a:graphicData>
        </a:graphic>
      </p:graphicFrame>
    </p:spTree>
    <p:extLst>
      <p:ext uri="{BB962C8B-B14F-4D97-AF65-F5344CB8AC3E}">
        <p14:creationId xmlns:p14="http://schemas.microsoft.com/office/powerpoint/2010/main" val="41845554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Goals for Step #5: Planning for Instruction</a:t>
            </a:r>
            <a:endParaRPr lang="en-US" dirty="0"/>
          </a:p>
        </p:txBody>
      </p:sp>
      <p:sp>
        <p:nvSpPr>
          <p:cNvPr id="5" name="Content Placeholder 4"/>
          <p:cNvSpPr>
            <a:spLocks noGrp="1"/>
          </p:cNvSpPr>
          <p:nvPr>
            <p:ph idx="1"/>
          </p:nvPr>
        </p:nvSpPr>
        <p:spPr/>
        <p:txBody>
          <a:bodyPr>
            <a:normAutofit fontScale="85000" lnSpcReduction="20000"/>
          </a:bodyPr>
          <a:lstStyle/>
          <a:p>
            <a:r>
              <a:rPr lang="en-US" sz="2800" dirty="0" smtClean="0"/>
              <a:t>The group determines implications for whole group and small group instruction based on the team “I Can” statements and the pre-assessment student data.</a:t>
            </a:r>
          </a:p>
          <a:p>
            <a:r>
              <a:rPr lang="en-US" sz="2800" dirty="0" smtClean="0"/>
              <a:t>Specific materials for use, teacher actions and student actions are articulated.</a:t>
            </a:r>
          </a:p>
          <a:p>
            <a:r>
              <a:rPr lang="en-US" sz="2800" dirty="0" smtClean="0"/>
              <a:t>The group reviews the available materials within </a:t>
            </a:r>
            <a:r>
              <a:rPr lang="en-US" sz="2800" i="1" dirty="0" smtClean="0"/>
              <a:t>Journeys</a:t>
            </a:r>
            <a:r>
              <a:rPr lang="en-US" sz="2800" dirty="0" smtClean="0"/>
              <a:t> and determines what modifications to instruction and teacher language are necessary to accomplish our team “I Can” statements.</a:t>
            </a:r>
            <a:r>
              <a:rPr lang="en-US" sz="2800" dirty="0"/>
              <a:t/>
            </a:r>
            <a:br>
              <a:rPr lang="en-US" sz="2800" dirty="0"/>
            </a:br>
            <a:endParaRPr lang="en-US" sz="2800" dirty="0"/>
          </a:p>
          <a:p>
            <a:pPr marL="4572" indent="0">
              <a:buNone/>
            </a:pPr>
            <a:r>
              <a:rPr lang="en-US" sz="2800" b="1" u="sng" dirty="0"/>
              <a:t>Resources to Support:</a:t>
            </a:r>
          </a:p>
          <a:p>
            <a:pPr marL="685800" lvl="1" indent="-228600"/>
            <a:r>
              <a:rPr lang="en-US" sz="2400" dirty="0" smtClean="0"/>
              <a:t>JOURNEYS</a:t>
            </a:r>
          </a:p>
          <a:p>
            <a:pPr marL="685800" lvl="1" indent="-228600"/>
            <a:r>
              <a:rPr lang="en-US" sz="2400" u="sng" dirty="0" smtClean="0"/>
              <a:t>The Common Core Book</a:t>
            </a:r>
            <a:endParaRPr lang="en-US" sz="2400" u="sng" dirty="0"/>
          </a:p>
        </p:txBody>
      </p:sp>
    </p:spTree>
    <p:extLst>
      <p:ext uri="{BB962C8B-B14F-4D97-AF65-F5344CB8AC3E}">
        <p14:creationId xmlns:p14="http://schemas.microsoft.com/office/powerpoint/2010/main" val="571104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Designing the Instructional Day</a:t>
            </a:r>
            <a:endParaRPr lang="en-US" dirty="0"/>
          </a:p>
        </p:txBody>
      </p:sp>
      <p:sp>
        <p:nvSpPr>
          <p:cNvPr id="5" name="Text Placeholder 4"/>
          <p:cNvSpPr>
            <a:spLocks noGrp="1"/>
          </p:cNvSpPr>
          <p:nvPr>
            <p:ph type="body" idx="1"/>
          </p:nvPr>
        </p:nvSpPr>
        <p:spPr/>
        <p:txBody>
          <a:bodyPr>
            <a:noAutofit/>
          </a:bodyPr>
          <a:lstStyle/>
          <a:p>
            <a:r>
              <a:rPr lang="en-US" sz="3600" dirty="0" smtClean="0"/>
              <a:t>Handout</a:t>
            </a:r>
            <a:endParaRPr lang="en-US" sz="3600" dirty="0"/>
          </a:p>
        </p:txBody>
      </p:sp>
    </p:spTree>
    <p:extLst>
      <p:ext uri="{BB962C8B-B14F-4D97-AF65-F5344CB8AC3E}">
        <p14:creationId xmlns:p14="http://schemas.microsoft.com/office/powerpoint/2010/main" val="3010308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Designing the Instructional Day</a:t>
            </a:r>
            <a:endParaRPr lang="en-US" dirty="0"/>
          </a:p>
        </p:txBody>
      </p:sp>
      <p:sp>
        <p:nvSpPr>
          <p:cNvPr id="5" name="Content Placeholder 4"/>
          <p:cNvSpPr>
            <a:spLocks noGrp="1"/>
          </p:cNvSpPr>
          <p:nvPr>
            <p:ph idx="1"/>
          </p:nvPr>
        </p:nvSpPr>
        <p:spPr/>
        <p:txBody>
          <a:bodyPr/>
          <a:lstStyle/>
          <a:p>
            <a:pPr marL="4572" indent="0">
              <a:buNone/>
            </a:pPr>
            <a:r>
              <a:rPr lang="en-US" dirty="0" smtClean="0"/>
              <a:t>The Purpose of this Document:</a:t>
            </a:r>
          </a:p>
          <a:p>
            <a:pPr marL="971550" lvl="1" indent="-514350"/>
            <a:r>
              <a:rPr lang="en-US" dirty="0" smtClean="0"/>
              <a:t>Time allotments across content areas</a:t>
            </a:r>
          </a:p>
          <a:p>
            <a:pPr marL="971550" lvl="1" indent="-514350"/>
            <a:r>
              <a:rPr lang="en-US" dirty="0" smtClean="0"/>
              <a:t>Instructional components of each content area</a:t>
            </a:r>
          </a:p>
          <a:p>
            <a:pPr marL="971550" lvl="1" indent="-514350"/>
            <a:r>
              <a:rPr lang="en-US" dirty="0" smtClean="0"/>
              <a:t>Starting point for grade-level conversations about the distribution of the instructional day</a:t>
            </a:r>
          </a:p>
          <a:p>
            <a:pPr marL="971550" lvl="1" indent="-514350"/>
            <a:endParaRPr lang="en-US" dirty="0" smtClean="0"/>
          </a:p>
          <a:p>
            <a:endParaRPr lang="en-US" dirty="0"/>
          </a:p>
        </p:txBody>
      </p:sp>
    </p:spTree>
    <p:extLst>
      <p:ext uri="{BB962C8B-B14F-4D97-AF65-F5344CB8AC3E}">
        <p14:creationId xmlns:p14="http://schemas.microsoft.com/office/powerpoint/2010/main" val="31579430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8145" y="152400"/>
            <a:ext cx="7772400" cy="1981200"/>
          </a:xfrm>
        </p:spPr>
        <p:txBody>
          <a:bodyPr>
            <a:noAutofit/>
          </a:bodyPr>
          <a:lstStyle/>
          <a:p>
            <a:r>
              <a:rPr lang="en-US" sz="7500" dirty="0" smtClean="0">
                <a:latin typeface="Rockwell Condensed" pitchFamily="18" charset="0"/>
              </a:rPr>
              <a:t>Lunch  Time!</a:t>
            </a:r>
            <a:br>
              <a:rPr lang="en-US" sz="7500" dirty="0" smtClean="0">
                <a:latin typeface="Rockwell Condensed" pitchFamily="18" charset="0"/>
              </a:rPr>
            </a:br>
            <a:endParaRPr lang="en-US" sz="7500" dirty="0">
              <a:latin typeface="Rockwell Condensed" pitchFamily="18" charset="0"/>
            </a:endParaRPr>
          </a:p>
        </p:txBody>
      </p:sp>
      <p:sp>
        <p:nvSpPr>
          <p:cNvPr id="7" name="Text Placeholder 6"/>
          <p:cNvSpPr>
            <a:spLocks noGrp="1"/>
          </p:cNvSpPr>
          <p:nvPr>
            <p:ph type="body" idx="1"/>
          </p:nvPr>
        </p:nvSpPr>
        <p:spPr>
          <a:xfrm>
            <a:off x="609600" y="4191000"/>
            <a:ext cx="7772400" cy="1143000"/>
          </a:xfrm>
        </p:spPr>
        <p:txBody>
          <a:bodyPr>
            <a:noAutofit/>
          </a:bodyPr>
          <a:lstStyle/>
          <a:p>
            <a:r>
              <a:rPr lang="en-US" sz="5500" dirty="0" smtClean="0"/>
              <a:t>11:30-12:30pm</a:t>
            </a:r>
            <a:endParaRPr lang="en-US" sz="55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145" y="1447800"/>
            <a:ext cx="3962400" cy="278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8205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First… A Pep Talk</a:t>
            </a:r>
            <a:endParaRPr lang="en-US" dirty="0"/>
          </a:p>
        </p:txBody>
      </p:sp>
      <p:sp>
        <p:nvSpPr>
          <p:cNvPr id="6" name="Text Placeholder 5"/>
          <p:cNvSpPr>
            <a:spLocks noGrp="1"/>
          </p:cNvSpPr>
          <p:nvPr>
            <p:ph type="body" idx="1"/>
          </p:nvPr>
        </p:nvSpPr>
        <p:spPr/>
        <p:txBody>
          <a:bodyPr>
            <a:noAutofit/>
          </a:bodyPr>
          <a:lstStyle/>
          <a:p>
            <a:r>
              <a:rPr lang="en-US" sz="2800" dirty="0" smtClean="0"/>
              <a:t>http://www.youtube.com/watch?v=l-gQLqv9f4o</a:t>
            </a:r>
            <a:endParaRPr lang="en-US" sz="2800" dirty="0"/>
          </a:p>
        </p:txBody>
      </p:sp>
    </p:spTree>
    <p:extLst>
      <p:ext uri="{BB962C8B-B14F-4D97-AF65-F5344CB8AC3E}">
        <p14:creationId xmlns:p14="http://schemas.microsoft.com/office/powerpoint/2010/main" val="30183597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13571" y="1374315"/>
            <a:ext cx="4127500" cy="41275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6" name="Straight Connector 5"/>
          <p:cNvCxnSpPr/>
          <p:nvPr/>
        </p:nvCxnSpPr>
        <p:spPr>
          <a:xfrm>
            <a:off x="3003550" y="3438065"/>
            <a:ext cx="3162300" cy="0"/>
          </a:xfrm>
          <a:prstGeom prst="line">
            <a:avLst/>
          </a:prstGeom>
          <a:ln cap="rnd">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8" name="Picture 7" descr="HT_Colo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5500" y="2944480"/>
            <a:ext cx="2423642" cy="257052"/>
          </a:xfrm>
          <a:prstGeom prst="rect">
            <a:avLst/>
          </a:prstGeom>
          <a:effectLst/>
        </p:spPr>
      </p:pic>
      <p:sp>
        <p:nvSpPr>
          <p:cNvPr id="2" name="TextBox 1"/>
          <p:cNvSpPr txBox="1"/>
          <p:nvPr/>
        </p:nvSpPr>
        <p:spPr>
          <a:xfrm>
            <a:off x="3219450" y="3800475"/>
            <a:ext cx="2705100" cy="369332"/>
          </a:xfrm>
          <a:prstGeom prst="rect">
            <a:avLst/>
          </a:prstGeom>
          <a:noFill/>
        </p:spPr>
        <p:txBody>
          <a:bodyPr wrap="square" rtlCol="0">
            <a:spAutoFit/>
          </a:bodyPr>
          <a:lstStyle/>
          <a:p>
            <a:pPr defTabSz="457200"/>
            <a:r>
              <a:rPr lang="en-US" dirty="0" smtClean="0">
                <a:solidFill>
                  <a:prstClr val="black"/>
                </a:solidFill>
              </a:rPr>
              <a:t>Des Moines Public Schools</a:t>
            </a:r>
            <a:endParaRPr lang="en-US" dirty="0">
              <a:solidFill>
                <a:prstClr val="black"/>
              </a:solidFill>
            </a:endParaRPr>
          </a:p>
        </p:txBody>
      </p:sp>
    </p:spTree>
    <p:extLst>
      <p:ext uri="{BB962C8B-B14F-4D97-AF65-F5344CB8AC3E}">
        <p14:creationId xmlns:p14="http://schemas.microsoft.com/office/powerpoint/2010/main" val="35604967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rot="496897">
            <a:off x="5894160" y="3373381"/>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injury</a:t>
            </a:r>
            <a:endParaRPr lang="en-US" sz="1400" dirty="0">
              <a:solidFill>
                <a:srgbClr val="FFFFFF"/>
              </a:solidFill>
              <a:latin typeface="Gotham Book"/>
              <a:cs typeface="Gotham Book"/>
            </a:endParaRPr>
          </a:p>
        </p:txBody>
      </p:sp>
      <p:grpSp>
        <p:nvGrpSpPr>
          <p:cNvPr id="3" name="Group 2"/>
          <p:cNvGrpSpPr/>
          <p:nvPr/>
        </p:nvGrpSpPr>
        <p:grpSpPr>
          <a:xfrm>
            <a:off x="5120926" y="2992349"/>
            <a:ext cx="3166421" cy="3172307"/>
            <a:chOff x="5120926" y="2992349"/>
            <a:chExt cx="3166421" cy="3172307"/>
          </a:xfrm>
        </p:grpSpPr>
        <p:sp>
          <p:nvSpPr>
            <p:cNvPr id="21" name="TextBox 20"/>
            <p:cNvSpPr txBox="1"/>
            <p:nvPr/>
          </p:nvSpPr>
          <p:spPr>
            <a:xfrm rot="1440220">
              <a:off x="5120926" y="3068548"/>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sleep</a:t>
              </a:r>
              <a:endParaRPr lang="en-US" sz="1400" dirty="0">
                <a:solidFill>
                  <a:srgbClr val="FFFFFF"/>
                </a:solidFill>
                <a:latin typeface="Gotham Book"/>
                <a:cs typeface="Gotham Book"/>
              </a:endParaRPr>
            </a:p>
          </p:txBody>
        </p:sp>
        <p:sp>
          <p:nvSpPr>
            <p:cNvPr id="22" name="TextBox 21"/>
            <p:cNvSpPr txBox="1"/>
            <p:nvPr/>
          </p:nvSpPr>
          <p:spPr>
            <a:xfrm rot="21222203">
              <a:off x="6522555" y="2992349"/>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body image</a:t>
              </a:r>
              <a:endParaRPr lang="en-US" sz="1400" dirty="0">
                <a:solidFill>
                  <a:srgbClr val="FFFFFF"/>
                </a:solidFill>
                <a:latin typeface="Gotham Book"/>
                <a:cs typeface="Gotham Book"/>
              </a:endParaRPr>
            </a:p>
          </p:txBody>
        </p:sp>
        <p:sp>
          <p:nvSpPr>
            <p:cNvPr id="24" name="TextBox 23"/>
            <p:cNvSpPr txBox="1"/>
            <p:nvPr/>
          </p:nvSpPr>
          <p:spPr>
            <a:xfrm rot="1326185">
              <a:off x="5493602" y="3647939"/>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alcohol</a:t>
              </a:r>
              <a:endParaRPr lang="en-US" sz="1400" dirty="0">
                <a:solidFill>
                  <a:srgbClr val="FFFFFF"/>
                </a:solidFill>
                <a:latin typeface="Gotham Book"/>
                <a:cs typeface="Gotham Book"/>
              </a:endParaRPr>
            </a:p>
          </p:txBody>
        </p:sp>
        <p:sp>
          <p:nvSpPr>
            <p:cNvPr id="25" name="TextBox 24"/>
            <p:cNvSpPr txBox="1"/>
            <p:nvPr/>
          </p:nvSpPr>
          <p:spPr>
            <a:xfrm rot="20501623">
              <a:off x="6351106" y="3609905"/>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bullying</a:t>
              </a:r>
              <a:endParaRPr lang="en-US" sz="1400" dirty="0">
                <a:solidFill>
                  <a:srgbClr val="FFFFFF"/>
                </a:solidFill>
                <a:latin typeface="Gotham Book"/>
                <a:cs typeface="Gotham Book"/>
              </a:endParaRPr>
            </a:p>
          </p:txBody>
        </p:sp>
        <p:sp>
          <p:nvSpPr>
            <p:cNvPr id="26" name="TextBox 25"/>
            <p:cNvSpPr txBox="1"/>
            <p:nvPr/>
          </p:nvSpPr>
          <p:spPr>
            <a:xfrm rot="982271">
              <a:off x="5697055" y="4760158"/>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relationships</a:t>
              </a:r>
              <a:endParaRPr lang="en-US" sz="1400" dirty="0">
                <a:solidFill>
                  <a:srgbClr val="FFFFFF"/>
                </a:solidFill>
                <a:latin typeface="Gotham Book"/>
                <a:cs typeface="Gotham Book"/>
              </a:endParaRPr>
            </a:p>
          </p:txBody>
        </p:sp>
        <p:sp>
          <p:nvSpPr>
            <p:cNvPr id="27" name="TextBox 26"/>
            <p:cNvSpPr txBox="1"/>
            <p:nvPr/>
          </p:nvSpPr>
          <p:spPr>
            <a:xfrm rot="21408371">
              <a:off x="6306818" y="4489600"/>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asthma</a:t>
              </a:r>
              <a:endParaRPr lang="en-US" sz="1400" dirty="0">
                <a:solidFill>
                  <a:srgbClr val="FFFFFF"/>
                </a:solidFill>
                <a:latin typeface="Gotham Book"/>
                <a:cs typeface="Gotham Book"/>
              </a:endParaRPr>
            </a:p>
          </p:txBody>
        </p:sp>
        <p:sp>
          <p:nvSpPr>
            <p:cNvPr id="28" name="TextBox 27"/>
            <p:cNvSpPr txBox="1"/>
            <p:nvPr/>
          </p:nvSpPr>
          <p:spPr>
            <a:xfrm rot="577912">
              <a:off x="5747856" y="5150567"/>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tobacco</a:t>
              </a:r>
              <a:endParaRPr lang="en-US" sz="1400" dirty="0">
                <a:solidFill>
                  <a:srgbClr val="FFFFFF"/>
                </a:solidFill>
                <a:latin typeface="Gotham Book"/>
                <a:cs typeface="Gotham Book"/>
              </a:endParaRPr>
            </a:p>
          </p:txBody>
        </p:sp>
        <p:sp>
          <p:nvSpPr>
            <p:cNvPr id="29" name="TextBox 28"/>
            <p:cNvSpPr txBox="1"/>
            <p:nvPr/>
          </p:nvSpPr>
          <p:spPr>
            <a:xfrm rot="20806356">
              <a:off x="6147906" y="5485942"/>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drugs</a:t>
              </a:r>
              <a:endParaRPr lang="en-US" sz="1400" dirty="0">
                <a:solidFill>
                  <a:srgbClr val="FFFFFF"/>
                </a:solidFill>
                <a:latin typeface="Gotham Book"/>
                <a:cs typeface="Gotham Book"/>
              </a:endParaRPr>
            </a:p>
          </p:txBody>
        </p:sp>
        <p:sp>
          <p:nvSpPr>
            <p:cNvPr id="30" name="TextBox 29"/>
            <p:cNvSpPr txBox="1"/>
            <p:nvPr/>
          </p:nvSpPr>
          <p:spPr>
            <a:xfrm rot="1377313">
              <a:off x="6033098" y="5877398"/>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dental</a:t>
              </a:r>
              <a:endParaRPr lang="en-US" sz="1400" dirty="0">
                <a:solidFill>
                  <a:srgbClr val="FFFFFF"/>
                </a:solidFill>
                <a:latin typeface="Gotham Book"/>
                <a:cs typeface="Gotham Book"/>
              </a:endParaRPr>
            </a:p>
          </p:txBody>
        </p:sp>
        <p:sp>
          <p:nvSpPr>
            <p:cNvPr id="31" name="TextBox 30"/>
            <p:cNvSpPr txBox="1"/>
            <p:nvPr/>
          </p:nvSpPr>
          <p:spPr>
            <a:xfrm rot="20962606">
              <a:off x="5953690" y="4132048"/>
              <a:ext cx="1764792" cy="287258"/>
            </a:xfrm>
            <a:prstGeom prst="rect">
              <a:avLst/>
            </a:prstGeom>
            <a:noFill/>
          </p:spPr>
          <p:txBody>
            <a:bodyPr wrap="square" lIns="0" tIns="0" bIns="0" rtlCol="0">
              <a:spAutoFit/>
            </a:bodyPr>
            <a:lstStyle/>
            <a:p>
              <a:pPr algn="ctr" defTabSz="457200">
                <a:lnSpc>
                  <a:spcPct val="140000"/>
                </a:lnSpc>
              </a:pPr>
              <a:r>
                <a:rPr lang="en-US" sz="1400" dirty="0">
                  <a:solidFill>
                    <a:srgbClr val="FFFFFF"/>
                  </a:solidFill>
                  <a:latin typeface="Gotham Book"/>
                  <a:cs typeface="Gotham Book"/>
                </a:rPr>
                <a:t>p</a:t>
              </a:r>
              <a:r>
                <a:rPr lang="en-US" sz="1400" dirty="0" smtClean="0">
                  <a:solidFill>
                    <a:srgbClr val="FFFFFF"/>
                  </a:solidFill>
                  <a:latin typeface="Gotham Book"/>
                  <a:cs typeface="Gotham Book"/>
                </a:rPr>
                <a:t>hysical activity</a:t>
              </a:r>
              <a:endParaRPr lang="en-US" sz="1400" dirty="0">
                <a:solidFill>
                  <a:srgbClr val="FFFFFF"/>
                </a:solidFill>
                <a:latin typeface="Gotham Book"/>
                <a:cs typeface="Gotham Book"/>
              </a:endParaRPr>
            </a:p>
          </p:txBody>
        </p:sp>
      </p:grpSp>
      <p:sp>
        <p:nvSpPr>
          <p:cNvPr id="17" name="TextBox 16"/>
          <p:cNvSpPr txBox="1"/>
          <p:nvPr/>
        </p:nvSpPr>
        <p:spPr>
          <a:xfrm>
            <a:off x="304800" y="136160"/>
            <a:ext cx="8229602" cy="5937331"/>
          </a:xfrm>
          <a:prstGeom prst="rect">
            <a:avLst/>
          </a:prstGeom>
          <a:noFill/>
          <a:effectLst/>
        </p:spPr>
        <p:txBody>
          <a:bodyPr wrap="square" lIns="0" tIns="0" bIns="0" rtlCol="0">
            <a:spAutoFit/>
          </a:bodyPr>
          <a:lstStyle/>
          <a:p>
            <a:pPr marL="457200" indent="-457200" defTabSz="457200">
              <a:lnSpc>
                <a:spcPct val="120000"/>
              </a:lnSpc>
              <a:buFont typeface="Arial" pitchFamily="34" charset="0"/>
              <a:buChar char="•"/>
            </a:pPr>
            <a:r>
              <a:rPr lang="en-US" sz="2700" dirty="0" smtClean="0">
                <a:latin typeface="Gotham Book"/>
                <a:cs typeface="Gotham Book"/>
              </a:rPr>
              <a:t>Health Teacher is a teacher-directed resource designed to increase health literacy and increase student movement opportunities during the day.</a:t>
            </a:r>
          </a:p>
          <a:p>
            <a:pPr marL="457200" indent="-457200" defTabSz="457200">
              <a:lnSpc>
                <a:spcPct val="120000"/>
              </a:lnSpc>
              <a:buFont typeface="Arial" pitchFamily="34" charset="0"/>
              <a:buChar char="•"/>
            </a:pPr>
            <a:endParaRPr lang="en-US" sz="2700" dirty="0" smtClean="0">
              <a:latin typeface="Gotham Book"/>
              <a:cs typeface="Gotham Book"/>
            </a:endParaRPr>
          </a:p>
          <a:p>
            <a:pPr marL="457200" indent="-457200" defTabSz="457200">
              <a:lnSpc>
                <a:spcPct val="120000"/>
              </a:lnSpc>
              <a:buFont typeface="Arial" pitchFamily="34" charset="0"/>
              <a:buChar char="•"/>
            </a:pPr>
            <a:r>
              <a:rPr lang="en-US" sz="2700" dirty="0" smtClean="0">
                <a:latin typeface="Gotham Book"/>
                <a:cs typeface="Gotham Book"/>
              </a:rPr>
              <a:t>Health Teacher has nearly 300 online lesson plans that cover 10 health topic areas.</a:t>
            </a:r>
          </a:p>
          <a:p>
            <a:pPr marL="457200" indent="-457200" defTabSz="457200">
              <a:lnSpc>
                <a:spcPct val="120000"/>
              </a:lnSpc>
              <a:buFont typeface="Arial" pitchFamily="34" charset="0"/>
              <a:buChar char="•"/>
            </a:pPr>
            <a:endParaRPr lang="en-US" sz="2700" dirty="0">
              <a:latin typeface="Gotham Book"/>
              <a:cs typeface="Gotham Book"/>
            </a:endParaRPr>
          </a:p>
          <a:p>
            <a:pPr marL="457200" indent="-457200" defTabSz="457200">
              <a:lnSpc>
                <a:spcPct val="120000"/>
              </a:lnSpc>
              <a:buFont typeface="Arial" pitchFamily="34" charset="0"/>
              <a:buChar char="•"/>
            </a:pPr>
            <a:r>
              <a:rPr lang="en-US" sz="2700" dirty="0" smtClean="0">
                <a:latin typeface="Gotham Book"/>
                <a:cs typeface="Gotham Book"/>
              </a:rPr>
              <a:t>Lessons are aligned to the National Health Education Standards as well as the Common Core Standards and other core subject areas.</a:t>
            </a:r>
          </a:p>
          <a:p>
            <a:pPr marL="457200" indent="-457200" defTabSz="457200">
              <a:lnSpc>
                <a:spcPct val="120000"/>
              </a:lnSpc>
              <a:buFont typeface="Arial" pitchFamily="34" charset="0"/>
              <a:buChar char="•"/>
            </a:pPr>
            <a:endParaRPr lang="en-US" sz="2700" dirty="0" smtClean="0">
              <a:latin typeface="Gotham Book"/>
              <a:cs typeface="Gotham Book"/>
            </a:endParaRPr>
          </a:p>
          <a:p>
            <a:pPr marL="457200" indent="-457200" defTabSz="457200">
              <a:lnSpc>
                <a:spcPct val="120000"/>
              </a:lnSpc>
              <a:buFont typeface="Arial" pitchFamily="34" charset="0"/>
              <a:buChar char="•"/>
            </a:pPr>
            <a:r>
              <a:rPr lang="en-US" sz="2700" dirty="0" smtClean="0">
                <a:latin typeface="Gotham Book"/>
                <a:cs typeface="Gotham Book"/>
              </a:rPr>
              <a:t>Supplemental totes of readers will be provided.</a:t>
            </a:r>
            <a:endParaRPr lang="en-US" sz="2700" dirty="0">
              <a:latin typeface="Gotham Book"/>
              <a:cs typeface="Gotham Book"/>
            </a:endParaRPr>
          </a:p>
        </p:txBody>
      </p:sp>
    </p:spTree>
    <p:extLst>
      <p:ext uri="{BB962C8B-B14F-4D97-AF65-F5344CB8AC3E}">
        <p14:creationId xmlns:p14="http://schemas.microsoft.com/office/powerpoint/2010/main" val="28256283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rot="496897">
            <a:off x="5894160" y="3373381"/>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injury</a:t>
            </a:r>
            <a:endParaRPr lang="en-US" sz="1400" dirty="0">
              <a:solidFill>
                <a:srgbClr val="FFFFFF"/>
              </a:solidFill>
              <a:latin typeface="Gotham Book"/>
              <a:cs typeface="Gotham Book"/>
            </a:endParaRPr>
          </a:p>
        </p:txBody>
      </p:sp>
      <p:grpSp>
        <p:nvGrpSpPr>
          <p:cNvPr id="3" name="Group 2"/>
          <p:cNvGrpSpPr/>
          <p:nvPr/>
        </p:nvGrpSpPr>
        <p:grpSpPr>
          <a:xfrm>
            <a:off x="5120926" y="2992349"/>
            <a:ext cx="3166421" cy="3172307"/>
            <a:chOff x="5120926" y="2992349"/>
            <a:chExt cx="3166421" cy="3172307"/>
          </a:xfrm>
        </p:grpSpPr>
        <p:sp>
          <p:nvSpPr>
            <p:cNvPr id="21" name="TextBox 20"/>
            <p:cNvSpPr txBox="1"/>
            <p:nvPr/>
          </p:nvSpPr>
          <p:spPr>
            <a:xfrm rot="1440220">
              <a:off x="5120926" y="3068548"/>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sleep</a:t>
              </a:r>
              <a:endParaRPr lang="en-US" sz="1400" dirty="0">
                <a:solidFill>
                  <a:srgbClr val="FFFFFF"/>
                </a:solidFill>
                <a:latin typeface="Gotham Book"/>
                <a:cs typeface="Gotham Book"/>
              </a:endParaRPr>
            </a:p>
          </p:txBody>
        </p:sp>
        <p:sp>
          <p:nvSpPr>
            <p:cNvPr id="22" name="TextBox 21"/>
            <p:cNvSpPr txBox="1"/>
            <p:nvPr/>
          </p:nvSpPr>
          <p:spPr>
            <a:xfrm rot="21222203">
              <a:off x="6522555" y="2992349"/>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body image</a:t>
              </a:r>
              <a:endParaRPr lang="en-US" sz="1400" dirty="0">
                <a:solidFill>
                  <a:srgbClr val="FFFFFF"/>
                </a:solidFill>
                <a:latin typeface="Gotham Book"/>
                <a:cs typeface="Gotham Book"/>
              </a:endParaRPr>
            </a:p>
          </p:txBody>
        </p:sp>
        <p:sp>
          <p:nvSpPr>
            <p:cNvPr id="24" name="TextBox 23"/>
            <p:cNvSpPr txBox="1"/>
            <p:nvPr/>
          </p:nvSpPr>
          <p:spPr>
            <a:xfrm rot="1326185">
              <a:off x="5493602" y="3647939"/>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alcohol</a:t>
              </a:r>
              <a:endParaRPr lang="en-US" sz="1400" dirty="0">
                <a:solidFill>
                  <a:srgbClr val="FFFFFF"/>
                </a:solidFill>
                <a:latin typeface="Gotham Book"/>
                <a:cs typeface="Gotham Book"/>
              </a:endParaRPr>
            </a:p>
          </p:txBody>
        </p:sp>
        <p:sp>
          <p:nvSpPr>
            <p:cNvPr id="25" name="TextBox 24"/>
            <p:cNvSpPr txBox="1"/>
            <p:nvPr/>
          </p:nvSpPr>
          <p:spPr>
            <a:xfrm rot="20501623">
              <a:off x="6351106" y="3609905"/>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bullying</a:t>
              </a:r>
              <a:endParaRPr lang="en-US" sz="1400" dirty="0">
                <a:solidFill>
                  <a:srgbClr val="FFFFFF"/>
                </a:solidFill>
                <a:latin typeface="Gotham Book"/>
                <a:cs typeface="Gotham Book"/>
              </a:endParaRPr>
            </a:p>
          </p:txBody>
        </p:sp>
        <p:sp>
          <p:nvSpPr>
            <p:cNvPr id="26" name="TextBox 25"/>
            <p:cNvSpPr txBox="1"/>
            <p:nvPr/>
          </p:nvSpPr>
          <p:spPr>
            <a:xfrm rot="982271">
              <a:off x="5697055" y="4760158"/>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relationships</a:t>
              </a:r>
              <a:endParaRPr lang="en-US" sz="1400" dirty="0">
                <a:solidFill>
                  <a:srgbClr val="FFFFFF"/>
                </a:solidFill>
                <a:latin typeface="Gotham Book"/>
                <a:cs typeface="Gotham Book"/>
              </a:endParaRPr>
            </a:p>
          </p:txBody>
        </p:sp>
        <p:sp>
          <p:nvSpPr>
            <p:cNvPr id="27" name="TextBox 26"/>
            <p:cNvSpPr txBox="1"/>
            <p:nvPr/>
          </p:nvSpPr>
          <p:spPr>
            <a:xfrm rot="21408371">
              <a:off x="6306818" y="4489600"/>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asthma</a:t>
              </a:r>
              <a:endParaRPr lang="en-US" sz="1400" dirty="0">
                <a:solidFill>
                  <a:srgbClr val="FFFFFF"/>
                </a:solidFill>
                <a:latin typeface="Gotham Book"/>
                <a:cs typeface="Gotham Book"/>
              </a:endParaRPr>
            </a:p>
          </p:txBody>
        </p:sp>
        <p:sp>
          <p:nvSpPr>
            <p:cNvPr id="28" name="TextBox 27"/>
            <p:cNvSpPr txBox="1"/>
            <p:nvPr/>
          </p:nvSpPr>
          <p:spPr>
            <a:xfrm rot="577912">
              <a:off x="5747856" y="5150567"/>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tobacco</a:t>
              </a:r>
              <a:endParaRPr lang="en-US" sz="1400" dirty="0">
                <a:solidFill>
                  <a:srgbClr val="FFFFFF"/>
                </a:solidFill>
                <a:latin typeface="Gotham Book"/>
                <a:cs typeface="Gotham Book"/>
              </a:endParaRPr>
            </a:p>
          </p:txBody>
        </p:sp>
        <p:sp>
          <p:nvSpPr>
            <p:cNvPr id="29" name="TextBox 28"/>
            <p:cNvSpPr txBox="1"/>
            <p:nvPr/>
          </p:nvSpPr>
          <p:spPr>
            <a:xfrm rot="20806356">
              <a:off x="6147906" y="5485942"/>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drugs</a:t>
              </a:r>
              <a:endParaRPr lang="en-US" sz="1400" dirty="0">
                <a:solidFill>
                  <a:srgbClr val="FFFFFF"/>
                </a:solidFill>
                <a:latin typeface="Gotham Book"/>
                <a:cs typeface="Gotham Book"/>
              </a:endParaRPr>
            </a:p>
          </p:txBody>
        </p:sp>
        <p:sp>
          <p:nvSpPr>
            <p:cNvPr id="30" name="TextBox 29"/>
            <p:cNvSpPr txBox="1"/>
            <p:nvPr/>
          </p:nvSpPr>
          <p:spPr>
            <a:xfrm rot="1377313">
              <a:off x="6033098" y="5877398"/>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dental</a:t>
              </a:r>
              <a:endParaRPr lang="en-US" sz="1400" dirty="0">
                <a:solidFill>
                  <a:srgbClr val="FFFFFF"/>
                </a:solidFill>
                <a:latin typeface="Gotham Book"/>
                <a:cs typeface="Gotham Book"/>
              </a:endParaRPr>
            </a:p>
          </p:txBody>
        </p:sp>
        <p:sp>
          <p:nvSpPr>
            <p:cNvPr id="31" name="TextBox 30"/>
            <p:cNvSpPr txBox="1"/>
            <p:nvPr/>
          </p:nvSpPr>
          <p:spPr>
            <a:xfrm rot="20962606">
              <a:off x="5953690" y="4132048"/>
              <a:ext cx="1764792" cy="287258"/>
            </a:xfrm>
            <a:prstGeom prst="rect">
              <a:avLst/>
            </a:prstGeom>
            <a:noFill/>
          </p:spPr>
          <p:txBody>
            <a:bodyPr wrap="square" lIns="0" tIns="0" bIns="0" rtlCol="0">
              <a:spAutoFit/>
            </a:bodyPr>
            <a:lstStyle/>
            <a:p>
              <a:pPr algn="ctr" defTabSz="457200">
                <a:lnSpc>
                  <a:spcPct val="140000"/>
                </a:lnSpc>
              </a:pPr>
              <a:r>
                <a:rPr lang="en-US" sz="1400" dirty="0">
                  <a:solidFill>
                    <a:srgbClr val="FFFFFF"/>
                  </a:solidFill>
                  <a:latin typeface="Gotham Book"/>
                  <a:cs typeface="Gotham Book"/>
                </a:rPr>
                <a:t>p</a:t>
              </a:r>
              <a:r>
                <a:rPr lang="en-US" sz="1400" dirty="0" smtClean="0">
                  <a:solidFill>
                    <a:srgbClr val="FFFFFF"/>
                  </a:solidFill>
                  <a:latin typeface="Gotham Book"/>
                  <a:cs typeface="Gotham Book"/>
                </a:rPr>
                <a:t>hysical activity</a:t>
              </a:r>
              <a:endParaRPr lang="en-US" sz="1400" dirty="0">
                <a:solidFill>
                  <a:srgbClr val="FFFFFF"/>
                </a:solidFill>
                <a:latin typeface="Gotham Book"/>
                <a:cs typeface="Gotham Book"/>
              </a:endParaRPr>
            </a:p>
          </p:txBody>
        </p:sp>
      </p:grpSp>
      <p:cxnSp>
        <p:nvCxnSpPr>
          <p:cNvPr id="34" name="Straight Connector 33"/>
          <p:cNvCxnSpPr/>
          <p:nvPr/>
        </p:nvCxnSpPr>
        <p:spPr>
          <a:xfrm flipH="1">
            <a:off x="4646706" y="1938277"/>
            <a:ext cx="857701" cy="0"/>
          </a:xfrm>
          <a:prstGeom prst="line">
            <a:avLst/>
          </a:prstGeom>
          <a:ln cap="rnd">
            <a:solidFill>
              <a:srgbClr val="E31C79"/>
            </a:solidFill>
            <a:prstDash val="sysDot"/>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7198" y="1491800"/>
            <a:ext cx="4271683" cy="646331"/>
          </a:xfrm>
          <a:prstGeom prst="rect">
            <a:avLst/>
          </a:prstGeom>
          <a:noFill/>
          <a:effectLst/>
        </p:spPr>
        <p:txBody>
          <a:bodyPr wrap="square" lIns="0" tIns="0" bIns="0" rtlCol="0">
            <a:spAutoFit/>
          </a:bodyPr>
          <a:lstStyle/>
          <a:p>
            <a:pPr defTabSz="457200">
              <a:lnSpc>
                <a:spcPct val="120000"/>
              </a:lnSpc>
            </a:pPr>
            <a:r>
              <a:rPr lang="en-US" sz="3600" dirty="0" smtClean="0">
                <a:solidFill>
                  <a:srgbClr val="E31C79"/>
                </a:solidFill>
                <a:latin typeface="Gotham Book"/>
                <a:cs typeface="Gotham Book"/>
              </a:rPr>
              <a:t>Childhood obesity</a:t>
            </a:r>
            <a:endParaRPr lang="en-US" sz="2800" dirty="0">
              <a:solidFill>
                <a:prstClr val="white"/>
              </a:solidFill>
              <a:latin typeface="Gotham Book"/>
              <a:cs typeface="Gotham Book"/>
            </a:endParaRPr>
          </a:p>
        </p:txBody>
      </p:sp>
      <p:sp>
        <p:nvSpPr>
          <p:cNvPr id="2" name="TextBox 1"/>
          <p:cNvSpPr txBox="1"/>
          <p:nvPr/>
        </p:nvSpPr>
        <p:spPr>
          <a:xfrm>
            <a:off x="457199" y="476250"/>
            <a:ext cx="5485136" cy="523220"/>
          </a:xfrm>
          <a:prstGeom prst="rect">
            <a:avLst/>
          </a:prstGeom>
          <a:noFill/>
        </p:spPr>
        <p:txBody>
          <a:bodyPr wrap="square" rtlCol="0">
            <a:spAutoFit/>
          </a:bodyPr>
          <a:lstStyle/>
          <a:p>
            <a:pPr defTabSz="457200"/>
            <a:r>
              <a:rPr lang="en-US" sz="2800" dirty="0" smtClean="0">
                <a:solidFill>
                  <a:prstClr val="black"/>
                </a:solidFill>
              </a:rPr>
              <a:t>Why do we need to teach health?</a:t>
            </a:r>
            <a:endParaRPr lang="en-US" sz="2800" dirty="0">
              <a:solidFill>
                <a:prstClr val="black"/>
              </a:solidFill>
            </a:endParaRPr>
          </a:p>
        </p:txBody>
      </p:sp>
    </p:spTree>
    <p:extLst>
      <p:ext uri="{BB962C8B-B14F-4D97-AF65-F5344CB8AC3E}">
        <p14:creationId xmlns:p14="http://schemas.microsoft.com/office/powerpoint/2010/main" val="16672685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rot="496897">
            <a:off x="5894160" y="3373381"/>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injury</a:t>
            </a:r>
            <a:endParaRPr lang="en-US" sz="1400" dirty="0">
              <a:solidFill>
                <a:srgbClr val="FFFFFF"/>
              </a:solidFill>
              <a:latin typeface="Gotham Book"/>
              <a:cs typeface="Gotham Book"/>
            </a:endParaRPr>
          </a:p>
        </p:txBody>
      </p:sp>
      <p:grpSp>
        <p:nvGrpSpPr>
          <p:cNvPr id="3" name="Group 2"/>
          <p:cNvGrpSpPr/>
          <p:nvPr/>
        </p:nvGrpSpPr>
        <p:grpSpPr>
          <a:xfrm>
            <a:off x="5120926" y="2992349"/>
            <a:ext cx="3166421" cy="3172307"/>
            <a:chOff x="5120926" y="2992349"/>
            <a:chExt cx="3166421" cy="3172307"/>
          </a:xfrm>
        </p:grpSpPr>
        <p:sp>
          <p:nvSpPr>
            <p:cNvPr id="21" name="TextBox 20"/>
            <p:cNvSpPr txBox="1"/>
            <p:nvPr/>
          </p:nvSpPr>
          <p:spPr>
            <a:xfrm rot="1440220">
              <a:off x="5120926" y="3068548"/>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sleep</a:t>
              </a:r>
              <a:endParaRPr lang="en-US" sz="1400" dirty="0">
                <a:solidFill>
                  <a:srgbClr val="FFFFFF"/>
                </a:solidFill>
                <a:latin typeface="Gotham Book"/>
                <a:cs typeface="Gotham Book"/>
              </a:endParaRPr>
            </a:p>
          </p:txBody>
        </p:sp>
        <p:sp>
          <p:nvSpPr>
            <p:cNvPr id="22" name="TextBox 21"/>
            <p:cNvSpPr txBox="1"/>
            <p:nvPr/>
          </p:nvSpPr>
          <p:spPr>
            <a:xfrm rot="21222203">
              <a:off x="6522555" y="2992349"/>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body image</a:t>
              </a:r>
              <a:endParaRPr lang="en-US" sz="1400" dirty="0">
                <a:solidFill>
                  <a:srgbClr val="FFFFFF"/>
                </a:solidFill>
                <a:latin typeface="Gotham Book"/>
                <a:cs typeface="Gotham Book"/>
              </a:endParaRPr>
            </a:p>
          </p:txBody>
        </p:sp>
        <p:sp>
          <p:nvSpPr>
            <p:cNvPr id="24" name="TextBox 23"/>
            <p:cNvSpPr txBox="1"/>
            <p:nvPr/>
          </p:nvSpPr>
          <p:spPr>
            <a:xfrm rot="1326185">
              <a:off x="5493602" y="3647939"/>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alcohol</a:t>
              </a:r>
              <a:endParaRPr lang="en-US" sz="1400" dirty="0">
                <a:solidFill>
                  <a:srgbClr val="FFFFFF"/>
                </a:solidFill>
                <a:latin typeface="Gotham Book"/>
                <a:cs typeface="Gotham Book"/>
              </a:endParaRPr>
            </a:p>
          </p:txBody>
        </p:sp>
        <p:sp>
          <p:nvSpPr>
            <p:cNvPr id="25" name="TextBox 24"/>
            <p:cNvSpPr txBox="1"/>
            <p:nvPr/>
          </p:nvSpPr>
          <p:spPr>
            <a:xfrm rot="20501623">
              <a:off x="6351106" y="3609905"/>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bullying</a:t>
              </a:r>
              <a:endParaRPr lang="en-US" sz="1400" dirty="0">
                <a:solidFill>
                  <a:srgbClr val="FFFFFF"/>
                </a:solidFill>
                <a:latin typeface="Gotham Book"/>
                <a:cs typeface="Gotham Book"/>
              </a:endParaRPr>
            </a:p>
          </p:txBody>
        </p:sp>
        <p:sp>
          <p:nvSpPr>
            <p:cNvPr id="26" name="TextBox 25"/>
            <p:cNvSpPr txBox="1"/>
            <p:nvPr/>
          </p:nvSpPr>
          <p:spPr>
            <a:xfrm rot="982271">
              <a:off x="5697055" y="4760158"/>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relationships</a:t>
              </a:r>
              <a:endParaRPr lang="en-US" sz="1400" dirty="0">
                <a:solidFill>
                  <a:srgbClr val="FFFFFF"/>
                </a:solidFill>
                <a:latin typeface="Gotham Book"/>
                <a:cs typeface="Gotham Book"/>
              </a:endParaRPr>
            </a:p>
          </p:txBody>
        </p:sp>
        <p:sp>
          <p:nvSpPr>
            <p:cNvPr id="27" name="TextBox 26"/>
            <p:cNvSpPr txBox="1"/>
            <p:nvPr/>
          </p:nvSpPr>
          <p:spPr>
            <a:xfrm rot="21408371">
              <a:off x="6306818" y="4489600"/>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asthma</a:t>
              </a:r>
              <a:endParaRPr lang="en-US" sz="1400" dirty="0">
                <a:solidFill>
                  <a:srgbClr val="FFFFFF"/>
                </a:solidFill>
                <a:latin typeface="Gotham Book"/>
                <a:cs typeface="Gotham Book"/>
              </a:endParaRPr>
            </a:p>
          </p:txBody>
        </p:sp>
        <p:sp>
          <p:nvSpPr>
            <p:cNvPr id="28" name="TextBox 27"/>
            <p:cNvSpPr txBox="1"/>
            <p:nvPr/>
          </p:nvSpPr>
          <p:spPr>
            <a:xfrm rot="577912">
              <a:off x="5747856" y="5150567"/>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tobacco</a:t>
              </a:r>
              <a:endParaRPr lang="en-US" sz="1400" dirty="0">
                <a:solidFill>
                  <a:srgbClr val="FFFFFF"/>
                </a:solidFill>
                <a:latin typeface="Gotham Book"/>
                <a:cs typeface="Gotham Book"/>
              </a:endParaRPr>
            </a:p>
          </p:txBody>
        </p:sp>
        <p:sp>
          <p:nvSpPr>
            <p:cNvPr id="29" name="TextBox 28"/>
            <p:cNvSpPr txBox="1"/>
            <p:nvPr/>
          </p:nvSpPr>
          <p:spPr>
            <a:xfrm rot="20806356">
              <a:off x="6147906" y="5485942"/>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drugs</a:t>
              </a:r>
              <a:endParaRPr lang="en-US" sz="1400" dirty="0">
                <a:solidFill>
                  <a:srgbClr val="FFFFFF"/>
                </a:solidFill>
                <a:latin typeface="Gotham Book"/>
                <a:cs typeface="Gotham Book"/>
              </a:endParaRPr>
            </a:p>
          </p:txBody>
        </p:sp>
        <p:sp>
          <p:nvSpPr>
            <p:cNvPr id="30" name="TextBox 29"/>
            <p:cNvSpPr txBox="1"/>
            <p:nvPr/>
          </p:nvSpPr>
          <p:spPr>
            <a:xfrm rot="1377313">
              <a:off x="6033098" y="5877398"/>
              <a:ext cx="1764792" cy="287258"/>
            </a:xfrm>
            <a:prstGeom prst="rect">
              <a:avLst/>
            </a:prstGeom>
            <a:noFill/>
          </p:spPr>
          <p:txBody>
            <a:bodyPr wrap="square" lIns="0" tIns="0" bIns="0" rtlCol="0">
              <a:spAutoFit/>
            </a:bodyPr>
            <a:lstStyle/>
            <a:p>
              <a:pPr algn="ctr" defTabSz="457200">
                <a:lnSpc>
                  <a:spcPct val="140000"/>
                </a:lnSpc>
              </a:pPr>
              <a:r>
                <a:rPr lang="en-US" sz="1400" dirty="0" smtClean="0">
                  <a:solidFill>
                    <a:srgbClr val="FFFFFF"/>
                  </a:solidFill>
                  <a:latin typeface="Gotham Book"/>
                  <a:cs typeface="Gotham Book"/>
                </a:rPr>
                <a:t>dental</a:t>
              </a:r>
              <a:endParaRPr lang="en-US" sz="1400" dirty="0">
                <a:solidFill>
                  <a:srgbClr val="FFFFFF"/>
                </a:solidFill>
                <a:latin typeface="Gotham Book"/>
                <a:cs typeface="Gotham Book"/>
              </a:endParaRPr>
            </a:p>
          </p:txBody>
        </p:sp>
        <p:sp>
          <p:nvSpPr>
            <p:cNvPr id="31" name="TextBox 30"/>
            <p:cNvSpPr txBox="1"/>
            <p:nvPr/>
          </p:nvSpPr>
          <p:spPr>
            <a:xfrm rot="20962606">
              <a:off x="5953690" y="4132048"/>
              <a:ext cx="1764792" cy="287258"/>
            </a:xfrm>
            <a:prstGeom prst="rect">
              <a:avLst/>
            </a:prstGeom>
            <a:noFill/>
          </p:spPr>
          <p:txBody>
            <a:bodyPr wrap="square" lIns="0" tIns="0" bIns="0" rtlCol="0">
              <a:spAutoFit/>
            </a:bodyPr>
            <a:lstStyle/>
            <a:p>
              <a:pPr algn="ctr" defTabSz="457200">
                <a:lnSpc>
                  <a:spcPct val="140000"/>
                </a:lnSpc>
              </a:pPr>
              <a:r>
                <a:rPr lang="en-US" sz="1400" dirty="0">
                  <a:solidFill>
                    <a:srgbClr val="FFFFFF"/>
                  </a:solidFill>
                  <a:latin typeface="Gotham Book"/>
                  <a:cs typeface="Gotham Book"/>
                </a:rPr>
                <a:t>p</a:t>
              </a:r>
              <a:r>
                <a:rPr lang="en-US" sz="1400" dirty="0" smtClean="0">
                  <a:solidFill>
                    <a:srgbClr val="FFFFFF"/>
                  </a:solidFill>
                  <a:latin typeface="Gotham Book"/>
                  <a:cs typeface="Gotham Book"/>
                </a:rPr>
                <a:t>hysical activity</a:t>
              </a:r>
              <a:endParaRPr lang="en-US" sz="1400" dirty="0">
                <a:solidFill>
                  <a:srgbClr val="FFFFFF"/>
                </a:solidFill>
                <a:latin typeface="Gotham Book"/>
                <a:cs typeface="Gotham Book"/>
              </a:endParaRPr>
            </a:p>
          </p:txBody>
        </p:sp>
      </p:grpSp>
      <p:sp>
        <p:nvSpPr>
          <p:cNvPr id="32" name="TextBox 31"/>
          <p:cNvSpPr txBox="1"/>
          <p:nvPr/>
        </p:nvSpPr>
        <p:spPr>
          <a:xfrm>
            <a:off x="457199" y="4008938"/>
            <a:ext cx="5425474" cy="874085"/>
          </a:xfrm>
          <a:prstGeom prst="rect">
            <a:avLst/>
          </a:prstGeom>
          <a:noFill/>
          <a:effectLst>
            <a:outerShdw blurRad="50800" dist="38100" dir="5400000" algn="tl" rotWithShape="0">
              <a:srgbClr val="000000">
                <a:alpha val="25000"/>
              </a:srgbClr>
            </a:outerShdw>
          </a:effectLst>
        </p:spPr>
        <p:txBody>
          <a:bodyPr wrap="square" lIns="0" tIns="0" bIns="0" rtlCol="0">
            <a:spAutoFit/>
          </a:bodyPr>
          <a:lstStyle/>
          <a:p>
            <a:pPr defTabSz="457200">
              <a:lnSpc>
                <a:spcPct val="120000"/>
              </a:lnSpc>
            </a:pPr>
            <a:r>
              <a:rPr lang="en-US" sz="2400" dirty="0" smtClean="0">
                <a:solidFill>
                  <a:prstClr val="white"/>
                </a:solidFill>
                <a:latin typeface="Gotham Medium"/>
                <a:cs typeface="Gotham Medium"/>
              </a:rPr>
              <a:t>...is just the tip of the iceberg </a:t>
            </a:r>
          </a:p>
          <a:p>
            <a:pPr defTabSz="457200">
              <a:lnSpc>
                <a:spcPct val="120000"/>
              </a:lnSpc>
            </a:pPr>
            <a:r>
              <a:rPr lang="en-US" sz="2400" dirty="0" smtClean="0">
                <a:solidFill>
                  <a:prstClr val="white"/>
                </a:solidFill>
                <a:latin typeface="Gotham Medium"/>
                <a:cs typeface="Gotham Medium"/>
              </a:rPr>
              <a:t>of health risks impacting kids.</a:t>
            </a:r>
            <a:endParaRPr lang="en-US" sz="2400" dirty="0">
              <a:solidFill>
                <a:prstClr val="white"/>
              </a:solidFill>
              <a:latin typeface="Gotham Medium"/>
              <a:cs typeface="Gotham Medium"/>
            </a:endParaRPr>
          </a:p>
        </p:txBody>
      </p:sp>
      <p:sp>
        <p:nvSpPr>
          <p:cNvPr id="19" name="TextBox 18"/>
          <p:cNvSpPr txBox="1"/>
          <p:nvPr/>
        </p:nvSpPr>
        <p:spPr>
          <a:xfrm>
            <a:off x="457199" y="1491800"/>
            <a:ext cx="5425474" cy="646331"/>
          </a:xfrm>
          <a:prstGeom prst="rect">
            <a:avLst/>
          </a:prstGeom>
          <a:noFill/>
          <a:effectLst/>
        </p:spPr>
        <p:txBody>
          <a:bodyPr wrap="square" lIns="0" tIns="0" bIns="0" rtlCol="0">
            <a:spAutoFit/>
          </a:bodyPr>
          <a:lstStyle/>
          <a:p>
            <a:pPr defTabSz="457200">
              <a:lnSpc>
                <a:spcPct val="120000"/>
              </a:lnSpc>
            </a:pPr>
            <a:r>
              <a:rPr lang="en-US" sz="3600" dirty="0" smtClean="0">
                <a:solidFill>
                  <a:srgbClr val="E31C79"/>
                </a:solidFill>
                <a:latin typeface="Gotham Book"/>
                <a:cs typeface="Gotham Book"/>
              </a:rPr>
              <a:t>Childhood obesity...</a:t>
            </a:r>
            <a:endParaRPr lang="en-US" sz="2800" dirty="0">
              <a:solidFill>
                <a:prstClr val="white"/>
              </a:solidFill>
              <a:latin typeface="Gotham Book"/>
              <a:cs typeface="Gotham Book"/>
            </a:endParaRPr>
          </a:p>
        </p:txBody>
      </p:sp>
    </p:spTree>
    <p:extLst>
      <p:ext uri="{BB962C8B-B14F-4D97-AF65-F5344CB8AC3E}">
        <p14:creationId xmlns:p14="http://schemas.microsoft.com/office/powerpoint/2010/main" val="17569382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793648" y="-504638"/>
            <a:ext cx="7854576" cy="78545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err="1" smtClean="0">
                <a:solidFill>
                  <a:prstClr val="white"/>
                </a:solidFill>
              </a:rPr>
              <a:t>Hea</a:t>
            </a:r>
            <a:endParaRPr lang="en-US" dirty="0">
              <a:solidFill>
                <a:prstClr val="white"/>
              </a:solidFill>
            </a:endParaRPr>
          </a:p>
        </p:txBody>
      </p:sp>
      <p:sp>
        <p:nvSpPr>
          <p:cNvPr id="2" name="TextBox 1"/>
          <p:cNvSpPr txBox="1"/>
          <p:nvPr/>
        </p:nvSpPr>
        <p:spPr>
          <a:xfrm>
            <a:off x="1676400" y="635148"/>
            <a:ext cx="6629400" cy="2169825"/>
          </a:xfrm>
          <a:prstGeom prst="rect">
            <a:avLst/>
          </a:prstGeom>
          <a:noFill/>
        </p:spPr>
        <p:txBody>
          <a:bodyPr wrap="square" rtlCol="0">
            <a:spAutoFit/>
          </a:bodyPr>
          <a:lstStyle/>
          <a:p>
            <a:pPr defTabSz="457200"/>
            <a:r>
              <a:rPr lang="en-US" sz="4500" dirty="0" smtClean="0">
                <a:solidFill>
                  <a:srgbClr val="FF3399"/>
                </a:solidFill>
              </a:rPr>
              <a:t>Why are we using Health Teacher and nonfiction readers to teach health?</a:t>
            </a:r>
            <a:endParaRPr lang="en-US" sz="4500" dirty="0">
              <a:solidFill>
                <a:srgbClr val="FF3399"/>
              </a:solidFill>
            </a:endParaRPr>
          </a:p>
        </p:txBody>
      </p:sp>
      <p:sp>
        <p:nvSpPr>
          <p:cNvPr id="5" name="TextBox 4"/>
          <p:cNvSpPr txBox="1"/>
          <p:nvPr/>
        </p:nvSpPr>
        <p:spPr>
          <a:xfrm>
            <a:off x="1819275" y="3179365"/>
            <a:ext cx="6019800" cy="1938992"/>
          </a:xfrm>
          <a:prstGeom prst="rect">
            <a:avLst/>
          </a:prstGeom>
          <a:noFill/>
        </p:spPr>
        <p:txBody>
          <a:bodyPr wrap="square" rtlCol="0">
            <a:spAutoFit/>
          </a:bodyPr>
          <a:lstStyle/>
          <a:p>
            <a:pPr marL="285750" indent="-285750" defTabSz="457200">
              <a:buFont typeface="Arial" charset="0"/>
              <a:buChar char="•"/>
            </a:pPr>
            <a:r>
              <a:rPr lang="en-US" sz="4000" dirty="0" smtClean="0">
                <a:solidFill>
                  <a:prstClr val="black"/>
                </a:solidFill>
              </a:rPr>
              <a:t>Organization</a:t>
            </a:r>
          </a:p>
          <a:p>
            <a:pPr marL="285750" indent="-285750" defTabSz="457200">
              <a:buFont typeface="Arial" charset="0"/>
              <a:buChar char="•"/>
            </a:pPr>
            <a:r>
              <a:rPr lang="en-US" sz="4000" dirty="0" smtClean="0">
                <a:solidFill>
                  <a:prstClr val="black"/>
                </a:solidFill>
              </a:rPr>
              <a:t>Integration</a:t>
            </a:r>
          </a:p>
          <a:p>
            <a:pPr marL="285750" indent="-285750" defTabSz="457200">
              <a:buFont typeface="Arial" charset="0"/>
              <a:buChar char="•"/>
            </a:pPr>
            <a:r>
              <a:rPr lang="en-US" sz="4000" dirty="0" smtClean="0">
                <a:solidFill>
                  <a:prstClr val="black"/>
                </a:solidFill>
              </a:rPr>
              <a:t>Accuracy of Information</a:t>
            </a:r>
            <a:endParaRPr lang="en-US" sz="4000" dirty="0">
              <a:solidFill>
                <a:prstClr val="black"/>
              </a:solidFill>
            </a:endParaRPr>
          </a:p>
        </p:txBody>
      </p:sp>
    </p:spTree>
    <p:extLst>
      <p:ext uri="{BB962C8B-B14F-4D97-AF65-F5344CB8AC3E}">
        <p14:creationId xmlns:p14="http://schemas.microsoft.com/office/powerpoint/2010/main" val="10957689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40767" y="376483"/>
            <a:ext cx="4306638" cy="4305300"/>
            <a:chOff x="2432050" y="1270000"/>
            <a:chExt cx="4306638" cy="4305300"/>
          </a:xfrm>
        </p:grpSpPr>
        <p:sp>
          <p:nvSpPr>
            <p:cNvPr id="6" name="Oval 5"/>
            <p:cNvSpPr/>
            <p:nvPr/>
          </p:nvSpPr>
          <p:spPr>
            <a:xfrm>
              <a:off x="2432050" y="1270000"/>
              <a:ext cx="4305300" cy="4305300"/>
            </a:xfrm>
            <a:prstGeom prst="ellipse">
              <a:avLst/>
            </a:prstGeom>
            <a:solidFill>
              <a:srgbClr val="93C9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extBox 6"/>
            <p:cNvSpPr txBox="1"/>
            <p:nvPr/>
          </p:nvSpPr>
          <p:spPr>
            <a:xfrm>
              <a:off x="2432050" y="2591653"/>
              <a:ext cx="4306638" cy="1107996"/>
            </a:xfrm>
            <a:prstGeom prst="rect">
              <a:avLst/>
            </a:prstGeom>
            <a:noFill/>
          </p:spPr>
          <p:txBody>
            <a:bodyPr wrap="square" lIns="0" tIns="0" rIns="0" bIns="0" rtlCol="0">
              <a:spAutoFit/>
            </a:bodyPr>
            <a:lstStyle/>
            <a:p>
              <a:pPr algn="ctr" defTabSz="457200"/>
              <a:r>
                <a:rPr lang="en-US" sz="3600" dirty="0" err="1" smtClean="0">
                  <a:solidFill>
                    <a:prstClr val="white"/>
                  </a:solidFill>
                  <a:effectLst>
                    <a:outerShdw blurRad="50800" dist="38100" dir="5400000" algn="tl" rotWithShape="0">
                      <a:srgbClr val="000000">
                        <a:alpha val="12000"/>
                      </a:srgbClr>
                    </a:outerShdw>
                  </a:effectLst>
                  <a:latin typeface="Gotham Book"/>
                  <a:cs typeface="Gotham Book"/>
                </a:rPr>
                <a:t>HealthTeacher</a:t>
              </a:r>
              <a:r>
                <a:rPr lang="en-US" sz="3600" dirty="0" smtClean="0">
                  <a:solidFill>
                    <a:prstClr val="white"/>
                  </a:solidFill>
                  <a:effectLst>
                    <a:outerShdw blurRad="50800" dist="38100" dir="5400000" algn="tl" rotWithShape="0">
                      <a:srgbClr val="000000">
                        <a:alpha val="12000"/>
                      </a:srgbClr>
                    </a:outerShdw>
                  </a:effectLst>
                  <a:latin typeface="Gotham Book"/>
                  <a:cs typeface="Gotham Book"/>
                </a:rPr>
                <a:t> Overview</a:t>
              </a:r>
              <a:endParaRPr lang="en-US" sz="3600" dirty="0">
                <a:solidFill>
                  <a:prstClr val="white"/>
                </a:solidFill>
                <a:effectLst>
                  <a:outerShdw blurRad="50800" dist="38100" dir="5400000" algn="tl" rotWithShape="0">
                    <a:srgbClr val="000000">
                      <a:alpha val="12000"/>
                    </a:srgbClr>
                  </a:outerShdw>
                </a:effectLst>
                <a:latin typeface="Gotham Book"/>
                <a:cs typeface="Gotham Book"/>
              </a:endParaRPr>
            </a:p>
          </p:txBody>
        </p:sp>
      </p:grpSp>
      <p:sp>
        <p:nvSpPr>
          <p:cNvPr id="9" name="Oval 8"/>
          <p:cNvSpPr/>
          <p:nvPr/>
        </p:nvSpPr>
        <p:spPr>
          <a:xfrm>
            <a:off x="2106691" y="3349108"/>
            <a:ext cx="3130757" cy="3130757"/>
          </a:xfrm>
          <a:prstGeom prst="ellipse">
            <a:avLst/>
          </a:prstGeom>
          <a:solidFill>
            <a:srgbClr val="93C9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lnSpc>
                <a:spcPct val="120000"/>
              </a:lnSpc>
              <a:spcBef>
                <a:spcPts val="1600"/>
              </a:spcBef>
            </a:pPr>
            <a:r>
              <a:rPr lang="en-US" sz="2200" dirty="0" smtClean="0">
                <a:solidFill>
                  <a:prstClr val="white"/>
                </a:solidFill>
                <a:latin typeface="Gotham Book"/>
                <a:cs typeface="Gotham Book"/>
              </a:rPr>
              <a:t>Website</a:t>
            </a:r>
          </a:p>
          <a:p>
            <a:pPr algn="ctr" defTabSz="457200">
              <a:lnSpc>
                <a:spcPct val="120000"/>
              </a:lnSpc>
              <a:spcBef>
                <a:spcPts val="1600"/>
              </a:spcBef>
            </a:pPr>
            <a:r>
              <a:rPr lang="en-US" sz="2200" dirty="0" smtClean="0">
                <a:solidFill>
                  <a:prstClr val="white"/>
                </a:solidFill>
                <a:latin typeface="Gotham Book"/>
                <a:cs typeface="Gotham Book"/>
              </a:rPr>
              <a:t>Walk-through</a:t>
            </a:r>
            <a:endParaRPr lang="en-US" sz="2200" dirty="0">
              <a:solidFill>
                <a:prstClr val="white"/>
              </a:solidFill>
              <a:latin typeface="Gotham Book"/>
              <a:cs typeface="Gotham Book"/>
            </a:endParaRPr>
          </a:p>
        </p:txBody>
      </p:sp>
      <p:sp>
        <p:nvSpPr>
          <p:cNvPr id="10" name="Oval 9"/>
          <p:cNvSpPr/>
          <p:nvPr/>
        </p:nvSpPr>
        <p:spPr>
          <a:xfrm>
            <a:off x="4033361" y="1481471"/>
            <a:ext cx="2764858" cy="2764858"/>
          </a:xfrm>
          <a:prstGeom prst="ellipse">
            <a:avLst/>
          </a:prstGeom>
          <a:solidFill>
            <a:srgbClr val="93C9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lnSpc>
                <a:spcPct val="120000"/>
              </a:lnSpc>
              <a:spcBef>
                <a:spcPts val="1600"/>
              </a:spcBef>
            </a:pPr>
            <a:r>
              <a:rPr lang="en-US" sz="2200" dirty="0" smtClean="0">
                <a:solidFill>
                  <a:prstClr val="white"/>
                </a:solidFill>
                <a:latin typeface="Gotham Book"/>
                <a:cs typeface="Gotham Book"/>
              </a:rPr>
              <a:t>Curriculum Lesson Guides</a:t>
            </a:r>
          </a:p>
        </p:txBody>
      </p:sp>
      <p:sp>
        <p:nvSpPr>
          <p:cNvPr id="11" name="Oval 10"/>
          <p:cNvSpPr/>
          <p:nvPr/>
        </p:nvSpPr>
        <p:spPr>
          <a:xfrm>
            <a:off x="6991223" y="1597346"/>
            <a:ext cx="2294790" cy="2294790"/>
          </a:xfrm>
          <a:prstGeom prst="ellipse">
            <a:avLst/>
          </a:prstGeom>
          <a:solidFill>
            <a:srgbClr val="93C9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lnSpc>
                <a:spcPct val="120000"/>
              </a:lnSpc>
              <a:spcBef>
                <a:spcPts val="1600"/>
              </a:spcBef>
            </a:pPr>
            <a:r>
              <a:rPr lang="en-US" sz="2300" dirty="0" smtClean="0">
                <a:solidFill>
                  <a:prstClr val="white"/>
                </a:solidFill>
                <a:latin typeface="Gotham Book"/>
                <a:cs typeface="Gotham Book"/>
              </a:rPr>
              <a:t>Lesson Playtime</a:t>
            </a:r>
            <a:endParaRPr lang="en-US" sz="2300" dirty="0">
              <a:solidFill>
                <a:prstClr val="white"/>
              </a:solidFill>
              <a:latin typeface="Gotham Book"/>
              <a:cs typeface="Gotham Book"/>
            </a:endParaRPr>
          </a:p>
        </p:txBody>
      </p:sp>
      <p:sp>
        <p:nvSpPr>
          <p:cNvPr id="12" name="Oval 11"/>
          <p:cNvSpPr/>
          <p:nvPr/>
        </p:nvSpPr>
        <p:spPr>
          <a:xfrm>
            <a:off x="5613454" y="3288184"/>
            <a:ext cx="2636002" cy="2636000"/>
          </a:xfrm>
          <a:prstGeom prst="ellipse">
            <a:avLst/>
          </a:prstGeom>
          <a:solidFill>
            <a:srgbClr val="93C9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lnSpc>
                <a:spcPct val="120000"/>
              </a:lnSpc>
              <a:spcBef>
                <a:spcPts val="1600"/>
              </a:spcBef>
            </a:pPr>
            <a:r>
              <a:rPr lang="en-US" sz="2300" dirty="0" smtClean="0">
                <a:solidFill>
                  <a:prstClr val="white"/>
                </a:solidFill>
                <a:latin typeface="Gotham Book"/>
                <a:cs typeface="Gotham Book"/>
              </a:rPr>
              <a:t>Time to Bookmark Lessons</a:t>
            </a:r>
          </a:p>
        </p:txBody>
      </p:sp>
    </p:spTree>
    <p:extLst>
      <p:ext uri="{BB962C8B-B14F-4D97-AF65-F5344CB8AC3E}">
        <p14:creationId xmlns:p14="http://schemas.microsoft.com/office/powerpoint/2010/main" val="29493386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 fill="hold"/>
                                        <p:tgtEl>
                                          <p:spTgt spid="9"/>
                                        </p:tgtEl>
                                        <p:attrNameLst>
                                          <p:attrName>ppt_w</p:attrName>
                                        </p:attrNameLst>
                                      </p:cBhvr>
                                      <p:tavLst>
                                        <p:tav tm="0">
                                          <p:val>
                                            <p:fltVal val="0"/>
                                          </p:val>
                                        </p:tav>
                                        <p:tav tm="100000">
                                          <p:val>
                                            <p:strVal val="#ppt_w"/>
                                          </p:val>
                                        </p:tav>
                                      </p:tavLst>
                                    </p:anim>
                                    <p:anim calcmode="lin" valueType="num">
                                      <p:cBhvr>
                                        <p:cTn id="8" dur="200" fill="hold"/>
                                        <p:tgtEl>
                                          <p:spTgt spid="9"/>
                                        </p:tgtEl>
                                        <p:attrNameLst>
                                          <p:attrName>ppt_h</p:attrName>
                                        </p:attrNameLst>
                                      </p:cBhvr>
                                      <p:tavLst>
                                        <p:tav tm="0">
                                          <p:val>
                                            <p:fltVal val="0"/>
                                          </p:val>
                                        </p:tav>
                                        <p:tav tm="100000">
                                          <p:val>
                                            <p:strVal val="#ppt_h"/>
                                          </p:val>
                                        </p:tav>
                                      </p:tavLst>
                                    </p:anim>
                                    <p:anim calcmode="lin" valueType="num">
                                      <p:cBhvr>
                                        <p:cTn id="9" dur="200" fill="hold"/>
                                        <p:tgtEl>
                                          <p:spTgt spid="9"/>
                                        </p:tgtEl>
                                        <p:attrNameLst>
                                          <p:attrName>style.rotation</p:attrName>
                                        </p:attrNameLst>
                                      </p:cBhvr>
                                      <p:tavLst>
                                        <p:tav tm="0">
                                          <p:val>
                                            <p:fltVal val="360"/>
                                          </p:val>
                                        </p:tav>
                                        <p:tav tm="100000">
                                          <p:val>
                                            <p:fltVal val="0"/>
                                          </p:val>
                                        </p:tav>
                                      </p:tavLst>
                                    </p:anim>
                                    <p:animEffect transition="in" filter="fade">
                                      <p:cBhvr>
                                        <p:cTn id="10" dur="2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360"/>
                                          </p:val>
                                        </p:tav>
                                        <p:tav tm="100000">
                                          <p:val>
                                            <p:fltVal val="0"/>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360"/>
                                          </p:val>
                                        </p:tav>
                                        <p:tav tm="100000">
                                          <p:val>
                                            <p:fltVal val="0"/>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00" fill="hold"/>
                                        <p:tgtEl>
                                          <p:spTgt spid="11"/>
                                        </p:tgtEl>
                                        <p:attrNameLst>
                                          <p:attrName>ppt_w</p:attrName>
                                        </p:attrNameLst>
                                      </p:cBhvr>
                                      <p:tavLst>
                                        <p:tav tm="0">
                                          <p:val>
                                            <p:fltVal val="0"/>
                                          </p:val>
                                        </p:tav>
                                        <p:tav tm="100000">
                                          <p:val>
                                            <p:strVal val="#ppt_w"/>
                                          </p:val>
                                        </p:tav>
                                      </p:tavLst>
                                    </p:anim>
                                    <p:anim calcmode="lin" valueType="num">
                                      <p:cBhvr>
                                        <p:cTn id="32" dur="200" fill="hold"/>
                                        <p:tgtEl>
                                          <p:spTgt spid="11"/>
                                        </p:tgtEl>
                                        <p:attrNameLst>
                                          <p:attrName>ppt_h</p:attrName>
                                        </p:attrNameLst>
                                      </p:cBhvr>
                                      <p:tavLst>
                                        <p:tav tm="0">
                                          <p:val>
                                            <p:fltVal val="0"/>
                                          </p:val>
                                        </p:tav>
                                        <p:tav tm="100000">
                                          <p:val>
                                            <p:strVal val="#ppt_h"/>
                                          </p:val>
                                        </p:tav>
                                      </p:tavLst>
                                    </p:anim>
                                    <p:anim calcmode="lin" valueType="num">
                                      <p:cBhvr>
                                        <p:cTn id="33" dur="200" fill="hold"/>
                                        <p:tgtEl>
                                          <p:spTgt spid="11"/>
                                        </p:tgtEl>
                                        <p:attrNameLst>
                                          <p:attrName>style.rotation</p:attrName>
                                        </p:attrNameLst>
                                      </p:cBhvr>
                                      <p:tavLst>
                                        <p:tav tm="0">
                                          <p:val>
                                            <p:fltVal val="360"/>
                                          </p:val>
                                        </p:tav>
                                        <p:tav tm="100000">
                                          <p:val>
                                            <p:fltVal val="0"/>
                                          </p:val>
                                        </p:tav>
                                      </p:tavLst>
                                    </p:anim>
                                    <p:animEffect transition="in" filter="fade">
                                      <p:cBhvr>
                                        <p:cTn id="34"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670761"/>
          </a:xfrm>
        </p:spPr>
        <p:txBody>
          <a:bodyPr/>
          <a:lstStyle/>
          <a:p>
            <a:r>
              <a:rPr lang="en-US" sz="4000" dirty="0" smtClean="0"/>
              <a:t>HealthTeacher.com Overview</a:t>
            </a:r>
            <a:endParaRPr lang="en-US" sz="4000" dirty="0"/>
          </a:p>
        </p:txBody>
      </p:sp>
      <p:sp>
        <p:nvSpPr>
          <p:cNvPr id="3" name="Oval 2"/>
          <p:cNvSpPr/>
          <p:nvPr/>
        </p:nvSpPr>
        <p:spPr>
          <a:xfrm>
            <a:off x="1524000" y="2438400"/>
            <a:ext cx="5934075" cy="369569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r>
              <a:rPr lang="en-US" sz="5000" dirty="0">
                <a:solidFill>
                  <a:prstClr val="black"/>
                </a:solidFill>
                <a:latin typeface="Gotham Book"/>
                <a:cs typeface="Gotham Book"/>
              </a:rPr>
              <a:t>W</a:t>
            </a:r>
            <a:r>
              <a:rPr lang="en-US" sz="5000" dirty="0" smtClean="0">
                <a:solidFill>
                  <a:prstClr val="black"/>
                </a:solidFill>
                <a:latin typeface="Gotham Book"/>
                <a:cs typeface="Gotham Book"/>
              </a:rPr>
              <a:t>orks on </a:t>
            </a:r>
            <a:r>
              <a:rPr lang="en-US" sz="5000" dirty="0" err="1">
                <a:solidFill>
                  <a:prstClr val="black"/>
                </a:solidFill>
                <a:latin typeface="Gotham Book"/>
                <a:cs typeface="Gotham Book"/>
              </a:rPr>
              <a:t>iPads</a:t>
            </a:r>
            <a:r>
              <a:rPr lang="en-US" sz="5000" dirty="0">
                <a:solidFill>
                  <a:prstClr val="black"/>
                </a:solidFill>
                <a:latin typeface="Gotham Book"/>
                <a:cs typeface="Gotham Book"/>
              </a:rPr>
              <a:t>!</a:t>
            </a:r>
          </a:p>
        </p:txBody>
      </p:sp>
    </p:spTree>
    <p:extLst>
      <p:ext uri="{BB962C8B-B14F-4D97-AF65-F5344CB8AC3E}">
        <p14:creationId xmlns:p14="http://schemas.microsoft.com/office/powerpoint/2010/main" val="11473043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onnie\Desktop\2013-06-05_18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48" y="914400"/>
            <a:ext cx="7139053" cy="554608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4876800" y="914400"/>
            <a:ext cx="1943100" cy="120967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5411066" y="1334571"/>
            <a:ext cx="1219200" cy="369332"/>
          </a:xfrm>
          <a:prstGeom prst="rect">
            <a:avLst/>
          </a:prstGeom>
          <a:noFill/>
        </p:spPr>
        <p:txBody>
          <a:bodyPr wrap="square" rtlCol="0">
            <a:spAutoFit/>
          </a:bodyPr>
          <a:lstStyle/>
          <a:p>
            <a:pPr defTabSz="457200"/>
            <a:r>
              <a:rPr lang="en-US" dirty="0" smtClean="0">
                <a:solidFill>
                  <a:prstClr val="black"/>
                </a:solidFill>
              </a:rPr>
              <a:t>Log In</a:t>
            </a:r>
            <a:endParaRPr lang="en-US" dirty="0">
              <a:solidFill>
                <a:prstClr val="black"/>
              </a:solidFill>
            </a:endParaRPr>
          </a:p>
        </p:txBody>
      </p:sp>
      <p:sp>
        <p:nvSpPr>
          <p:cNvPr id="5" name="TextBox 4"/>
          <p:cNvSpPr txBox="1"/>
          <p:nvPr/>
        </p:nvSpPr>
        <p:spPr>
          <a:xfrm>
            <a:off x="676275" y="257175"/>
            <a:ext cx="8134350" cy="461665"/>
          </a:xfrm>
          <a:prstGeom prst="rect">
            <a:avLst/>
          </a:prstGeom>
          <a:noFill/>
        </p:spPr>
        <p:txBody>
          <a:bodyPr wrap="square" rtlCol="0">
            <a:spAutoFit/>
          </a:bodyPr>
          <a:lstStyle/>
          <a:p>
            <a:pPr defTabSz="457200"/>
            <a:r>
              <a:rPr lang="en-US" sz="2400" dirty="0" smtClean="0">
                <a:solidFill>
                  <a:prstClr val="black"/>
                </a:solidFill>
              </a:rPr>
              <a:t>Log In to HeathTeacher.com   -- Set all passwords as </a:t>
            </a:r>
            <a:r>
              <a:rPr lang="en-US" sz="2400" dirty="0" err="1" smtClean="0">
                <a:solidFill>
                  <a:prstClr val="black"/>
                </a:solidFill>
              </a:rPr>
              <a:t>dmpshealth</a:t>
            </a:r>
            <a:endParaRPr lang="en-US" sz="2400" dirty="0">
              <a:solidFill>
                <a:prstClr val="black"/>
              </a:solidFill>
            </a:endParaRPr>
          </a:p>
        </p:txBody>
      </p:sp>
    </p:spTree>
    <p:extLst>
      <p:ext uri="{BB962C8B-B14F-4D97-AF65-F5344CB8AC3E}">
        <p14:creationId xmlns:p14="http://schemas.microsoft.com/office/powerpoint/2010/main" val="2998050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onnie\Desktop\2013-06-05_18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04" y="1126272"/>
            <a:ext cx="7167995" cy="56035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95275"/>
            <a:ext cx="8077200" cy="830997"/>
          </a:xfrm>
          <a:prstGeom prst="rect">
            <a:avLst/>
          </a:prstGeom>
          <a:noFill/>
        </p:spPr>
        <p:txBody>
          <a:bodyPr wrap="square" rtlCol="0">
            <a:spAutoFit/>
          </a:bodyPr>
          <a:lstStyle/>
          <a:p>
            <a:pPr algn="ctr" defTabSz="457200"/>
            <a:r>
              <a:rPr lang="en-US" sz="2400" dirty="0" smtClean="0">
                <a:solidFill>
                  <a:prstClr val="black"/>
                </a:solidFill>
              </a:rPr>
              <a:t>Home – Can always come back to home by clicking on the “home” icon.</a:t>
            </a:r>
            <a:endParaRPr lang="en-US" sz="2400" dirty="0">
              <a:solidFill>
                <a:prstClr val="black"/>
              </a:solidFill>
            </a:endParaRPr>
          </a:p>
        </p:txBody>
      </p:sp>
      <p:sp>
        <p:nvSpPr>
          <p:cNvPr id="4" name="Right Arrow 3"/>
          <p:cNvSpPr/>
          <p:nvPr/>
        </p:nvSpPr>
        <p:spPr>
          <a:xfrm>
            <a:off x="0" y="1746766"/>
            <a:ext cx="1543050" cy="116205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456766" y="2194214"/>
            <a:ext cx="752475" cy="369332"/>
          </a:xfrm>
          <a:prstGeom prst="rect">
            <a:avLst/>
          </a:prstGeom>
          <a:noFill/>
        </p:spPr>
        <p:txBody>
          <a:bodyPr wrap="square" rtlCol="0">
            <a:spAutoFit/>
          </a:bodyPr>
          <a:lstStyle/>
          <a:p>
            <a:pPr defTabSz="457200"/>
            <a:r>
              <a:rPr lang="en-US" dirty="0" smtClean="0">
                <a:solidFill>
                  <a:prstClr val="black"/>
                </a:solidFill>
              </a:rPr>
              <a:t>home</a:t>
            </a:r>
            <a:endParaRPr lang="en-US" dirty="0">
              <a:solidFill>
                <a:prstClr val="black"/>
              </a:solidFill>
            </a:endParaRPr>
          </a:p>
        </p:txBody>
      </p:sp>
    </p:spTree>
    <p:extLst>
      <p:ext uri="{BB962C8B-B14F-4D97-AF65-F5344CB8AC3E}">
        <p14:creationId xmlns:p14="http://schemas.microsoft.com/office/powerpoint/2010/main" val="15070721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onnie\Desktop\2013-06-05_18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017" y="728364"/>
            <a:ext cx="7018069" cy="5734349"/>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7248524" y="1307566"/>
            <a:ext cx="1438275" cy="1076325"/>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6" name="TextBox 5"/>
          <p:cNvSpPr txBox="1"/>
          <p:nvPr/>
        </p:nvSpPr>
        <p:spPr>
          <a:xfrm>
            <a:off x="7599651" y="1661062"/>
            <a:ext cx="942975" cy="369332"/>
          </a:xfrm>
          <a:prstGeom prst="rect">
            <a:avLst/>
          </a:prstGeom>
          <a:noFill/>
        </p:spPr>
        <p:txBody>
          <a:bodyPr wrap="square" rtlCol="0">
            <a:spAutoFit/>
          </a:bodyPr>
          <a:lstStyle/>
          <a:p>
            <a:pPr defTabSz="457200"/>
            <a:r>
              <a:rPr lang="en-US" dirty="0" smtClean="0">
                <a:solidFill>
                  <a:prstClr val="black"/>
                </a:solidFill>
              </a:rPr>
              <a:t>Search</a:t>
            </a:r>
            <a:endParaRPr lang="en-US" dirty="0">
              <a:solidFill>
                <a:prstClr val="black"/>
              </a:solidFill>
            </a:endParaRPr>
          </a:p>
        </p:txBody>
      </p:sp>
      <p:sp>
        <p:nvSpPr>
          <p:cNvPr id="7" name="Left Arrow 6"/>
          <p:cNvSpPr/>
          <p:nvPr/>
        </p:nvSpPr>
        <p:spPr>
          <a:xfrm>
            <a:off x="6981825" y="2799841"/>
            <a:ext cx="1876425" cy="173504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8" name="TextBox 7"/>
          <p:cNvSpPr txBox="1"/>
          <p:nvPr/>
        </p:nvSpPr>
        <p:spPr>
          <a:xfrm>
            <a:off x="7509163" y="3323415"/>
            <a:ext cx="1123950" cy="646331"/>
          </a:xfrm>
          <a:prstGeom prst="rect">
            <a:avLst/>
          </a:prstGeom>
          <a:noFill/>
        </p:spPr>
        <p:txBody>
          <a:bodyPr wrap="square" rtlCol="0">
            <a:spAutoFit/>
          </a:bodyPr>
          <a:lstStyle/>
          <a:p>
            <a:pPr defTabSz="457200"/>
            <a:r>
              <a:rPr lang="en-US" dirty="0" smtClean="0">
                <a:solidFill>
                  <a:prstClr val="black"/>
                </a:solidFill>
              </a:rPr>
              <a:t>Health in the News</a:t>
            </a:r>
            <a:endParaRPr lang="en-US" dirty="0">
              <a:solidFill>
                <a:prstClr val="black"/>
              </a:solidFill>
            </a:endParaRPr>
          </a:p>
        </p:txBody>
      </p:sp>
      <p:sp>
        <p:nvSpPr>
          <p:cNvPr id="9" name="Left Arrow 8"/>
          <p:cNvSpPr/>
          <p:nvPr/>
        </p:nvSpPr>
        <p:spPr>
          <a:xfrm>
            <a:off x="3952875" y="1468398"/>
            <a:ext cx="1543050" cy="90118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10" name="TextBox 9"/>
          <p:cNvSpPr txBox="1"/>
          <p:nvPr/>
        </p:nvSpPr>
        <p:spPr>
          <a:xfrm>
            <a:off x="4124325" y="1772402"/>
            <a:ext cx="1200150" cy="369332"/>
          </a:xfrm>
          <a:prstGeom prst="rect">
            <a:avLst/>
          </a:prstGeom>
          <a:noFill/>
        </p:spPr>
        <p:txBody>
          <a:bodyPr wrap="square" rtlCol="0">
            <a:spAutoFit/>
          </a:bodyPr>
          <a:lstStyle/>
          <a:p>
            <a:pPr defTabSz="457200"/>
            <a:r>
              <a:rPr lang="en-US" dirty="0" smtClean="0">
                <a:solidFill>
                  <a:prstClr val="black"/>
                </a:solidFill>
              </a:rPr>
              <a:t>Resources</a:t>
            </a:r>
            <a:endParaRPr lang="en-US" dirty="0">
              <a:solidFill>
                <a:prstClr val="black"/>
              </a:solidFill>
            </a:endParaRPr>
          </a:p>
        </p:txBody>
      </p:sp>
      <p:sp>
        <p:nvSpPr>
          <p:cNvPr id="11" name="TextBox 10"/>
          <p:cNvSpPr txBox="1"/>
          <p:nvPr/>
        </p:nvSpPr>
        <p:spPr>
          <a:xfrm>
            <a:off x="638175" y="266699"/>
            <a:ext cx="7839075" cy="461665"/>
          </a:xfrm>
          <a:prstGeom prst="rect">
            <a:avLst/>
          </a:prstGeom>
          <a:noFill/>
        </p:spPr>
        <p:txBody>
          <a:bodyPr wrap="square" rtlCol="0">
            <a:spAutoFit/>
          </a:bodyPr>
          <a:lstStyle/>
          <a:p>
            <a:pPr defTabSz="457200"/>
            <a:r>
              <a:rPr lang="en-US" sz="2400" dirty="0" smtClean="0">
                <a:solidFill>
                  <a:prstClr val="black"/>
                </a:solidFill>
              </a:rPr>
              <a:t>Navigation and Other </a:t>
            </a:r>
            <a:r>
              <a:rPr lang="en-US" sz="2400" dirty="0">
                <a:solidFill>
                  <a:prstClr val="black"/>
                </a:solidFill>
              </a:rPr>
              <a:t>R</a:t>
            </a:r>
            <a:r>
              <a:rPr lang="en-US" sz="2400" dirty="0" smtClean="0">
                <a:solidFill>
                  <a:prstClr val="black"/>
                </a:solidFill>
              </a:rPr>
              <a:t>esources </a:t>
            </a:r>
            <a:r>
              <a:rPr lang="en-US" sz="2400" dirty="0">
                <a:solidFill>
                  <a:prstClr val="black"/>
                </a:solidFill>
              </a:rPr>
              <a:t>A</a:t>
            </a:r>
            <a:r>
              <a:rPr lang="en-US" sz="2400" dirty="0" smtClean="0">
                <a:solidFill>
                  <a:prstClr val="black"/>
                </a:solidFill>
              </a:rPr>
              <a:t>vailable on the Home </a:t>
            </a:r>
            <a:r>
              <a:rPr lang="en-US" sz="2400" dirty="0">
                <a:solidFill>
                  <a:prstClr val="black"/>
                </a:solidFill>
              </a:rPr>
              <a:t>P</a:t>
            </a:r>
            <a:r>
              <a:rPr lang="en-US" sz="2400" dirty="0" smtClean="0">
                <a:solidFill>
                  <a:prstClr val="black"/>
                </a:solidFill>
              </a:rPr>
              <a:t>age</a:t>
            </a:r>
            <a:endParaRPr lang="en-US" sz="2400" dirty="0">
              <a:solidFill>
                <a:prstClr val="black"/>
              </a:solidFill>
            </a:endParaRPr>
          </a:p>
        </p:txBody>
      </p:sp>
    </p:spTree>
    <p:extLst>
      <p:ext uri="{BB962C8B-B14F-4D97-AF65-F5344CB8AC3E}">
        <p14:creationId xmlns:p14="http://schemas.microsoft.com/office/powerpoint/2010/main" val="16666354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Get to Know Each Other!</a:t>
            </a:r>
            <a:endParaRPr lang="en-US" dirty="0"/>
          </a:p>
        </p:txBody>
      </p:sp>
      <p:sp>
        <p:nvSpPr>
          <p:cNvPr id="3" name="Content Placeholder 2"/>
          <p:cNvSpPr>
            <a:spLocks noGrp="1"/>
          </p:cNvSpPr>
          <p:nvPr>
            <p:ph idx="1"/>
          </p:nvPr>
        </p:nvSpPr>
        <p:spPr>
          <a:xfrm>
            <a:off x="228600" y="1600200"/>
            <a:ext cx="8763000" cy="4724400"/>
          </a:xfrm>
        </p:spPr>
        <p:txBody>
          <a:bodyPr>
            <a:normAutofit fontScale="92500"/>
          </a:bodyPr>
          <a:lstStyle/>
          <a:p>
            <a:pPr marL="4572" indent="0" algn="ctr">
              <a:buNone/>
            </a:pPr>
            <a:r>
              <a:rPr lang="en-US" sz="4100" dirty="0" smtClean="0"/>
              <a:t>When the music stops, find a partner</a:t>
            </a:r>
          </a:p>
          <a:p>
            <a:pPr marL="4572" indent="0">
              <a:buNone/>
            </a:pPr>
            <a:r>
              <a:rPr lang="en-US" b="1" dirty="0" smtClean="0"/>
              <a:t>*Name </a:t>
            </a:r>
            <a:r>
              <a:rPr lang="en-US" b="1" dirty="0"/>
              <a:t>and school each time</a:t>
            </a:r>
          </a:p>
          <a:p>
            <a:pPr marL="4572" indent="0">
              <a:buNone/>
            </a:pPr>
            <a:r>
              <a:rPr lang="en-US" dirty="0"/>
              <a:t>1. Summer plans</a:t>
            </a:r>
          </a:p>
          <a:p>
            <a:pPr marL="4572" indent="0">
              <a:buNone/>
            </a:pPr>
            <a:r>
              <a:rPr lang="en-US" dirty="0"/>
              <a:t>2. Strangest thing that happened to you this school year</a:t>
            </a:r>
          </a:p>
          <a:p>
            <a:pPr marL="4572" indent="0">
              <a:buNone/>
            </a:pPr>
            <a:r>
              <a:rPr lang="en-US" dirty="0"/>
              <a:t>3. Biggest Pet Peeve</a:t>
            </a:r>
          </a:p>
          <a:p>
            <a:pPr marL="4572" indent="0">
              <a:buNone/>
            </a:pPr>
            <a:r>
              <a:rPr lang="en-US" dirty="0"/>
              <a:t>4. Biggest success in your life</a:t>
            </a:r>
          </a:p>
          <a:p>
            <a:pPr marL="4572" indent="0">
              <a:buNone/>
            </a:pPr>
            <a:r>
              <a:rPr lang="en-US" dirty="0"/>
              <a:t>5. Goal for next school year</a:t>
            </a:r>
          </a:p>
          <a:p>
            <a:pPr marL="4572" indent="0">
              <a:buNone/>
            </a:pPr>
            <a:endParaRPr lang="en-US" dirty="0"/>
          </a:p>
        </p:txBody>
      </p:sp>
    </p:spTree>
    <p:extLst>
      <p:ext uri="{BB962C8B-B14F-4D97-AF65-F5344CB8AC3E}">
        <p14:creationId xmlns:p14="http://schemas.microsoft.com/office/powerpoint/2010/main" val="14531235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onnie\Desktop\2013-06-05_18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725113"/>
            <a:ext cx="7121135" cy="5818563"/>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929985" y="2321674"/>
            <a:ext cx="1933575" cy="128587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1143000" y="2779945"/>
            <a:ext cx="1152525" cy="369332"/>
          </a:xfrm>
          <a:prstGeom prst="rect">
            <a:avLst/>
          </a:prstGeom>
          <a:noFill/>
        </p:spPr>
        <p:txBody>
          <a:bodyPr wrap="square" rtlCol="0">
            <a:spAutoFit/>
          </a:bodyPr>
          <a:lstStyle/>
          <a:p>
            <a:pPr defTabSz="457200"/>
            <a:r>
              <a:rPr lang="en-US" dirty="0" smtClean="0">
                <a:solidFill>
                  <a:prstClr val="black"/>
                </a:solidFill>
              </a:rPr>
              <a:t>Lessons</a:t>
            </a:r>
            <a:endParaRPr lang="en-US" dirty="0">
              <a:solidFill>
                <a:prstClr val="black"/>
              </a:solidFill>
            </a:endParaRPr>
          </a:p>
        </p:txBody>
      </p:sp>
      <p:sp>
        <p:nvSpPr>
          <p:cNvPr id="5" name="TextBox 4"/>
          <p:cNvSpPr txBox="1"/>
          <p:nvPr/>
        </p:nvSpPr>
        <p:spPr>
          <a:xfrm>
            <a:off x="457200" y="295275"/>
            <a:ext cx="8229600" cy="461665"/>
          </a:xfrm>
          <a:prstGeom prst="rect">
            <a:avLst/>
          </a:prstGeom>
          <a:noFill/>
        </p:spPr>
        <p:txBody>
          <a:bodyPr wrap="square" rtlCol="0">
            <a:spAutoFit/>
          </a:bodyPr>
          <a:lstStyle/>
          <a:p>
            <a:pPr defTabSz="457200"/>
            <a:r>
              <a:rPr lang="en-US" sz="2400" dirty="0" smtClean="0">
                <a:solidFill>
                  <a:prstClr val="black"/>
                </a:solidFill>
              </a:rPr>
              <a:t>To Find and Bookmark a Lesson… 1) click on lessons button</a:t>
            </a:r>
            <a:endParaRPr lang="en-US" sz="2400" dirty="0">
              <a:solidFill>
                <a:prstClr val="black"/>
              </a:solidFill>
            </a:endParaRPr>
          </a:p>
        </p:txBody>
      </p:sp>
    </p:spTree>
    <p:extLst>
      <p:ext uri="{BB962C8B-B14F-4D97-AF65-F5344CB8AC3E}">
        <p14:creationId xmlns:p14="http://schemas.microsoft.com/office/powerpoint/2010/main" val="16733281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onnie\Desktop\2013-06-05_18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7" y="1044622"/>
            <a:ext cx="7155833" cy="56228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38237" y="228600"/>
            <a:ext cx="7672388" cy="830997"/>
          </a:xfrm>
          <a:prstGeom prst="rect">
            <a:avLst/>
          </a:prstGeom>
          <a:noFill/>
        </p:spPr>
        <p:txBody>
          <a:bodyPr wrap="square" rtlCol="0">
            <a:spAutoFit/>
          </a:bodyPr>
          <a:lstStyle/>
          <a:p>
            <a:pPr algn="ctr" defTabSz="457200"/>
            <a:r>
              <a:rPr lang="en-US" sz="2400" dirty="0" smtClean="0">
                <a:solidFill>
                  <a:prstClr val="black"/>
                </a:solidFill>
              </a:rPr>
              <a:t>2) Click on Scope &amp; Sequence, 3) click on Topic and Grade, </a:t>
            </a:r>
          </a:p>
          <a:p>
            <a:pPr algn="ctr" defTabSz="457200"/>
            <a:r>
              <a:rPr lang="en-US" sz="2400" dirty="0" smtClean="0">
                <a:solidFill>
                  <a:prstClr val="black"/>
                </a:solidFill>
              </a:rPr>
              <a:t>4) click on lesson </a:t>
            </a:r>
            <a:endParaRPr lang="en-US" sz="2400" dirty="0">
              <a:solidFill>
                <a:prstClr val="black"/>
              </a:solidFill>
            </a:endParaRPr>
          </a:p>
        </p:txBody>
      </p:sp>
      <p:sp>
        <p:nvSpPr>
          <p:cNvPr id="4" name="Right Arrow 3"/>
          <p:cNvSpPr/>
          <p:nvPr/>
        </p:nvSpPr>
        <p:spPr>
          <a:xfrm>
            <a:off x="971550" y="3786468"/>
            <a:ext cx="952500" cy="55543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5" name="Right Arrow 4"/>
          <p:cNvSpPr/>
          <p:nvPr/>
        </p:nvSpPr>
        <p:spPr>
          <a:xfrm>
            <a:off x="971550" y="4862512"/>
            <a:ext cx="952500" cy="5810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6" name="Left Arrow 5"/>
          <p:cNvSpPr/>
          <p:nvPr/>
        </p:nvSpPr>
        <p:spPr>
          <a:xfrm>
            <a:off x="4755356" y="5634037"/>
            <a:ext cx="1064419" cy="547688"/>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2569405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onnie\Desktop\2013-06-05_183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4" y="1207149"/>
            <a:ext cx="7000875" cy="55075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2012" y="314325"/>
            <a:ext cx="7734300" cy="830997"/>
          </a:xfrm>
          <a:prstGeom prst="rect">
            <a:avLst/>
          </a:prstGeom>
          <a:noFill/>
        </p:spPr>
        <p:txBody>
          <a:bodyPr wrap="square" rtlCol="0">
            <a:spAutoFit/>
          </a:bodyPr>
          <a:lstStyle/>
          <a:p>
            <a:pPr algn="ctr" defTabSz="457200"/>
            <a:r>
              <a:rPr lang="en-US" sz="2400" dirty="0" smtClean="0">
                <a:solidFill>
                  <a:prstClr val="black"/>
                </a:solidFill>
              </a:rPr>
              <a:t>Bookmark Lesson by Clicking on the Pink </a:t>
            </a:r>
            <a:r>
              <a:rPr lang="en-US" sz="2400" dirty="0">
                <a:solidFill>
                  <a:prstClr val="black"/>
                </a:solidFill>
              </a:rPr>
              <a:t>R</a:t>
            </a:r>
            <a:r>
              <a:rPr lang="en-US" sz="2400" dirty="0" smtClean="0">
                <a:solidFill>
                  <a:prstClr val="black"/>
                </a:solidFill>
              </a:rPr>
              <a:t>ibbon – </a:t>
            </a:r>
          </a:p>
          <a:p>
            <a:pPr algn="ctr" defTabSz="457200"/>
            <a:r>
              <a:rPr lang="en-US" sz="2400" dirty="0" smtClean="0">
                <a:solidFill>
                  <a:prstClr val="black"/>
                </a:solidFill>
              </a:rPr>
              <a:t>It </a:t>
            </a:r>
            <a:r>
              <a:rPr lang="en-US" sz="2400" dirty="0">
                <a:solidFill>
                  <a:prstClr val="black"/>
                </a:solidFill>
              </a:rPr>
              <a:t>W</a:t>
            </a:r>
            <a:r>
              <a:rPr lang="en-US" sz="2400" dirty="0" smtClean="0">
                <a:solidFill>
                  <a:prstClr val="black"/>
                </a:solidFill>
              </a:rPr>
              <a:t>ill </a:t>
            </a:r>
            <a:r>
              <a:rPr lang="en-US" sz="2400" dirty="0">
                <a:solidFill>
                  <a:prstClr val="black"/>
                </a:solidFill>
              </a:rPr>
              <a:t>C</a:t>
            </a:r>
            <a:r>
              <a:rPr lang="en-US" sz="2400" dirty="0" smtClean="0">
                <a:solidFill>
                  <a:prstClr val="black"/>
                </a:solidFill>
              </a:rPr>
              <a:t>hange to a Checkmark</a:t>
            </a:r>
            <a:endParaRPr lang="en-US" sz="2400" dirty="0">
              <a:solidFill>
                <a:prstClr val="black"/>
              </a:solidFill>
            </a:endParaRPr>
          </a:p>
        </p:txBody>
      </p:sp>
      <p:sp>
        <p:nvSpPr>
          <p:cNvPr id="4" name="Right Arrow 3"/>
          <p:cNvSpPr/>
          <p:nvPr/>
        </p:nvSpPr>
        <p:spPr>
          <a:xfrm>
            <a:off x="742949" y="1965557"/>
            <a:ext cx="1533525" cy="127635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862012" y="2419066"/>
            <a:ext cx="1185863" cy="369332"/>
          </a:xfrm>
          <a:prstGeom prst="rect">
            <a:avLst/>
          </a:prstGeom>
          <a:noFill/>
        </p:spPr>
        <p:txBody>
          <a:bodyPr wrap="square" rtlCol="0">
            <a:spAutoFit/>
          </a:bodyPr>
          <a:lstStyle/>
          <a:p>
            <a:pPr defTabSz="457200"/>
            <a:r>
              <a:rPr lang="en-US" dirty="0" smtClean="0">
                <a:solidFill>
                  <a:prstClr val="black"/>
                </a:solidFill>
              </a:rPr>
              <a:t>Bookmark</a:t>
            </a:r>
            <a:endParaRPr lang="en-US" dirty="0">
              <a:solidFill>
                <a:prstClr val="black"/>
              </a:solidFill>
            </a:endParaRPr>
          </a:p>
        </p:txBody>
      </p:sp>
    </p:spTree>
    <p:extLst>
      <p:ext uri="{BB962C8B-B14F-4D97-AF65-F5344CB8AC3E}">
        <p14:creationId xmlns:p14="http://schemas.microsoft.com/office/powerpoint/2010/main" val="32222739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1137" y="314325"/>
            <a:ext cx="6519863" cy="461665"/>
          </a:xfrm>
          <a:prstGeom prst="rect">
            <a:avLst/>
          </a:prstGeom>
          <a:noFill/>
        </p:spPr>
        <p:txBody>
          <a:bodyPr wrap="square" rtlCol="0">
            <a:spAutoFit/>
          </a:bodyPr>
          <a:lstStyle/>
          <a:p>
            <a:pPr defTabSz="457200"/>
            <a:r>
              <a:rPr lang="en-US" sz="2400" dirty="0" smtClean="0">
                <a:solidFill>
                  <a:prstClr val="black"/>
                </a:solidFill>
              </a:rPr>
              <a:t>The lesson is now bookmarked on my home page!</a:t>
            </a:r>
            <a:endParaRPr lang="en-US" sz="2400" dirty="0">
              <a:solidFill>
                <a:prstClr val="black"/>
              </a:solidFill>
            </a:endParaRPr>
          </a:p>
        </p:txBody>
      </p:sp>
      <p:pic>
        <p:nvPicPr>
          <p:cNvPr id="7171" name="Picture 3" descr="C:\Users\Connie\Desktop\2013-06-05_18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2" y="987241"/>
            <a:ext cx="6700838" cy="531868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809625" y="4657725"/>
            <a:ext cx="1666875" cy="10001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6" name="Left Arrow 5"/>
          <p:cNvSpPr/>
          <p:nvPr/>
        </p:nvSpPr>
        <p:spPr>
          <a:xfrm>
            <a:off x="4410075" y="2847975"/>
            <a:ext cx="1143000" cy="676275"/>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7221540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onnie\Desktop\2013-06-05_18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2" y="1301727"/>
            <a:ext cx="6577013" cy="54156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9175" y="441841"/>
            <a:ext cx="7324725" cy="830997"/>
          </a:xfrm>
          <a:prstGeom prst="rect">
            <a:avLst/>
          </a:prstGeom>
          <a:noFill/>
        </p:spPr>
        <p:txBody>
          <a:bodyPr wrap="square" rtlCol="0">
            <a:spAutoFit/>
          </a:bodyPr>
          <a:lstStyle/>
          <a:p>
            <a:pPr algn="ctr" defTabSz="457200"/>
            <a:r>
              <a:rPr lang="en-US" sz="2400" dirty="0" smtClean="0">
                <a:solidFill>
                  <a:prstClr val="black"/>
                </a:solidFill>
              </a:rPr>
              <a:t>Send Health Home – Can </a:t>
            </a:r>
            <a:r>
              <a:rPr lang="en-US" sz="2400" dirty="0">
                <a:solidFill>
                  <a:prstClr val="black"/>
                </a:solidFill>
              </a:rPr>
              <a:t>C</a:t>
            </a:r>
            <a:r>
              <a:rPr lang="en-US" sz="2400" dirty="0" smtClean="0">
                <a:solidFill>
                  <a:prstClr val="black"/>
                </a:solidFill>
              </a:rPr>
              <a:t>opy and Paste into a Parent </a:t>
            </a:r>
            <a:r>
              <a:rPr lang="en-US" sz="2400" dirty="0">
                <a:solidFill>
                  <a:prstClr val="black"/>
                </a:solidFill>
              </a:rPr>
              <a:t>N</a:t>
            </a:r>
            <a:r>
              <a:rPr lang="en-US" sz="2400" dirty="0" smtClean="0">
                <a:solidFill>
                  <a:prstClr val="black"/>
                </a:solidFill>
              </a:rPr>
              <a:t>ewsletter or Email.</a:t>
            </a:r>
            <a:endParaRPr lang="en-US" sz="2400" dirty="0">
              <a:solidFill>
                <a:prstClr val="black"/>
              </a:solidFill>
            </a:endParaRPr>
          </a:p>
        </p:txBody>
      </p:sp>
      <p:sp>
        <p:nvSpPr>
          <p:cNvPr id="4" name="Right Arrow 3"/>
          <p:cNvSpPr/>
          <p:nvPr/>
        </p:nvSpPr>
        <p:spPr>
          <a:xfrm>
            <a:off x="762000" y="3399965"/>
            <a:ext cx="1733550" cy="100965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3495652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80617"/>
            <a:ext cx="8229600" cy="669479"/>
          </a:xfrm>
        </p:spPr>
        <p:txBody>
          <a:bodyPr/>
          <a:lstStyle/>
          <a:p>
            <a:r>
              <a:rPr lang="en-US" dirty="0" smtClean="0"/>
              <a:t>Another way we can connect with parents…</a:t>
            </a:r>
            <a:br>
              <a:rPr lang="en-US" dirty="0" smtClean="0"/>
            </a:br>
            <a:r>
              <a:rPr lang="en-US" dirty="0" smtClean="0"/>
              <a:t>home.healthteacher.com </a:t>
            </a:r>
            <a:endParaRPr lang="en-US" dirty="0"/>
          </a:p>
        </p:txBody>
      </p:sp>
      <p:pic>
        <p:nvPicPr>
          <p:cNvPr id="13314" name="Picture 2" descr="C:\Users\Connie\Desktop\2013-06-05_19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419567"/>
            <a:ext cx="5981700" cy="518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1911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onnie\Desktop\2013-06-05_18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5218"/>
            <a:ext cx="6628264" cy="54578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7650" y="342900"/>
            <a:ext cx="8362950" cy="1015663"/>
          </a:xfrm>
          <a:prstGeom prst="rect">
            <a:avLst/>
          </a:prstGeom>
          <a:noFill/>
        </p:spPr>
        <p:txBody>
          <a:bodyPr wrap="square" rtlCol="0">
            <a:spAutoFit/>
          </a:bodyPr>
          <a:lstStyle/>
          <a:p>
            <a:pPr defTabSz="457200"/>
            <a:r>
              <a:rPr lang="en-US" sz="2400" dirty="0" smtClean="0">
                <a:solidFill>
                  <a:prstClr val="black"/>
                </a:solidFill>
              </a:rPr>
              <a:t>“New” Lesson Example:  Start on the Interactive Video </a:t>
            </a:r>
          </a:p>
          <a:p>
            <a:pPr defTabSz="457200"/>
            <a:r>
              <a:rPr lang="en-US" dirty="0" smtClean="0">
                <a:solidFill>
                  <a:prstClr val="black"/>
                </a:solidFill>
              </a:rPr>
              <a:t>Required parts of the lessons are listed on the curriculum guides, additional parts are optional.</a:t>
            </a:r>
            <a:endParaRPr lang="en-US" dirty="0">
              <a:solidFill>
                <a:prstClr val="black"/>
              </a:solidFill>
            </a:endParaRPr>
          </a:p>
        </p:txBody>
      </p:sp>
      <p:sp>
        <p:nvSpPr>
          <p:cNvPr id="4" name="Left Arrow 3"/>
          <p:cNvSpPr/>
          <p:nvPr/>
        </p:nvSpPr>
        <p:spPr>
          <a:xfrm>
            <a:off x="6942589" y="3286125"/>
            <a:ext cx="1962150" cy="1266825"/>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7372350" y="3752850"/>
            <a:ext cx="1314450" cy="371475"/>
          </a:xfrm>
          <a:prstGeom prst="rect">
            <a:avLst/>
          </a:prstGeom>
          <a:noFill/>
        </p:spPr>
        <p:txBody>
          <a:bodyPr wrap="square" rtlCol="0">
            <a:spAutoFit/>
          </a:bodyPr>
          <a:lstStyle/>
          <a:p>
            <a:pPr defTabSz="457200"/>
            <a:r>
              <a:rPr lang="en-US" dirty="0" smtClean="0">
                <a:solidFill>
                  <a:prstClr val="black"/>
                </a:solidFill>
              </a:rPr>
              <a:t>Start here</a:t>
            </a:r>
            <a:endParaRPr lang="en-US" dirty="0">
              <a:solidFill>
                <a:prstClr val="black"/>
              </a:solidFill>
            </a:endParaRPr>
          </a:p>
        </p:txBody>
      </p:sp>
    </p:spTree>
    <p:extLst>
      <p:ext uri="{BB962C8B-B14F-4D97-AF65-F5344CB8AC3E}">
        <p14:creationId xmlns:p14="http://schemas.microsoft.com/office/powerpoint/2010/main" val="20743230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onnie\Desktop\2013-06-05_18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1314450"/>
            <a:ext cx="6734175" cy="5403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6751" y="394216"/>
            <a:ext cx="7762874" cy="830997"/>
          </a:xfrm>
          <a:prstGeom prst="rect">
            <a:avLst/>
          </a:prstGeom>
          <a:noFill/>
        </p:spPr>
        <p:txBody>
          <a:bodyPr wrap="square" rtlCol="0">
            <a:spAutoFit/>
          </a:bodyPr>
          <a:lstStyle/>
          <a:p>
            <a:pPr algn="ctr" defTabSz="457200"/>
            <a:r>
              <a:rPr lang="en-US" sz="2400" dirty="0" smtClean="0">
                <a:solidFill>
                  <a:prstClr val="black"/>
                </a:solidFill>
              </a:rPr>
              <a:t>“Classic” Lesson Example:  </a:t>
            </a:r>
          </a:p>
          <a:p>
            <a:pPr algn="ctr" defTabSz="457200"/>
            <a:r>
              <a:rPr lang="en-US" sz="2400" dirty="0" smtClean="0">
                <a:solidFill>
                  <a:prstClr val="black"/>
                </a:solidFill>
              </a:rPr>
              <a:t>Will Use the Lesson </a:t>
            </a:r>
            <a:r>
              <a:rPr lang="en-US" sz="2400" dirty="0">
                <a:solidFill>
                  <a:prstClr val="black"/>
                </a:solidFill>
              </a:rPr>
              <a:t>O</a:t>
            </a:r>
            <a:r>
              <a:rPr lang="en-US" sz="2400" dirty="0" smtClean="0">
                <a:solidFill>
                  <a:prstClr val="black"/>
                </a:solidFill>
              </a:rPr>
              <a:t>verview and the Teaching Steps</a:t>
            </a:r>
            <a:endParaRPr lang="en-US" sz="2400" dirty="0">
              <a:solidFill>
                <a:prstClr val="black"/>
              </a:solidFill>
            </a:endParaRPr>
          </a:p>
        </p:txBody>
      </p:sp>
      <p:sp>
        <p:nvSpPr>
          <p:cNvPr id="4" name="Right Arrow 3"/>
          <p:cNvSpPr/>
          <p:nvPr/>
        </p:nvSpPr>
        <p:spPr>
          <a:xfrm>
            <a:off x="333375" y="2473169"/>
            <a:ext cx="1781175" cy="131445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2394630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Connie\Desktop\2013-06-05_18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978949"/>
            <a:ext cx="7460615" cy="58105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5350" y="159603"/>
            <a:ext cx="7406006" cy="830997"/>
          </a:xfrm>
          <a:prstGeom prst="rect">
            <a:avLst/>
          </a:prstGeom>
          <a:noFill/>
        </p:spPr>
        <p:txBody>
          <a:bodyPr wrap="square" rtlCol="0">
            <a:spAutoFit/>
          </a:bodyPr>
          <a:lstStyle/>
          <a:p>
            <a:pPr algn="ctr" defTabSz="457200"/>
            <a:r>
              <a:rPr lang="en-US" sz="2400" dirty="0" smtClean="0">
                <a:solidFill>
                  <a:prstClr val="black"/>
                </a:solidFill>
              </a:rPr>
              <a:t>After You Teach Each Lesson – </a:t>
            </a:r>
          </a:p>
          <a:p>
            <a:pPr algn="ctr" defTabSz="457200"/>
            <a:r>
              <a:rPr lang="en-US" sz="2400" dirty="0" smtClean="0">
                <a:solidFill>
                  <a:prstClr val="black"/>
                </a:solidFill>
              </a:rPr>
              <a:t>PLEASE Click on the “I Taught This” Button!</a:t>
            </a:r>
            <a:endParaRPr lang="en-US" sz="2400" dirty="0">
              <a:solidFill>
                <a:prstClr val="black"/>
              </a:solidFill>
            </a:endParaRPr>
          </a:p>
        </p:txBody>
      </p:sp>
      <p:sp>
        <p:nvSpPr>
          <p:cNvPr id="4" name="Left Arrow 3"/>
          <p:cNvSpPr/>
          <p:nvPr/>
        </p:nvSpPr>
        <p:spPr>
          <a:xfrm>
            <a:off x="3581400" y="3379881"/>
            <a:ext cx="1905000" cy="95399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3924300" y="3672212"/>
            <a:ext cx="1562100" cy="369332"/>
          </a:xfrm>
          <a:prstGeom prst="rect">
            <a:avLst/>
          </a:prstGeom>
          <a:noFill/>
        </p:spPr>
        <p:txBody>
          <a:bodyPr wrap="square" rtlCol="0">
            <a:spAutoFit/>
          </a:bodyPr>
          <a:lstStyle/>
          <a:p>
            <a:pPr defTabSz="457200"/>
            <a:r>
              <a:rPr lang="en-US" dirty="0" smtClean="0">
                <a:solidFill>
                  <a:prstClr val="black"/>
                </a:solidFill>
              </a:rPr>
              <a:t>I Taught This</a:t>
            </a:r>
            <a:endParaRPr lang="en-US" dirty="0">
              <a:solidFill>
                <a:prstClr val="black"/>
              </a:solidFill>
            </a:endParaRPr>
          </a:p>
        </p:txBody>
      </p:sp>
    </p:spTree>
    <p:extLst>
      <p:ext uri="{BB962C8B-B14F-4D97-AF65-F5344CB8AC3E}">
        <p14:creationId xmlns:p14="http://schemas.microsoft.com/office/powerpoint/2010/main" val="32236886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Connie\Desktop\2013-06-05_19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480" y="874930"/>
            <a:ext cx="6328916" cy="58306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5325" y="413266"/>
            <a:ext cx="7467600" cy="461665"/>
          </a:xfrm>
          <a:prstGeom prst="rect">
            <a:avLst/>
          </a:prstGeom>
          <a:noFill/>
        </p:spPr>
        <p:txBody>
          <a:bodyPr wrap="square" rtlCol="0">
            <a:spAutoFit/>
          </a:bodyPr>
          <a:lstStyle/>
          <a:p>
            <a:pPr defTabSz="457200"/>
            <a:r>
              <a:rPr lang="en-US" sz="2400" dirty="0" smtClean="0">
                <a:solidFill>
                  <a:prstClr val="black"/>
                </a:solidFill>
              </a:rPr>
              <a:t>So You Will Earn a GOLD STAR!     …and for accountability!</a:t>
            </a:r>
            <a:endParaRPr lang="en-US" sz="2400" dirty="0">
              <a:solidFill>
                <a:prstClr val="black"/>
              </a:solidFill>
            </a:endParaRPr>
          </a:p>
        </p:txBody>
      </p:sp>
    </p:spTree>
    <p:extLst>
      <p:ext uri="{BB962C8B-B14F-4D97-AF65-F5344CB8AC3E}">
        <p14:creationId xmlns:p14="http://schemas.microsoft.com/office/powerpoint/2010/main" val="31150161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Balancing our Priorities</a:t>
            </a:r>
            <a:endParaRPr lang="en-US" dirty="0"/>
          </a:p>
        </p:txBody>
      </p:sp>
      <p:sp>
        <p:nvSpPr>
          <p:cNvPr id="3" name="Text Placeholder 2"/>
          <p:cNvSpPr>
            <a:spLocks noGrp="1"/>
          </p:cNvSpPr>
          <p:nvPr>
            <p:ph type="body" idx="1"/>
          </p:nvPr>
        </p:nvSpPr>
        <p:spPr/>
        <p:txBody>
          <a:bodyPr/>
          <a:lstStyle/>
          <a:p>
            <a:r>
              <a:rPr lang="en-US" dirty="0" smtClean="0"/>
              <a:t>Journeys, The Common Core Standards and Data Teams</a:t>
            </a:r>
            <a:endParaRPr lang="en-US" dirty="0"/>
          </a:p>
        </p:txBody>
      </p:sp>
    </p:spTree>
    <p:extLst>
      <p:ext uri="{BB962C8B-B14F-4D97-AF65-F5344CB8AC3E}">
        <p14:creationId xmlns:p14="http://schemas.microsoft.com/office/powerpoint/2010/main" val="40497422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03960" y="678262"/>
            <a:ext cx="3469236" cy="3469236"/>
            <a:chOff x="545353" y="1592231"/>
            <a:chExt cx="3342342" cy="3342342"/>
          </a:xfrm>
        </p:grpSpPr>
        <p:sp>
          <p:nvSpPr>
            <p:cNvPr id="6" name="Oval 5"/>
            <p:cNvSpPr/>
            <p:nvPr/>
          </p:nvSpPr>
          <p:spPr>
            <a:xfrm>
              <a:off x="545353" y="1592231"/>
              <a:ext cx="3342342" cy="33423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0" name="Picture 9" descr="GoNoodle_logo.png">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797" y="2500032"/>
              <a:ext cx="2365818" cy="1264744"/>
            </a:xfrm>
            <a:prstGeom prst="rect">
              <a:avLst/>
            </a:prstGeom>
            <a:effectLst/>
          </p:spPr>
        </p:pic>
      </p:grpSp>
      <p:grpSp>
        <p:nvGrpSpPr>
          <p:cNvPr id="2" name="Group 1"/>
          <p:cNvGrpSpPr/>
          <p:nvPr/>
        </p:nvGrpSpPr>
        <p:grpSpPr>
          <a:xfrm>
            <a:off x="3772631" y="1962665"/>
            <a:ext cx="4434960" cy="4434960"/>
            <a:chOff x="3404615" y="3153584"/>
            <a:chExt cx="3342342" cy="3342342"/>
          </a:xfrm>
        </p:grpSpPr>
        <p:sp>
          <p:nvSpPr>
            <p:cNvPr id="11" name="Oval 10"/>
            <p:cNvSpPr/>
            <p:nvPr/>
          </p:nvSpPr>
          <p:spPr>
            <a:xfrm>
              <a:off x="3404615" y="3153584"/>
              <a:ext cx="3342342" cy="33423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TextBox 11">
              <a:hlinkClick r:id="rId6"/>
            </p:cNvPr>
            <p:cNvSpPr txBox="1"/>
            <p:nvPr/>
          </p:nvSpPr>
          <p:spPr>
            <a:xfrm>
              <a:off x="3404615" y="4492481"/>
              <a:ext cx="3342342" cy="1104088"/>
            </a:xfrm>
            <a:prstGeom prst="rect">
              <a:avLst/>
            </a:prstGeom>
            <a:noFill/>
          </p:spPr>
          <p:txBody>
            <a:bodyPr wrap="square" lIns="0" tIns="0" rIns="0" bIns="0" rtlCol="0">
              <a:spAutoFit/>
            </a:bodyPr>
            <a:lstStyle/>
            <a:p>
              <a:pPr algn="ctr" defTabSz="457200">
                <a:lnSpc>
                  <a:spcPct val="140000"/>
                </a:lnSpc>
              </a:pPr>
              <a:r>
                <a:rPr lang="en-US" sz="3200" dirty="0" smtClean="0">
                  <a:solidFill>
                    <a:srgbClr val="00B6DE"/>
                  </a:solidFill>
                  <a:latin typeface="Gotham Medium"/>
                  <a:cs typeface="Gotham Medium"/>
                </a:rPr>
                <a:t>Healthteacher.com</a:t>
              </a:r>
            </a:p>
            <a:p>
              <a:pPr algn="ctr" defTabSz="457200">
                <a:lnSpc>
                  <a:spcPct val="140000"/>
                </a:lnSpc>
              </a:pPr>
              <a:r>
                <a:rPr lang="en-US" dirty="0">
                  <a:solidFill>
                    <a:srgbClr val="00B6DE"/>
                  </a:solidFill>
                  <a:latin typeface="Gotham Medium"/>
                  <a:cs typeface="Gotham Medium"/>
                  <a:hlinkClick r:id="rId7"/>
                </a:rPr>
                <a:t>http://staging.gonoodle.com</a:t>
              </a:r>
              <a:r>
                <a:rPr lang="en-US" dirty="0" smtClean="0">
                  <a:solidFill>
                    <a:srgbClr val="00B6DE"/>
                  </a:solidFill>
                  <a:latin typeface="Gotham Medium"/>
                  <a:cs typeface="Gotham Medium"/>
                  <a:hlinkClick r:id="rId7"/>
                </a:rPr>
                <a:t>/</a:t>
              </a:r>
              <a:r>
                <a:rPr lang="en-US" dirty="0" smtClean="0">
                  <a:solidFill>
                    <a:srgbClr val="00B6DE"/>
                  </a:solidFill>
                  <a:latin typeface="Gotham Medium"/>
                  <a:cs typeface="Gotham Medium"/>
                </a:rPr>
                <a:t>  </a:t>
              </a:r>
            </a:p>
            <a:p>
              <a:pPr algn="ctr" defTabSz="457200">
                <a:lnSpc>
                  <a:spcPct val="140000"/>
                </a:lnSpc>
              </a:pPr>
              <a:r>
                <a:rPr lang="en-US" dirty="0" smtClean="0">
                  <a:solidFill>
                    <a:srgbClr val="00B6DE"/>
                  </a:solidFill>
                  <a:latin typeface="Gotham Medium"/>
                  <a:cs typeface="Gotham Medium"/>
                </a:rPr>
                <a:t>Click on 8am: See Run With Us </a:t>
              </a:r>
            </a:p>
          </p:txBody>
        </p:sp>
      </p:grpSp>
    </p:spTree>
    <p:extLst>
      <p:ext uri="{BB962C8B-B14F-4D97-AF65-F5344CB8AC3E}">
        <p14:creationId xmlns:p14="http://schemas.microsoft.com/office/powerpoint/2010/main" val="8076994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360"/>
                                          </p:val>
                                        </p:tav>
                                        <p:tav tm="100000">
                                          <p:val>
                                            <p:fltVal val="0"/>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828800" y="955215"/>
            <a:ext cx="5251450" cy="49657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TextBox 5"/>
          <p:cNvSpPr txBox="1"/>
          <p:nvPr/>
        </p:nvSpPr>
        <p:spPr>
          <a:xfrm>
            <a:off x="2206625" y="1752600"/>
            <a:ext cx="4495800" cy="3108543"/>
          </a:xfrm>
          <a:prstGeom prst="rect">
            <a:avLst/>
          </a:prstGeom>
          <a:noFill/>
        </p:spPr>
        <p:txBody>
          <a:bodyPr wrap="square" rtlCol="0">
            <a:spAutoFit/>
          </a:bodyPr>
          <a:lstStyle/>
          <a:p>
            <a:pPr algn="ctr" defTabSz="457200"/>
            <a:r>
              <a:rPr lang="en-US" sz="2800" dirty="0" smtClean="0">
                <a:solidFill>
                  <a:prstClr val="black"/>
                </a:solidFill>
              </a:rPr>
              <a:t>-Activate your account</a:t>
            </a:r>
          </a:p>
          <a:p>
            <a:pPr algn="ctr" defTabSz="457200"/>
            <a:endParaRPr lang="en-US" sz="2800" dirty="0">
              <a:solidFill>
                <a:prstClr val="black"/>
              </a:solidFill>
            </a:endParaRPr>
          </a:p>
          <a:p>
            <a:pPr algn="ctr" defTabSz="457200"/>
            <a:r>
              <a:rPr lang="en-US" sz="2800" dirty="0" smtClean="0">
                <a:solidFill>
                  <a:prstClr val="black"/>
                </a:solidFill>
              </a:rPr>
              <a:t>-Bookmark kindergarten health lessons</a:t>
            </a:r>
          </a:p>
          <a:p>
            <a:pPr algn="ctr" defTabSz="457200"/>
            <a:r>
              <a:rPr lang="en-US" sz="2800" dirty="0" smtClean="0">
                <a:solidFill>
                  <a:prstClr val="black"/>
                </a:solidFill>
              </a:rPr>
              <a:t>(use health curriculum guide)</a:t>
            </a:r>
          </a:p>
          <a:p>
            <a:pPr algn="ctr" defTabSz="457200"/>
            <a:endParaRPr lang="en-US" sz="2800" dirty="0">
              <a:solidFill>
                <a:prstClr val="black"/>
              </a:solidFill>
            </a:endParaRPr>
          </a:p>
          <a:p>
            <a:pPr algn="ctr" defTabSz="457200"/>
            <a:r>
              <a:rPr lang="en-US" sz="2800" dirty="0" smtClean="0">
                <a:solidFill>
                  <a:prstClr val="black"/>
                </a:solidFill>
              </a:rPr>
              <a:t>-Navigate around the website</a:t>
            </a:r>
            <a:endParaRPr lang="en-US" sz="2800" dirty="0">
              <a:solidFill>
                <a:prstClr val="black"/>
              </a:solidFill>
            </a:endParaRPr>
          </a:p>
        </p:txBody>
      </p:sp>
    </p:spTree>
    <p:extLst>
      <p:ext uri="{BB962C8B-B14F-4D97-AF65-F5344CB8AC3E}">
        <p14:creationId xmlns:p14="http://schemas.microsoft.com/office/powerpoint/2010/main" val="15527337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1438"/>
            <a:ext cx="7772400" cy="952500"/>
          </a:xfrm>
        </p:spPr>
        <p:txBody>
          <a:bodyPr>
            <a:noAutofit/>
          </a:bodyPr>
          <a:lstStyle/>
          <a:p>
            <a:r>
              <a:rPr lang="en-US" dirty="0" smtClean="0"/>
              <a:t>SOCIAL STUDIES</a:t>
            </a:r>
            <a:endParaRPr lang="en-US" sz="5400" b="1" dirty="0">
              <a:solidFill>
                <a:schemeClr val="bg1"/>
              </a:solidFill>
            </a:endParaRPr>
          </a:p>
        </p:txBody>
      </p:sp>
      <p:sp>
        <p:nvSpPr>
          <p:cNvPr id="3" name="Subtitle 2"/>
          <p:cNvSpPr>
            <a:spLocks noGrp="1"/>
          </p:cNvSpPr>
          <p:nvPr>
            <p:ph type="subTitle" idx="1"/>
          </p:nvPr>
        </p:nvSpPr>
        <p:spPr>
          <a:xfrm>
            <a:off x="1384299" y="3469157"/>
            <a:ext cx="6400800" cy="733425"/>
          </a:xfrm>
        </p:spPr>
        <p:txBody>
          <a:bodyPr/>
          <a:lstStyle/>
          <a:p>
            <a:r>
              <a:rPr lang="en-US" dirty="0" smtClean="0"/>
              <a:t>K-5 Implementation Plan</a:t>
            </a:r>
            <a:endParaRPr lang="en-US" dirty="0"/>
          </a:p>
        </p:txBody>
      </p:sp>
      <p:sp>
        <p:nvSpPr>
          <p:cNvPr id="10" name="TextBox 9"/>
          <p:cNvSpPr txBox="1"/>
          <p:nvPr/>
        </p:nvSpPr>
        <p:spPr>
          <a:xfrm>
            <a:off x="2273299" y="4075579"/>
            <a:ext cx="4622799" cy="1015663"/>
          </a:xfrm>
          <a:prstGeom prst="rect">
            <a:avLst/>
          </a:prstGeom>
          <a:noFill/>
        </p:spPr>
        <p:txBody>
          <a:bodyPr wrap="square" rtlCol="0">
            <a:spAutoFit/>
          </a:bodyPr>
          <a:lstStyle/>
          <a:p>
            <a:pPr algn="ctr" defTabSz="457200"/>
            <a:r>
              <a:rPr lang="en-US" sz="2000" dirty="0" smtClean="0">
                <a:solidFill>
                  <a:srgbClr val="EBB200"/>
                </a:solidFill>
                <a:latin typeface="Gill Sans MT"/>
                <a:cs typeface="Gill Sans MT"/>
              </a:rPr>
              <a:t>Amber M. Graeber</a:t>
            </a:r>
          </a:p>
          <a:p>
            <a:pPr algn="ctr" defTabSz="457200"/>
            <a:r>
              <a:rPr lang="en-US" sz="2000" dirty="0" smtClean="0">
                <a:solidFill>
                  <a:srgbClr val="EBB200"/>
                </a:solidFill>
                <a:latin typeface="Gill Sans MT"/>
                <a:cs typeface="Gill Sans MT"/>
              </a:rPr>
              <a:t>Social Studies Curriculum Coordinator</a:t>
            </a:r>
          </a:p>
          <a:p>
            <a:pPr algn="ctr" defTabSz="457200"/>
            <a:r>
              <a:rPr lang="en-US" sz="2000" dirty="0" smtClean="0">
                <a:solidFill>
                  <a:srgbClr val="EBB200"/>
                </a:solidFill>
                <a:latin typeface="Gill Sans MT"/>
                <a:cs typeface="Gill Sans MT"/>
              </a:rPr>
              <a:t>Advanced Placement Coordinator</a:t>
            </a:r>
            <a:endParaRPr lang="en-US" sz="2000" dirty="0">
              <a:solidFill>
                <a:srgbClr val="EBB200"/>
              </a:solidFill>
              <a:latin typeface="Gill Sans MT"/>
              <a:cs typeface="Gill Sans MT"/>
            </a:endParaRPr>
          </a:p>
        </p:txBody>
      </p:sp>
    </p:spTree>
    <p:extLst>
      <p:ext uri="{BB962C8B-B14F-4D97-AF65-F5344CB8AC3E}">
        <p14:creationId xmlns:p14="http://schemas.microsoft.com/office/powerpoint/2010/main" val="25256562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600200"/>
            <a:ext cx="8229600" cy="4525963"/>
          </a:xfrm>
        </p:spPr>
        <p:txBody>
          <a:bodyPr>
            <a:normAutofit/>
          </a:bodyPr>
          <a:lstStyle/>
          <a:p>
            <a:pPr>
              <a:lnSpc>
                <a:spcPct val="110000"/>
              </a:lnSpc>
              <a:spcBef>
                <a:spcPts val="500"/>
              </a:spcBef>
              <a:spcAft>
                <a:spcPts val="1000"/>
              </a:spcAft>
              <a:buClr>
                <a:schemeClr val="tx1"/>
              </a:buClr>
            </a:pPr>
            <a:r>
              <a:rPr lang="en-US" sz="3500" dirty="0" smtClean="0">
                <a:solidFill>
                  <a:schemeClr val="tx1"/>
                </a:solidFill>
              </a:rPr>
              <a:t>David Johns, the former Social Studies Curriculum Coordinator, facilitated a K-5 adoption in 2006 to select materials</a:t>
            </a:r>
          </a:p>
          <a:p>
            <a:pPr marL="4572" indent="0">
              <a:lnSpc>
                <a:spcPct val="110000"/>
              </a:lnSpc>
              <a:spcBef>
                <a:spcPts val="500"/>
              </a:spcBef>
              <a:spcAft>
                <a:spcPts val="1000"/>
              </a:spcAft>
              <a:buClr>
                <a:schemeClr val="tx1"/>
              </a:buClr>
              <a:buNone/>
            </a:pPr>
            <a:endParaRPr lang="en-US" sz="3500" dirty="0" smtClean="0">
              <a:solidFill>
                <a:schemeClr val="tx1"/>
              </a:solidFill>
            </a:endParaRPr>
          </a:p>
          <a:p>
            <a:pPr>
              <a:lnSpc>
                <a:spcPct val="110000"/>
              </a:lnSpc>
              <a:spcBef>
                <a:spcPts val="500"/>
              </a:spcBef>
              <a:spcAft>
                <a:spcPts val="1000"/>
              </a:spcAft>
              <a:buClr>
                <a:schemeClr val="tx1"/>
              </a:buClr>
            </a:pPr>
            <a:r>
              <a:rPr lang="en-US" sz="3500" dirty="0" smtClean="0">
                <a:solidFill>
                  <a:schemeClr val="tx1"/>
                </a:solidFill>
              </a:rPr>
              <a:t>Since 2006-2007, curriculum guides have been tied to the adopted materials</a:t>
            </a:r>
          </a:p>
          <a:p>
            <a:pPr marL="4572" indent="0">
              <a:lnSpc>
                <a:spcPct val="110000"/>
              </a:lnSpc>
              <a:spcBef>
                <a:spcPts val="500"/>
              </a:spcBef>
              <a:spcAft>
                <a:spcPts val="1000"/>
              </a:spcAft>
              <a:buClr>
                <a:schemeClr val="tx1"/>
              </a:buClr>
              <a:buNone/>
            </a:pPr>
            <a:endParaRPr lang="en-US" dirty="0">
              <a:solidFill>
                <a:srgbClr val="626262"/>
              </a:solidFill>
            </a:endParaRPr>
          </a:p>
          <a:p>
            <a:pPr>
              <a:lnSpc>
                <a:spcPct val="110000"/>
              </a:lnSpc>
              <a:spcBef>
                <a:spcPts val="500"/>
              </a:spcBef>
              <a:spcAft>
                <a:spcPts val="1000"/>
              </a:spcAft>
              <a:buClr>
                <a:schemeClr val="tx1"/>
              </a:buClr>
            </a:pPr>
            <a:endParaRPr lang="en-US" dirty="0">
              <a:solidFill>
                <a:srgbClr val="626262"/>
              </a:solidFill>
            </a:endParaRPr>
          </a:p>
        </p:txBody>
      </p:sp>
      <p:sp>
        <p:nvSpPr>
          <p:cNvPr id="8" name="Title 1"/>
          <p:cNvSpPr>
            <a:spLocks noGrp="1"/>
          </p:cNvSpPr>
          <p:nvPr>
            <p:ph type="title"/>
          </p:nvPr>
        </p:nvSpPr>
        <p:spPr>
          <a:xfrm>
            <a:off x="457200" y="274638"/>
            <a:ext cx="8229600" cy="1143000"/>
          </a:xfrm>
        </p:spPr>
        <p:txBody>
          <a:bodyPr>
            <a:normAutofit/>
          </a:bodyPr>
          <a:lstStyle/>
          <a:p>
            <a:r>
              <a:rPr lang="en-US" sz="4800" dirty="0" smtClean="0"/>
              <a:t>The Past </a:t>
            </a:r>
            <a:endParaRPr lang="en-US" sz="4800" b="1" dirty="0">
              <a:solidFill>
                <a:schemeClr val="bg1"/>
              </a:solidFill>
            </a:endParaRPr>
          </a:p>
        </p:txBody>
      </p:sp>
    </p:spTree>
    <p:extLst>
      <p:ext uri="{BB962C8B-B14F-4D97-AF65-F5344CB8AC3E}">
        <p14:creationId xmlns:p14="http://schemas.microsoft.com/office/powerpoint/2010/main" val="347036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Present</a:t>
            </a:r>
            <a:endParaRPr lang="en-US" dirty="0"/>
          </a:p>
        </p:txBody>
      </p:sp>
      <p:sp>
        <p:nvSpPr>
          <p:cNvPr id="3" name="Content Placeholder 2"/>
          <p:cNvSpPr>
            <a:spLocks noGrp="1"/>
          </p:cNvSpPr>
          <p:nvPr>
            <p:ph idx="1"/>
          </p:nvPr>
        </p:nvSpPr>
        <p:spPr>
          <a:xfrm>
            <a:off x="457200" y="1600200"/>
            <a:ext cx="8559800" cy="4525963"/>
          </a:xfrm>
        </p:spPr>
        <p:txBody>
          <a:bodyPr>
            <a:normAutofit fontScale="92500" lnSpcReduction="20000"/>
          </a:bodyPr>
          <a:lstStyle/>
          <a:p>
            <a:r>
              <a:rPr lang="en-US" dirty="0" smtClean="0">
                <a:solidFill>
                  <a:schemeClr val="tx1"/>
                </a:solidFill>
              </a:rPr>
              <a:t>We are required to have implementation of the Iowa Core</a:t>
            </a:r>
          </a:p>
          <a:p>
            <a:pPr marL="4572" indent="0">
              <a:buNone/>
            </a:pPr>
            <a:endParaRPr lang="en-US" dirty="0" smtClean="0">
              <a:solidFill>
                <a:schemeClr val="tx1"/>
              </a:solidFill>
            </a:endParaRPr>
          </a:p>
          <a:p>
            <a:r>
              <a:rPr lang="en-US" dirty="0" smtClean="0">
                <a:solidFill>
                  <a:schemeClr val="tx1"/>
                </a:solidFill>
              </a:rPr>
              <a:t>Iowa Core in the Social Studies is grade-banded: K-2 and 3-5</a:t>
            </a:r>
          </a:p>
          <a:p>
            <a:endParaRPr lang="en-US" dirty="0">
              <a:solidFill>
                <a:schemeClr val="tx1"/>
              </a:solidFill>
            </a:endParaRPr>
          </a:p>
          <a:p>
            <a:r>
              <a:rPr lang="en-US" dirty="0" smtClean="0">
                <a:solidFill>
                  <a:schemeClr val="tx1"/>
                </a:solidFill>
              </a:rPr>
              <a:t>Standards are divided into the following categories: behavioral sciences, economics, geography, history and political science</a:t>
            </a:r>
          </a:p>
          <a:p>
            <a:pPr marL="4572" indent="0">
              <a:buNone/>
            </a:pPr>
            <a:endParaRPr lang="en-US" dirty="0"/>
          </a:p>
        </p:txBody>
      </p:sp>
    </p:spTree>
    <p:extLst>
      <p:ext uri="{BB962C8B-B14F-4D97-AF65-F5344CB8AC3E}">
        <p14:creationId xmlns:p14="http://schemas.microsoft.com/office/powerpoint/2010/main" val="25624837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739900" cy="5884862"/>
          </a:xfrm>
        </p:spPr>
        <p:txBody>
          <a:bodyPr>
            <a:normAutofit/>
          </a:bodyPr>
          <a:lstStyle/>
          <a:p>
            <a:r>
              <a:rPr lang="en-US" sz="2400" dirty="0" smtClean="0">
                <a:solidFill>
                  <a:schemeClr val="tx1"/>
                </a:solidFill>
              </a:rPr>
              <a:t>K-2 </a:t>
            </a:r>
            <a:br>
              <a:rPr lang="en-US" sz="2400" dirty="0" smtClean="0">
                <a:solidFill>
                  <a:schemeClr val="tx1"/>
                </a:solidFill>
              </a:rPr>
            </a:br>
            <a:r>
              <a:rPr lang="en-US" sz="2400" dirty="0" smtClean="0">
                <a:solidFill>
                  <a:schemeClr val="tx1"/>
                </a:solidFill>
              </a:rPr>
              <a:t>Social Studies</a:t>
            </a:r>
            <a:br>
              <a:rPr lang="en-US" sz="2400" dirty="0" smtClean="0">
                <a:solidFill>
                  <a:schemeClr val="tx1"/>
                </a:solidFill>
              </a:rPr>
            </a:br>
            <a:r>
              <a:rPr lang="en-US" sz="2400" dirty="0" smtClean="0">
                <a:solidFill>
                  <a:schemeClr val="tx1"/>
                </a:solidFill>
              </a:rPr>
              <a:t>Standards</a:t>
            </a:r>
            <a:endParaRPr lang="en-US" sz="2400" dirty="0">
              <a:solidFill>
                <a:schemeClr val="tx1"/>
              </a:solidFill>
            </a:endParaRPr>
          </a:p>
        </p:txBody>
      </p:sp>
      <p:pic>
        <p:nvPicPr>
          <p:cNvPr id="4" name="Picture 3"/>
          <p:cNvPicPr/>
          <p:nvPr/>
        </p:nvPicPr>
        <p:blipFill rotWithShape="1">
          <a:blip r:embed="rId2"/>
          <a:srcRect l="27778" t="20457" r="37393" b="5563"/>
          <a:stretch/>
        </p:blipFill>
        <p:spPr bwMode="auto">
          <a:xfrm>
            <a:off x="2470150" y="127000"/>
            <a:ext cx="6216650" cy="660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99599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1739900" cy="58848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i="0" kern="1200">
                <a:solidFill>
                  <a:schemeClr val="bg1"/>
                </a:solidFill>
                <a:latin typeface="Gill Sans MT"/>
                <a:ea typeface="+mj-ea"/>
                <a:cs typeface="Gill Sans MT"/>
              </a:defRPr>
            </a:lvl1pPr>
          </a:lstStyle>
          <a:p>
            <a:r>
              <a:rPr lang="en-US" sz="2400" dirty="0" smtClean="0">
                <a:solidFill>
                  <a:srgbClr val="404040"/>
                </a:solidFill>
              </a:rPr>
              <a:t>3-5 </a:t>
            </a:r>
            <a:br>
              <a:rPr lang="en-US" sz="2400" dirty="0" smtClean="0">
                <a:solidFill>
                  <a:srgbClr val="404040"/>
                </a:solidFill>
              </a:rPr>
            </a:br>
            <a:r>
              <a:rPr lang="en-US" sz="2400" dirty="0" smtClean="0">
                <a:solidFill>
                  <a:srgbClr val="404040"/>
                </a:solidFill>
              </a:rPr>
              <a:t>Social Studies</a:t>
            </a:r>
            <a:br>
              <a:rPr lang="en-US" sz="2400" dirty="0" smtClean="0">
                <a:solidFill>
                  <a:srgbClr val="404040"/>
                </a:solidFill>
              </a:rPr>
            </a:br>
            <a:r>
              <a:rPr lang="en-US" sz="2400" dirty="0" smtClean="0">
                <a:solidFill>
                  <a:srgbClr val="404040"/>
                </a:solidFill>
              </a:rPr>
              <a:t>Standards</a:t>
            </a:r>
            <a:endParaRPr lang="en-US" sz="2400" dirty="0">
              <a:solidFill>
                <a:srgbClr val="404040"/>
              </a:solidFill>
            </a:endParaRPr>
          </a:p>
        </p:txBody>
      </p:sp>
      <p:pic>
        <p:nvPicPr>
          <p:cNvPr id="6" name="Content Placeholder 5"/>
          <p:cNvPicPr>
            <a:picLocks noGrp="1"/>
          </p:cNvPicPr>
          <p:nvPr>
            <p:ph idx="1"/>
          </p:nvPr>
        </p:nvPicPr>
        <p:blipFill rotWithShape="1">
          <a:blip r:embed="rId2"/>
          <a:srcRect l="24359" t="20737" r="28846" b="2200"/>
          <a:stretch/>
        </p:blipFill>
        <p:spPr bwMode="auto">
          <a:xfrm>
            <a:off x="2388834" y="0"/>
            <a:ext cx="5967765"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06427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412" y="274638"/>
            <a:ext cx="7608888" cy="6462540"/>
          </a:xfrm>
        </p:spPr>
      </p:pic>
    </p:spTree>
    <p:extLst>
      <p:ext uri="{BB962C8B-B14F-4D97-AF65-F5344CB8AC3E}">
        <p14:creationId xmlns:p14="http://schemas.microsoft.com/office/powerpoint/2010/main" val="13045543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755651"/>
            <a:ext cx="8724899" cy="3105149"/>
          </a:xfrm>
        </p:spPr>
        <p:txBody>
          <a:bodyPr>
            <a:normAutofit fontScale="90000"/>
          </a:bodyPr>
          <a:lstStyle/>
          <a:p>
            <a:r>
              <a:rPr lang="en-US" dirty="0" smtClean="0"/>
              <a:t>2013-2014</a:t>
            </a:r>
            <a:br>
              <a:rPr lang="en-US" dirty="0" smtClean="0"/>
            </a:br>
            <a:r>
              <a:rPr lang="en-US" dirty="0" smtClean="0"/>
              <a:t/>
            </a:r>
            <a:br>
              <a:rPr lang="en-US" dirty="0" smtClean="0"/>
            </a:br>
            <a:r>
              <a:rPr lang="en-US" dirty="0" smtClean="0"/>
              <a:t>EACH Six-week LITERACY UNIT </a:t>
            </a:r>
            <a:br>
              <a:rPr lang="en-US" dirty="0" smtClean="0"/>
            </a:br>
            <a:r>
              <a:rPr lang="en-US" dirty="0" smtClean="0"/>
              <a:t>IS CONNECTED to </a:t>
            </a:r>
            <a:r>
              <a:rPr lang="en-US" u="sng" dirty="0" smtClean="0"/>
              <a:t>EITHER</a:t>
            </a:r>
            <a:r>
              <a:rPr lang="en-US" dirty="0" smtClean="0"/>
              <a:t> </a:t>
            </a:r>
            <a:br>
              <a:rPr lang="en-US" dirty="0" smtClean="0"/>
            </a:br>
            <a:r>
              <a:rPr lang="en-US" dirty="0" smtClean="0">
                <a:solidFill>
                  <a:srgbClr val="FFFF00"/>
                </a:solidFill>
              </a:rPr>
              <a:t>science</a:t>
            </a:r>
            <a:r>
              <a:rPr lang="en-US" dirty="0" smtClean="0"/>
              <a:t> </a:t>
            </a:r>
            <a:r>
              <a:rPr lang="en-US" dirty="0" smtClean="0">
                <a:solidFill>
                  <a:srgbClr val="00B0F0"/>
                </a:solidFill>
              </a:rPr>
              <a:t>or</a:t>
            </a:r>
            <a:r>
              <a:rPr lang="en-US" dirty="0" smtClean="0"/>
              <a:t> </a:t>
            </a:r>
            <a:r>
              <a:rPr lang="en-US" dirty="0" smtClean="0">
                <a:solidFill>
                  <a:schemeClr val="accent2">
                    <a:lumMod val="60000"/>
                    <a:lumOff val="40000"/>
                  </a:schemeClr>
                </a:solidFill>
              </a:rPr>
              <a:t>social studies</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33298943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a:t>
            </a:r>
            <a:endParaRPr lang="en-US" dirty="0"/>
          </a:p>
        </p:txBody>
      </p:sp>
      <p:sp>
        <p:nvSpPr>
          <p:cNvPr id="3" name="Content Placeholder 2"/>
          <p:cNvSpPr>
            <a:spLocks noGrp="1"/>
          </p:cNvSpPr>
          <p:nvPr>
            <p:ph idx="1"/>
          </p:nvPr>
        </p:nvSpPr>
        <p:spPr>
          <a:xfrm>
            <a:off x="114300" y="1600200"/>
            <a:ext cx="8864600" cy="4660900"/>
          </a:xfrm>
        </p:spPr>
        <p:txBody>
          <a:bodyPr>
            <a:normAutofit fontScale="62500" lnSpcReduction="20000"/>
          </a:bodyPr>
          <a:lstStyle/>
          <a:p>
            <a:pPr marL="4572" indent="0">
              <a:buNone/>
            </a:pPr>
            <a:r>
              <a:rPr lang="en-US" b="1" dirty="0">
                <a:solidFill>
                  <a:schemeClr val="tx2">
                    <a:lumMod val="50000"/>
                  </a:schemeClr>
                </a:solidFill>
              </a:rPr>
              <a:t>Elementary Social Studies: Goals</a:t>
            </a:r>
            <a:endParaRPr lang="en-US" dirty="0">
              <a:solidFill>
                <a:schemeClr val="tx2">
                  <a:lumMod val="50000"/>
                </a:schemeClr>
              </a:solidFill>
            </a:endParaRPr>
          </a:p>
          <a:p>
            <a:pPr lvl="0"/>
            <a:r>
              <a:rPr lang="en-US" b="1" dirty="0" smtClean="0">
                <a:solidFill>
                  <a:srgbClr val="C00000"/>
                </a:solidFill>
              </a:rPr>
              <a:t>Knowledge</a:t>
            </a:r>
            <a:r>
              <a:rPr lang="en-US" dirty="0" smtClean="0">
                <a:solidFill>
                  <a:srgbClr val="C00000"/>
                </a:solidFill>
              </a:rPr>
              <a:t> </a:t>
            </a:r>
            <a:r>
              <a:rPr lang="en-US" dirty="0">
                <a:solidFill>
                  <a:srgbClr val="C00000"/>
                </a:solidFill>
              </a:rPr>
              <a:t>of behavioral sciences, economics, geography, history, and political science is fundamental to students’ ability to understand the world we live in</a:t>
            </a:r>
            <a:r>
              <a:rPr lang="en-US" dirty="0" smtClean="0">
                <a:solidFill>
                  <a:srgbClr val="C00000"/>
                </a:solidFill>
              </a:rPr>
              <a:t>.</a:t>
            </a:r>
            <a:endParaRPr lang="en-US" dirty="0">
              <a:solidFill>
                <a:schemeClr val="tx2">
                  <a:lumMod val="50000"/>
                </a:schemeClr>
              </a:solidFill>
            </a:endParaRPr>
          </a:p>
          <a:p>
            <a:pPr lvl="0"/>
            <a:r>
              <a:rPr lang="en-US" b="1" dirty="0">
                <a:solidFill>
                  <a:srgbClr val="0070C0"/>
                </a:solidFill>
              </a:rPr>
              <a:t>Inquiry, interpersonal relations, and critical reasoning skills</a:t>
            </a:r>
            <a:r>
              <a:rPr lang="en-US" dirty="0">
                <a:solidFill>
                  <a:srgbClr val="0070C0"/>
                </a:solidFill>
              </a:rPr>
              <a:t> include the ability to gather, interpret and analyze information, to engage in respectful and productive civic discourse, and to draw conclusions consistent with one’s own values and beliefs</a:t>
            </a:r>
            <a:r>
              <a:rPr lang="en-US" dirty="0" smtClean="0">
                <a:solidFill>
                  <a:srgbClr val="0070C0"/>
                </a:solidFill>
              </a:rPr>
              <a:t>.</a:t>
            </a:r>
            <a:endParaRPr lang="en-US" dirty="0">
              <a:solidFill>
                <a:schemeClr val="tx2">
                  <a:lumMod val="50000"/>
                </a:schemeClr>
              </a:solidFill>
            </a:endParaRPr>
          </a:p>
          <a:p>
            <a:pPr lvl="0"/>
            <a:r>
              <a:rPr lang="en-US" b="1" dirty="0">
                <a:solidFill>
                  <a:srgbClr val="7030A0"/>
                </a:solidFill>
              </a:rPr>
              <a:t>Respect for the values of a diverse and democratic society</a:t>
            </a:r>
            <a:r>
              <a:rPr lang="en-US" dirty="0">
                <a:solidFill>
                  <a:srgbClr val="7030A0"/>
                </a:solidFill>
              </a:rPr>
              <a:t> motivates students to safeguard their own rights and the rights of others and to fulfill their responsibilities as citizens in a democracy</a:t>
            </a:r>
            <a:r>
              <a:rPr lang="en-US" dirty="0" smtClean="0">
                <a:solidFill>
                  <a:srgbClr val="7030A0"/>
                </a:solidFill>
              </a:rPr>
              <a:t>.</a:t>
            </a:r>
            <a:endParaRPr lang="en-US" dirty="0">
              <a:solidFill>
                <a:schemeClr val="tx2">
                  <a:lumMod val="50000"/>
                </a:schemeClr>
              </a:solidFill>
            </a:endParaRPr>
          </a:p>
          <a:p>
            <a:pPr lvl="0"/>
            <a:r>
              <a:rPr lang="en-US" b="1" dirty="0">
                <a:solidFill>
                  <a:srgbClr val="00B050"/>
                </a:solidFill>
              </a:rPr>
              <a:t>A commitment to civic participation</a:t>
            </a:r>
            <a:r>
              <a:rPr lang="en-US" dirty="0">
                <a:solidFill>
                  <a:srgbClr val="00B050"/>
                </a:solidFill>
              </a:rPr>
              <a:t> is the result of social studies education that includes opportunities for students to understand and experience their own power to make a positive difference through service to their communities and the world.</a:t>
            </a:r>
          </a:p>
          <a:p>
            <a:endParaRPr lang="en-US" dirty="0"/>
          </a:p>
        </p:txBody>
      </p:sp>
    </p:spTree>
    <p:extLst>
      <p:ext uri="{BB962C8B-B14F-4D97-AF65-F5344CB8AC3E}">
        <p14:creationId xmlns:p14="http://schemas.microsoft.com/office/powerpoint/2010/main" val="3274074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476914"/>
            <a:ext cx="7975600" cy="5752436"/>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279401" y="103979"/>
            <a:ext cx="2921000" cy="1260477"/>
          </a:xfrm>
          <a:prstGeom prst="rect">
            <a:avLst/>
          </a:prstGeom>
          <a:solidFill>
            <a:schemeClr val="accent4">
              <a:lumMod val="75000"/>
            </a:schemeClr>
          </a:solidFill>
          <a:ln w="12700">
            <a:solidFill>
              <a:srgbClr val="FFFF99"/>
            </a:solidFill>
            <a:miter lim="800000"/>
            <a:headEnd/>
            <a:tailEnd/>
          </a:ln>
        </p:spPr>
        <p:txBody>
          <a:bodyPr/>
          <a:lstStyle/>
          <a:p>
            <a:pPr algn="ctr"/>
            <a:r>
              <a:rPr lang="en-US" sz="1600" b="1" dirty="0">
                <a:solidFill>
                  <a:srgbClr val="FFFFFF"/>
                </a:solidFill>
                <a:latin typeface="Arial Black" pitchFamily="34" charset="0"/>
              </a:rPr>
              <a:t>Implement the Data Teams process using district assessment and design instruction without core materials</a:t>
            </a:r>
            <a:endParaRPr lang="en-US" sz="1000" b="1" dirty="0">
              <a:solidFill>
                <a:srgbClr val="FFFFFF"/>
              </a:solidFill>
              <a:latin typeface="Arial Black" pitchFamily="34" charset="0"/>
            </a:endParaRPr>
          </a:p>
        </p:txBody>
      </p:sp>
      <p:sp>
        <p:nvSpPr>
          <p:cNvPr id="14340" name="Line 4"/>
          <p:cNvSpPr>
            <a:spLocks noChangeShapeType="1"/>
          </p:cNvSpPr>
          <p:nvPr/>
        </p:nvSpPr>
        <p:spPr bwMode="auto">
          <a:xfrm>
            <a:off x="1612900" y="1407318"/>
            <a:ext cx="0" cy="478633"/>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solidFill>
                <a:srgbClr val="404040"/>
              </a:solidFill>
            </a:endParaRPr>
          </a:p>
        </p:txBody>
      </p:sp>
      <p:sp>
        <p:nvSpPr>
          <p:cNvPr id="14341" name="Rectangle 5"/>
          <p:cNvSpPr>
            <a:spLocks noChangeArrowheads="1"/>
          </p:cNvSpPr>
          <p:nvPr/>
        </p:nvSpPr>
        <p:spPr bwMode="auto">
          <a:xfrm>
            <a:off x="1409700" y="1364456"/>
            <a:ext cx="406400" cy="85725"/>
          </a:xfrm>
          <a:prstGeom prst="rect">
            <a:avLst/>
          </a:prstGeom>
          <a:solidFill>
            <a:srgbClr val="800000"/>
          </a:solidFill>
          <a:ln w="9525">
            <a:solidFill>
              <a:srgbClr val="800000"/>
            </a:solidFill>
            <a:miter lim="800000"/>
            <a:headEnd/>
            <a:tailEnd/>
          </a:ln>
        </p:spPr>
        <p:txBody>
          <a:bodyPr/>
          <a:lstStyle/>
          <a:p>
            <a:endParaRPr lang="en-US">
              <a:solidFill>
                <a:srgbClr val="404040"/>
              </a:solidFill>
            </a:endParaRPr>
          </a:p>
        </p:txBody>
      </p:sp>
      <p:sp>
        <p:nvSpPr>
          <p:cNvPr id="14345" name="Text Box 9"/>
          <p:cNvSpPr txBox="1">
            <a:spLocks noChangeArrowheads="1"/>
          </p:cNvSpPr>
          <p:nvPr/>
        </p:nvSpPr>
        <p:spPr bwMode="auto">
          <a:xfrm>
            <a:off x="6578600" y="1711659"/>
            <a:ext cx="2400300" cy="1502962"/>
          </a:xfrm>
          <a:prstGeom prst="rect">
            <a:avLst/>
          </a:prstGeom>
          <a:solidFill>
            <a:schemeClr val="accent2">
              <a:lumMod val="75000"/>
            </a:schemeClr>
          </a:solidFill>
          <a:ln w="12700">
            <a:solidFill>
              <a:srgbClr val="FFFF99"/>
            </a:solidFill>
            <a:miter lim="800000"/>
            <a:headEnd/>
            <a:tailEnd/>
          </a:ln>
        </p:spPr>
        <p:txBody>
          <a:bodyPr/>
          <a:lstStyle/>
          <a:p>
            <a:pPr algn="ctr"/>
            <a:r>
              <a:rPr lang="en-US" sz="1600" b="1" dirty="0">
                <a:solidFill>
                  <a:srgbClr val="FFFFFF"/>
                </a:solidFill>
                <a:latin typeface="Arial Black" pitchFamily="34" charset="0"/>
              </a:rPr>
              <a:t>Use assessments from the Journeys Materials and implement a modified Data Teams Cycle</a:t>
            </a:r>
            <a:endParaRPr lang="en-US" sz="3600" dirty="0">
              <a:solidFill>
                <a:srgbClr val="404040"/>
              </a:solidFill>
              <a:latin typeface="Arial" pitchFamily="34" charset="0"/>
            </a:endParaRPr>
          </a:p>
        </p:txBody>
      </p:sp>
      <p:sp>
        <p:nvSpPr>
          <p:cNvPr id="14346" name="Rectangle 10"/>
          <p:cNvSpPr>
            <a:spLocks noChangeArrowheads="1"/>
          </p:cNvSpPr>
          <p:nvPr/>
        </p:nvSpPr>
        <p:spPr bwMode="auto">
          <a:xfrm>
            <a:off x="7626350" y="3214621"/>
            <a:ext cx="304800" cy="85725"/>
          </a:xfrm>
          <a:prstGeom prst="rect">
            <a:avLst/>
          </a:prstGeom>
          <a:solidFill>
            <a:srgbClr val="800000"/>
          </a:solidFill>
          <a:ln w="9525">
            <a:solidFill>
              <a:srgbClr val="800000"/>
            </a:solidFill>
            <a:miter lim="800000"/>
            <a:headEnd/>
            <a:tailEnd/>
          </a:ln>
        </p:spPr>
        <p:txBody>
          <a:bodyPr/>
          <a:lstStyle/>
          <a:p>
            <a:endParaRPr lang="en-US">
              <a:solidFill>
                <a:srgbClr val="404040"/>
              </a:solidFill>
            </a:endParaRPr>
          </a:p>
        </p:txBody>
      </p:sp>
      <p:sp>
        <p:nvSpPr>
          <p:cNvPr id="14352" name="Text Box 16"/>
          <p:cNvSpPr txBox="1">
            <a:spLocks noChangeArrowheads="1"/>
          </p:cNvSpPr>
          <p:nvPr/>
        </p:nvSpPr>
        <p:spPr bwMode="auto">
          <a:xfrm>
            <a:off x="4038600" y="1162842"/>
            <a:ext cx="2514600" cy="1193801"/>
          </a:xfrm>
          <a:prstGeom prst="rect">
            <a:avLst/>
          </a:prstGeom>
          <a:solidFill>
            <a:schemeClr val="accent2">
              <a:lumMod val="75000"/>
            </a:schemeClr>
          </a:solidFill>
          <a:ln w="12700">
            <a:solidFill>
              <a:srgbClr val="FFFF99"/>
            </a:solidFill>
            <a:miter lim="800000"/>
            <a:headEnd/>
            <a:tailEnd/>
          </a:ln>
        </p:spPr>
        <p:txBody>
          <a:bodyPr/>
          <a:lstStyle/>
          <a:p>
            <a:pPr algn="ctr"/>
            <a:endParaRPr lang="en-US" sz="400" b="1" dirty="0">
              <a:solidFill>
                <a:srgbClr val="FFFFFF"/>
              </a:solidFill>
              <a:latin typeface="Arial Black" pitchFamily="34" charset="0"/>
            </a:endParaRPr>
          </a:p>
          <a:p>
            <a:pPr algn="ctr"/>
            <a:r>
              <a:rPr lang="en-US" sz="1600" b="1" dirty="0">
                <a:solidFill>
                  <a:srgbClr val="FFFFFF"/>
                </a:solidFill>
                <a:latin typeface="Arial Black" pitchFamily="34" charset="0"/>
              </a:rPr>
              <a:t>Become familiar with what works for kids in the Journeys Materials</a:t>
            </a:r>
            <a:endParaRPr lang="en-US" sz="3600" dirty="0">
              <a:solidFill>
                <a:srgbClr val="404040"/>
              </a:solidFill>
              <a:latin typeface="Arial" pitchFamily="34" charset="0"/>
            </a:endParaRPr>
          </a:p>
        </p:txBody>
      </p:sp>
      <p:sp>
        <p:nvSpPr>
          <p:cNvPr id="14353" name="Line 17"/>
          <p:cNvSpPr>
            <a:spLocks noChangeShapeType="1"/>
          </p:cNvSpPr>
          <p:nvPr/>
        </p:nvSpPr>
        <p:spPr bwMode="auto">
          <a:xfrm>
            <a:off x="5448300" y="2427159"/>
            <a:ext cx="0" cy="466190"/>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solidFill>
                <a:srgbClr val="404040"/>
              </a:solidFill>
            </a:endParaRPr>
          </a:p>
        </p:txBody>
      </p:sp>
      <p:sp>
        <p:nvSpPr>
          <p:cNvPr id="14354" name="Rectangle 18"/>
          <p:cNvSpPr>
            <a:spLocks noChangeArrowheads="1"/>
          </p:cNvSpPr>
          <p:nvPr/>
        </p:nvSpPr>
        <p:spPr bwMode="auto">
          <a:xfrm>
            <a:off x="5295900" y="2343021"/>
            <a:ext cx="304800" cy="84138"/>
          </a:xfrm>
          <a:prstGeom prst="rect">
            <a:avLst/>
          </a:prstGeom>
          <a:solidFill>
            <a:srgbClr val="800000"/>
          </a:solidFill>
          <a:ln w="9525">
            <a:solidFill>
              <a:srgbClr val="800000"/>
            </a:solidFill>
            <a:miter lim="800000"/>
            <a:headEnd/>
            <a:tailEnd/>
          </a:ln>
        </p:spPr>
        <p:txBody>
          <a:bodyPr/>
          <a:lstStyle/>
          <a:p>
            <a:endParaRPr lang="en-US">
              <a:solidFill>
                <a:srgbClr val="404040"/>
              </a:solidFill>
            </a:endParaRPr>
          </a:p>
        </p:txBody>
      </p:sp>
      <p:sp>
        <p:nvSpPr>
          <p:cNvPr id="14355" name="Rectangle 19"/>
          <p:cNvSpPr>
            <a:spLocks noChangeArrowheads="1"/>
          </p:cNvSpPr>
          <p:nvPr/>
        </p:nvSpPr>
        <p:spPr bwMode="auto">
          <a:xfrm>
            <a:off x="4038600" y="4570412"/>
            <a:ext cx="304800" cy="84138"/>
          </a:xfrm>
          <a:prstGeom prst="rect">
            <a:avLst/>
          </a:prstGeom>
          <a:solidFill>
            <a:srgbClr val="800000"/>
          </a:solidFill>
          <a:ln w="9525">
            <a:solidFill>
              <a:srgbClr val="800000"/>
            </a:solidFill>
            <a:miter lim="800000"/>
            <a:headEnd/>
            <a:tailEnd/>
          </a:ln>
        </p:spPr>
        <p:txBody>
          <a:bodyPr/>
          <a:lstStyle/>
          <a:p>
            <a:endParaRPr lang="en-US">
              <a:solidFill>
                <a:srgbClr val="404040"/>
              </a:solidFill>
            </a:endParaRPr>
          </a:p>
        </p:txBody>
      </p:sp>
      <p:pic>
        <p:nvPicPr>
          <p:cNvPr id="1436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238246"/>
            <a:ext cx="609600" cy="293688"/>
          </a:xfrm>
          <a:prstGeom prst="rect">
            <a:avLst/>
          </a:prstGeom>
          <a:noFill/>
          <a:extLst>
            <a:ext uri="{909E8E84-426E-40DD-AFC4-6F175D3DCCD1}">
              <a14:hiddenFill xmlns:a14="http://schemas.microsoft.com/office/drawing/2010/main">
                <a:solidFill>
                  <a:srgbClr val="FFFFFF"/>
                </a:solidFill>
              </a14:hiddenFill>
            </a:ext>
          </a:extLst>
        </p:spPr>
      </p:pic>
      <p:sp>
        <p:nvSpPr>
          <p:cNvPr id="14363" name="Line 27"/>
          <p:cNvSpPr>
            <a:spLocks noChangeShapeType="1"/>
          </p:cNvSpPr>
          <p:nvPr/>
        </p:nvSpPr>
        <p:spPr bwMode="auto">
          <a:xfrm>
            <a:off x="7778750" y="3261850"/>
            <a:ext cx="0" cy="474664"/>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solidFill>
                <a:srgbClr val="404040"/>
              </a:solidFill>
            </a:endParaRPr>
          </a:p>
        </p:txBody>
      </p:sp>
      <p:sp>
        <p:nvSpPr>
          <p:cNvPr id="14362" name="Text Box 26"/>
          <p:cNvSpPr txBox="1">
            <a:spLocks noChangeArrowheads="1"/>
          </p:cNvSpPr>
          <p:nvPr/>
        </p:nvSpPr>
        <p:spPr bwMode="auto">
          <a:xfrm>
            <a:off x="114300" y="5526623"/>
            <a:ext cx="8928100" cy="1323439"/>
          </a:xfrm>
          <a:prstGeom prst="rect">
            <a:avLst/>
          </a:prstGeom>
          <a:solidFill>
            <a:schemeClr val="accent5">
              <a:lumMod val="50000"/>
            </a:schemeClr>
          </a:solidFill>
          <a:ln w="76200">
            <a:noFill/>
            <a:miter lim="800000"/>
            <a:headEnd/>
            <a:tailEnd/>
          </a:ln>
          <a:effectLst/>
        </p:spPr>
        <p:txBody>
          <a:bodyPr wrap="square">
            <a:spAutoFit/>
          </a:bodyPr>
          <a:lstStyle/>
          <a:p>
            <a:pPr algn="ctr"/>
            <a:r>
              <a:rPr lang="en-US" sz="2000" b="1" u="sng" dirty="0">
                <a:solidFill>
                  <a:prstClr val="white"/>
                </a:solidFill>
                <a:latin typeface="Arial" pitchFamily="34" charset="0"/>
              </a:rPr>
              <a:t>Goal</a:t>
            </a:r>
            <a:r>
              <a:rPr lang="en-US" sz="2000" b="1" dirty="0">
                <a:solidFill>
                  <a:prstClr val="white"/>
                </a:solidFill>
                <a:latin typeface="Arial" pitchFamily="34" charset="0"/>
              </a:rPr>
              <a:t>: Implement the CC Standards with teacher created assessment to use during the Data Teams process.  Deepen our Data Teams process by using student data around the standards to plan for instruction using Journeys as a starting point.</a:t>
            </a:r>
          </a:p>
        </p:txBody>
      </p:sp>
      <p:pic>
        <p:nvPicPr>
          <p:cNvPr id="14364"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3261850"/>
            <a:ext cx="609600" cy="293688"/>
          </a:xfrm>
          <a:prstGeom prst="rect">
            <a:avLst/>
          </a:prstGeom>
          <a:noFill/>
          <a:extLst>
            <a:ext uri="{909E8E84-426E-40DD-AFC4-6F175D3DCCD1}">
              <a14:hiddenFill xmlns:a14="http://schemas.microsoft.com/office/drawing/2010/main">
                <a:solidFill>
                  <a:srgbClr val="FFFFFF"/>
                </a:solidFill>
              </a14:hiddenFill>
            </a:ext>
          </a:extLst>
        </p:spPr>
      </p:pic>
      <p:sp>
        <p:nvSpPr>
          <p:cNvPr id="14366" name="Text Box 30"/>
          <p:cNvSpPr txBox="1">
            <a:spLocks noChangeArrowheads="1"/>
          </p:cNvSpPr>
          <p:nvPr/>
        </p:nvSpPr>
        <p:spPr bwMode="auto">
          <a:xfrm>
            <a:off x="2413000" y="3473450"/>
            <a:ext cx="3352800" cy="1096962"/>
          </a:xfrm>
          <a:prstGeom prst="rect">
            <a:avLst/>
          </a:prstGeom>
          <a:solidFill>
            <a:schemeClr val="accent4">
              <a:lumMod val="75000"/>
            </a:schemeClr>
          </a:solidFill>
          <a:ln w="12700">
            <a:solidFill>
              <a:srgbClr val="FFFF99"/>
            </a:solidFill>
            <a:miter lim="800000"/>
            <a:headEnd/>
            <a:tailEnd/>
          </a:ln>
        </p:spPr>
        <p:txBody>
          <a:bodyPr/>
          <a:lstStyle/>
          <a:p>
            <a:pPr algn="ctr"/>
            <a:r>
              <a:rPr lang="en-US" sz="1600" b="1" dirty="0">
                <a:solidFill>
                  <a:srgbClr val="FFFFFF"/>
                </a:solidFill>
                <a:latin typeface="Arial Black" pitchFamily="34" charset="0"/>
              </a:rPr>
              <a:t>Work to create CFAs aligned to the CC Standards to build a deeper understanding of these standards</a:t>
            </a:r>
            <a:endParaRPr lang="en-US" sz="3600" dirty="0">
              <a:solidFill>
                <a:srgbClr val="404040"/>
              </a:solidFill>
              <a:latin typeface="Arial" pitchFamily="34" charset="0"/>
            </a:endParaRPr>
          </a:p>
        </p:txBody>
      </p:sp>
      <p:pic>
        <p:nvPicPr>
          <p:cNvPr id="14367"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5105400"/>
            <a:ext cx="508000" cy="246063"/>
          </a:xfrm>
          <a:prstGeom prst="rect">
            <a:avLst/>
          </a:prstGeom>
          <a:noFill/>
          <a:extLst>
            <a:ext uri="{909E8E84-426E-40DD-AFC4-6F175D3DCCD1}">
              <a14:hiddenFill xmlns:a14="http://schemas.microsoft.com/office/drawing/2010/main">
                <a:solidFill>
                  <a:srgbClr val="FFFFFF"/>
                </a:solidFill>
              </a14:hiddenFill>
            </a:ext>
          </a:extLst>
        </p:spPr>
      </p:pic>
      <p:sp>
        <p:nvSpPr>
          <p:cNvPr id="14368" name="Line 32"/>
          <p:cNvSpPr>
            <a:spLocks noChangeShapeType="1"/>
          </p:cNvSpPr>
          <p:nvPr/>
        </p:nvSpPr>
        <p:spPr bwMode="auto">
          <a:xfrm>
            <a:off x="4191000" y="4654550"/>
            <a:ext cx="0" cy="486568"/>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solidFill>
                <a:srgbClr val="404040"/>
              </a:solidFill>
            </a:endParaRPr>
          </a:p>
        </p:txBody>
      </p:sp>
      <p:pic>
        <p:nvPicPr>
          <p:cNvPr id="14369"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4994274"/>
            <a:ext cx="609600" cy="29368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t1.gstatic.com/images?q=tbn:ANd9GcSj0XK2RWRaxcX5SpqP61nZea6OoTJQM-JFexNF_pE0vdHinmdF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2180866"/>
            <a:ext cx="1362389" cy="15294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descr="http://t1.gstatic.com/images?q=tbn:ANd9GcSj0XK2RWRaxcX5SpqP61nZea6OoTJQM-JFexNF_pE0vdHinmdF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4925" y="358640"/>
            <a:ext cx="100965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8350" y="305592"/>
            <a:ext cx="148114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2795057"/>
            <a:ext cx="508000"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270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571501" y="1600200"/>
            <a:ext cx="8115300" cy="4525963"/>
          </a:xfrm>
        </p:spPr>
        <p:txBody>
          <a:bodyPr>
            <a:normAutofit lnSpcReduction="10000"/>
          </a:bodyPr>
          <a:lstStyle/>
          <a:p>
            <a:pPr>
              <a:lnSpc>
                <a:spcPct val="110000"/>
              </a:lnSpc>
              <a:spcBef>
                <a:spcPts val="500"/>
              </a:spcBef>
              <a:spcAft>
                <a:spcPts val="1000"/>
              </a:spcAft>
              <a:buClr>
                <a:schemeClr val="tx1"/>
              </a:buClr>
            </a:pPr>
            <a:r>
              <a:rPr lang="en-US" dirty="0" smtClean="0">
                <a:solidFill>
                  <a:srgbClr val="626262"/>
                </a:solidFill>
              </a:rPr>
              <a:t>Standards are grouped into “clusters” and “topics”</a:t>
            </a:r>
          </a:p>
          <a:p>
            <a:pPr>
              <a:lnSpc>
                <a:spcPct val="110000"/>
              </a:lnSpc>
              <a:spcBef>
                <a:spcPts val="500"/>
              </a:spcBef>
              <a:spcAft>
                <a:spcPts val="1000"/>
              </a:spcAft>
              <a:buClr>
                <a:schemeClr val="tx1"/>
              </a:buClr>
            </a:pPr>
            <a:endParaRPr lang="en-US" dirty="0"/>
          </a:p>
          <a:p>
            <a:pPr>
              <a:lnSpc>
                <a:spcPct val="110000"/>
              </a:lnSpc>
              <a:spcBef>
                <a:spcPts val="500"/>
              </a:spcBef>
              <a:spcAft>
                <a:spcPts val="1000"/>
              </a:spcAft>
              <a:buClr>
                <a:schemeClr val="tx1"/>
              </a:buClr>
            </a:pPr>
            <a:r>
              <a:rPr lang="en-US" dirty="0" smtClean="0">
                <a:solidFill>
                  <a:srgbClr val="626262"/>
                </a:solidFill>
              </a:rPr>
              <a:t>Think of a “cluster” as an umbrella</a:t>
            </a:r>
          </a:p>
          <a:p>
            <a:pPr>
              <a:lnSpc>
                <a:spcPct val="110000"/>
              </a:lnSpc>
              <a:spcBef>
                <a:spcPts val="500"/>
              </a:spcBef>
              <a:spcAft>
                <a:spcPts val="1000"/>
              </a:spcAft>
              <a:buClr>
                <a:schemeClr val="tx1"/>
              </a:buClr>
            </a:pPr>
            <a:endParaRPr lang="en-US" dirty="0"/>
          </a:p>
          <a:p>
            <a:pPr>
              <a:lnSpc>
                <a:spcPct val="110000"/>
              </a:lnSpc>
              <a:spcBef>
                <a:spcPts val="500"/>
              </a:spcBef>
              <a:spcAft>
                <a:spcPts val="1000"/>
              </a:spcAft>
              <a:buClr>
                <a:schemeClr val="tx1"/>
              </a:buClr>
            </a:pPr>
            <a:r>
              <a:rPr lang="en-US" dirty="0" smtClean="0"/>
              <a:t>Think of “topics” as falling underneath the umbrella</a:t>
            </a:r>
            <a:endParaRPr lang="en-US" dirty="0">
              <a:solidFill>
                <a:srgbClr val="626262"/>
              </a:solidFill>
            </a:endParaRPr>
          </a:p>
          <a:p>
            <a:pPr>
              <a:lnSpc>
                <a:spcPct val="110000"/>
              </a:lnSpc>
              <a:spcBef>
                <a:spcPts val="500"/>
              </a:spcBef>
              <a:spcAft>
                <a:spcPts val="1000"/>
              </a:spcAft>
              <a:buClr>
                <a:schemeClr val="tx1"/>
              </a:buClr>
            </a:pPr>
            <a:endParaRPr lang="en-US" dirty="0">
              <a:solidFill>
                <a:srgbClr val="626262"/>
              </a:solidFill>
            </a:endParaRPr>
          </a:p>
        </p:txBody>
      </p:sp>
      <p:sp>
        <p:nvSpPr>
          <p:cNvPr id="8" name="Title 1"/>
          <p:cNvSpPr>
            <a:spLocks noGrp="1"/>
          </p:cNvSpPr>
          <p:nvPr>
            <p:ph type="title"/>
          </p:nvPr>
        </p:nvSpPr>
        <p:spPr>
          <a:xfrm>
            <a:off x="457200" y="274638"/>
            <a:ext cx="8229600" cy="1143000"/>
          </a:xfrm>
        </p:spPr>
        <p:txBody>
          <a:bodyPr>
            <a:normAutofit/>
          </a:bodyPr>
          <a:lstStyle/>
          <a:p>
            <a:r>
              <a:rPr lang="en-US" sz="3600" b="1" dirty="0" smtClean="0">
                <a:solidFill>
                  <a:schemeClr val="bg1"/>
                </a:solidFill>
              </a:rPr>
              <a:t>The Future</a:t>
            </a:r>
            <a:endParaRPr lang="en-US" sz="3600" b="1" dirty="0">
              <a:solidFill>
                <a:schemeClr val="bg1"/>
              </a:solidFill>
            </a:endParaRPr>
          </a:p>
        </p:txBody>
      </p:sp>
    </p:spTree>
    <p:extLst>
      <p:ext uri="{BB962C8B-B14F-4D97-AF65-F5344CB8AC3E}">
        <p14:creationId xmlns:p14="http://schemas.microsoft.com/office/powerpoint/2010/main" val="5103902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UMBRELLA</a:t>
            </a:r>
            <a:endParaRPr lang="en-US" dirty="0"/>
          </a:p>
        </p:txBody>
      </p:sp>
      <p:pic>
        <p:nvPicPr>
          <p:cNvPr id="1026" name="Picture 2" descr="C:\Users\graeberam\AppData\Local\Microsoft\Windows\Temporary Internet Files\Content.IE5\F6I0WDCR\MC90033586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9115" y="1600200"/>
            <a:ext cx="4057103" cy="419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6659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THIS KIND OF UMBRELLA . . .</a:t>
            </a:r>
            <a:endParaRPr lang="en-US" dirty="0"/>
          </a:p>
        </p:txBody>
      </p:sp>
      <p:pic>
        <p:nvPicPr>
          <p:cNvPr id="2050" name="Picture 2" descr="C:\Users\graeberam\AppData\Local\Microsoft\Windows\Temporary Internet Files\Content.IE5\QBMDIP5O\MC90043254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423" y="1417638"/>
            <a:ext cx="4579377" cy="4114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78500" y="2298700"/>
            <a:ext cx="1981200" cy="923330"/>
          </a:xfrm>
          <a:prstGeom prst="rect">
            <a:avLst/>
          </a:prstGeom>
          <a:noFill/>
        </p:spPr>
        <p:txBody>
          <a:bodyPr wrap="square" rtlCol="0">
            <a:spAutoFit/>
          </a:bodyPr>
          <a:lstStyle/>
          <a:p>
            <a:pPr defTabSz="457200"/>
            <a:endParaRPr lang="en-US" dirty="0" smtClean="0">
              <a:solidFill>
                <a:srgbClr val="404040"/>
              </a:solidFill>
            </a:endParaRPr>
          </a:p>
          <a:p>
            <a:pPr defTabSz="457200"/>
            <a:r>
              <a:rPr lang="en-US" sz="3600" b="1" dirty="0" smtClean="0">
                <a:solidFill>
                  <a:prstClr val="white"/>
                </a:solidFill>
              </a:rPr>
              <a:t>CLUSTER</a:t>
            </a:r>
            <a:endParaRPr lang="en-US" sz="3600" b="1" dirty="0">
              <a:solidFill>
                <a:prstClr val="white"/>
              </a:solidFill>
            </a:endParaRPr>
          </a:p>
        </p:txBody>
      </p:sp>
      <p:sp>
        <p:nvSpPr>
          <p:cNvPr id="8" name="TextBox 7"/>
          <p:cNvSpPr txBox="1"/>
          <p:nvPr/>
        </p:nvSpPr>
        <p:spPr>
          <a:xfrm>
            <a:off x="2921000" y="2175590"/>
            <a:ext cx="1358900" cy="584775"/>
          </a:xfrm>
          <a:prstGeom prst="rect">
            <a:avLst/>
          </a:prstGeom>
          <a:noFill/>
        </p:spPr>
        <p:txBody>
          <a:bodyPr wrap="square" rtlCol="0">
            <a:spAutoFit/>
          </a:bodyPr>
          <a:lstStyle/>
          <a:p>
            <a:pPr defTabSz="457200"/>
            <a:r>
              <a:rPr lang="en-US" sz="3200" b="1" dirty="0" smtClean="0">
                <a:solidFill>
                  <a:srgbClr val="013668">
                    <a:lumMod val="50000"/>
                  </a:srgbClr>
                </a:solidFill>
              </a:rPr>
              <a:t>TOPIC</a:t>
            </a:r>
            <a:endParaRPr lang="en-US" sz="3200" b="1" dirty="0">
              <a:solidFill>
                <a:srgbClr val="013668">
                  <a:lumMod val="50000"/>
                </a:srgbClr>
              </a:solidFill>
            </a:endParaRPr>
          </a:p>
        </p:txBody>
      </p:sp>
      <p:sp>
        <p:nvSpPr>
          <p:cNvPr id="10" name="TextBox 9"/>
          <p:cNvSpPr txBox="1"/>
          <p:nvPr/>
        </p:nvSpPr>
        <p:spPr>
          <a:xfrm>
            <a:off x="3752850" y="3779263"/>
            <a:ext cx="1358900" cy="584775"/>
          </a:xfrm>
          <a:prstGeom prst="rect">
            <a:avLst/>
          </a:prstGeom>
          <a:noFill/>
        </p:spPr>
        <p:txBody>
          <a:bodyPr wrap="square" rtlCol="0">
            <a:spAutoFit/>
          </a:bodyPr>
          <a:lstStyle/>
          <a:p>
            <a:pPr defTabSz="457200"/>
            <a:r>
              <a:rPr lang="en-US" sz="3200" b="1" dirty="0" smtClean="0">
                <a:solidFill>
                  <a:srgbClr val="013668">
                    <a:lumMod val="50000"/>
                  </a:srgbClr>
                </a:solidFill>
              </a:rPr>
              <a:t>TOPIC</a:t>
            </a:r>
            <a:endParaRPr lang="en-US" sz="3200" b="1" dirty="0">
              <a:solidFill>
                <a:srgbClr val="013668">
                  <a:lumMod val="50000"/>
                </a:srgbClr>
              </a:solidFill>
            </a:endParaRPr>
          </a:p>
        </p:txBody>
      </p:sp>
      <p:sp>
        <p:nvSpPr>
          <p:cNvPr id="11" name="TextBox 10"/>
          <p:cNvSpPr txBox="1"/>
          <p:nvPr/>
        </p:nvSpPr>
        <p:spPr>
          <a:xfrm>
            <a:off x="6326234" y="4942326"/>
            <a:ext cx="1358900" cy="584775"/>
          </a:xfrm>
          <a:prstGeom prst="rect">
            <a:avLst/>
          </a:prstGeom>
          <a:noFill/>
        </p:spPr>
        <p:txBody>
          <a:bodyPr wrap="square" rtlCol="0">
            <a:spAutoFit/>
          </a:bodyPr>
          <a:lstStyle/>
          <a:p>
            <a:pPr defTabSz="457200"/>
            <a:r>
              <a:rPr lang="en-US" sz="3200" b="1" dirty="0" smtClean="0">
                <a:solidFill>
                  <a:srgbClr val="013668">
                    <a:lumMod val="50000"/>
                  </a:srgbClr>
                </a:solidFill>
              </a:rPr>
              <a:t>TOPIC</a:t>
            </a:r>
            <a:endParaRPr lang="en-US" sz="3200" b="1" dirty="0">
              <a:solidFill>
                <a:srgbClr val="013668">
                  <a:lumMod val="50000"/>
                </a:srgbClr>
              </a:solidFill>
            </a:endParaRPr>
          </a:p>
        </p:txBody>
      </p:sp>
    </p:spTree>
    <p:extLst>
      <p:ext uri="{BB962C8B-B14F-4D97-AF65-F5344CB8AC3E}">
        <p14:creationId xmlns:p14="http://schemas.microsoft.com/office/powerpoint/2010/main" val="37061097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STUDIES EXAMPLE</a:t>
            </a:r>
            <a:endParaRPr lang="en-US" dirty="0"/>
          </a:p>
        </p:txBody>
      </p:sp>
      <p:sp>
        <p:nvSpPr>
          <p:cNvPr id="3" name="Title 3"/>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i="0" kern="1200">
                <a:solidFill>
                  <a:schemeClr val="bg1"/>
                </a:solidFill>
                <a:latin typeface="Gill Sans MT"/>
                <a:ea typeface="+mj-ea"/>
                <a:cs typeface="Gill Sans MT"/>
              </a:defRPr>
            </a:lvl1pPr>
          </a:lstStyle>
          <a:p>
            <a:endParaRPr lang="en-US" dirty="0">
              <a:solidFill>
                <a:prstClr val="white"/>
              </a:solidFill>
            </a:endParaRPr>
          </a:p>
        </p:txBody>
      </p:sp>
      <p:pic>
        <p:nvPicPr>
          <p:cNvPr id="4" name="Picture 2" descr="C:\Users\graeberam\AppData\Local\Microsoft\Windows\Temporary Internet Files\Content.IE5\QBMDIP5O\MC90043254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423" y="1417638"/>
            <a:ext cx="4579377"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03934" y="1997710"/>
            <a:ext cx="1981200" cy="1477328"/>
          </a:xfrm>
          <a:prstGeom prst="rect">
            <a:avLst/>
          </a:prstGeom>
          <a:noFill/>
        </p:spPr>
        <p:txBody>
          <a:bodyPr wrap="square" rtlCol="0">
            <a:spAutoFit/>
          </a:bodyPr>
          <a:lstStyle/>
          <a:p>
            <a:pPr defTabSz="457200"/>
            <a:endParaRPr lang="en-US" dirty="0" smtClean="0">
              <a:solidFill>
                <a:srgbClr val="404040"/>
              </a:solidFill>
            </a:endParaRPr>
          </a:p>
          <a:p>
            <a:pPr defTabSz="457200"/>
            <a:r>
              <a:rPr lang="en-US" sz="3600" b="1" dirty="0" smtClean="0">
                <a:solidFill>
                  <a:prstClr val="white"/>
                </a:solidFill>
              </a:rPr>
              <a:t>CLUSTER: HISTORY</a:t>
            </a:r>
            <a:endParaRPr lang="en-US" sz="3600" b="1" dirty="0">
              <a:solidFill>
                <a:prstClr val="white"/>
              </a:solidFill>
            </a:endParaRPr>
          </a:p>
        </p:txBody>
      </p:sp>
      <p:sp>
        <p:nvSpPr>
          <p:cNvPr id="6" name="TextBox 5"/>
          <p:cNvSpPr txBox="1"/>
          <p:nvPr/>
        </p:nvSpPr>
        <p:spPr>
          <a:xfrm>
            <a:off x="2660650" y="2204880"/>
            <a:ext cx="1771650" cy="1200329"/>
          </a:xfrm>
          <a:prstGeom prst="rect">
            <a:avLst/>
          </a:prstGeom>
          <a:noFill/>
        </p:spPr>
        <p:txBody>
          <a:bodyPr wrap="square" rtlCol="0">
            <a:spAutoFit/>
          </a:bodyPr>
          <a:lstStyle/>
          <a:p>
            <a:pPr defTabSz="457200"/>
            <a:r>
              <a:rPr lang="en-US" sz="2400" b="1" dirty="0" smtClean="0">
                <a:solidFill>
                  <a:srgbClr val="013668">
                    <a:lumMod val="50000"/>
                  </a:srgbClr>
                </a:solidFill>
              </a:rPr>
              <a:t>TOPIC: HISTORICAL CHANGE</a:t>
            </a:r>
            <a:endParaRPr lang="en-US" sz="2400" b="1" dirty="0">
              <a:solidFill>
                <a:srgbClr val="013668">
                  <a:lumMod val="50000"/>
                </a:srgbClr>
              </a:solidFill>
            </a:endParaRPr>
          </a:p>
        </p:txBody>
      </p:sp>
      <p:sp>
        <p:nvSpPr>
          <p:cNvPr id="7" name="TextBox 6"/>
          <p:cNvSpPr txBox="1"/>
          <p:nvPr/>
        </p:nvSpPr>
        <p:spPr>
          <a:xfrm>
            <a:off x="2374900" y="3824529"/>
            <a:ext cx="2197100" cy="1569660"/>
          </a:xfrm>
          <a:prstGeom prst="rect">
            <a:avLst/>
          </a:prstGeom>
          <a:noFill/>
        </p:spPr>
        <p:txBody>
          <a:bodyPr wrap="square" rtlCol="0">
            <a:spAutoFit/>
          </a:bodyPr>
          <a:lstStyle/>
          <a:p>
            <a:pPr defTabSz="457200"/>
            <a:r>
              <a:rPr lang="en-US" sz="2400" b="1" dirty="0" smtClean="0">
                <a:solidFill>
                  <a:srgbClr val="013668">
                    <a:lumMod val="50000"/>
                  </a:srgbClr>
                </a:solidFill>
              </a:rPr>
              <a:t>TOPIC: CHRONOLOGY AND CONSEQUENCE</a:t>
            </a:r>
            <a:endParaRPr lang="en-US" sz="2400" b="1" dirty="0">
              <a:solidFill>
                <a:srgbClr val="013668">
                  <a:lumMod val="50000"/>
                </a:srgbClr>
              </a:solidFill>
            </a:endParaRPr>
          </a:p>
        </p:txBody>
      </p:sp>
      <p:sp>
        <p:nvSpPr>
          <p:cNvPr id="8" name="TextBox 7"/>
          <p:cNvSpPr txBox="1"/>
          <p:nvPr/>
        </p:nvSpPr>
        <p:spPr>
          <a:xfrm>
            <a:off x="5422900" y="4942326"/>
            <a:ext cx="2262234" cy="1200329"/>
          </a:xfrm>
          <a:prstGeom prst="rect">
            <a:avLst/>
          </a:prstGeom>
          <a:noFill/>
        </p:spPr>
        <p:txBody>
          <a:bodyPr wrap="square" rtlCol="0">
            <a:spAutoFit/>
          </a:bodyPr>
          <a:lstStyle/>
          <a:p>
            <a:pPr defTabSz="457200"/>
            <a:r>
              <a:rPr lang="en-US" sz="2400" b="1" dirty="0" smtClean="0">
                <a:solidFill>
                  <a:srgbClr val="013668">
                    <a:lumMod val="50000"/>
                  </a:srgbClr>
                </a:solidFill>
              </a:rPr>
              <a:t>TOPIC: HISTORICAL ANALYSIS</a:t>
            </a:r>
            <a:endParaRPr lang="en-US" sz="2400" b="1" dirty="0">
              <a:solidFill>
                <a:srgbClr val="013668">
                  <a:lumMod val="50000"/>
                </a:srgbClr>
              </a:solidFill>
            </a:endParaRPr>
          </a:p>
        </p:txBody>
      </p:sp>
    </p:spTree>
    <p:extLst>
      <p:ext uri="{BB962C8B-B14F-4D97-AF65-F5344CB8AC3E}">
        <p14:creationId xmlns:p14="http://schemas.microsoft.com/office/powerpoint/2010/main" val="20710221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p:nvPr/>
        </p:nvPicPr>
        <p:blipFill rotWithShape="1">
          <a:blip r:embed="rId2"/>
          <a:srcRect l="6410" t="21018" r="5129" b="-42"/>
          <a:stretch/>
        </p:blipFill>
        <p:spPr bwMode="auto">
          <a:xfrm>
            <a:off x="254000" y="274638"/>
            <a:ext cx="8788400" cy="64436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07384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p:nvPr/>
        </p:nvPicPr>
        <p:blipFill rotWithShape="1">
          <a:blip r:embed="rId2"/>
          <a:srcRect l="7052" t="19616" r="4914" b="3041"/>
          <a:stretch/>
        </p:blipFill>
        <p:spPr bwMode="auto">
          <a:xfrm>
            <a:off x="165100" y="165100"/>
            <a:ext cx="8674100" cy="6464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99597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Studies: Standards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chemeClr val="tx2">
                    <a:lumMod val="50000"/>
                  </a:schemeClr>
                </a:solidFill>
              </a:rPr>
              <a:t>This document is a </a:t>
            </a:r>
            <a:r>
              <a:rPr lang="en-US" b="1" dirty="0" smtClean="0">
                <a:solidFill>
                  <a:schemeClr val="tx2">
                    <a:lumMod val="50000"/>
                  </a:schemeClr>
                </a:solidFill>
              </a:rPr>
              <a:t>reference tool only</a:t>
            </a:r>
          </a:p>
          <a:p>
            <a:endParaRPr lang="en-US" dirty="0">
              <a:solidFill>
                <a:schemeClr val="tx2">
                  <a:lumMod val="50000"/>
                </a:schemeClr>
              </a:solidFill>
            </a:endParaRPr>
          </a:p>
          <a:p>
            <a:r>
              <a:rPr lang="en-US" dirty="0" smtClean="0">
                <a:solidFill>
                  <a:schemeClr val="tx2">
                    <a:lumMod val="50000"/>
                  </a:schemeClr>
                </a:solidFill>
              </a:rPr>
              <a:t>The unit guides </a:t>
            </a:r>
            <a:r>
              <a:rPr lang="en-US" u="sng" dirty="0" smtClean="0">
                <a:solidFill>
                  <a:schemeClr val="tx2">
                    <a:lumMod val="50000"/>
                  </a:schemeClr>
                </a:solidFill>
              </a:rPr>
              <a:t>do not </a:t>
            </a:r>
            <a:r>
              <a:rPr lang="en-US" dirty="0" smtClean="0">
                <a:solidFill>
                  <a:schemeClr val="tx2">
                    <a:lumMod val="50000"/>
                  </a:schemeClr>
                </a:solidFill>
              </a:rPr>
              <a:t>require the use of this tool, unless you want additional clarification or support</a:t>
            </a:r>
          </a:p>
          <a:p>
            <a:endParaRPr lang="en-US" dirty="0">
              <a:solidFill>
                <a:schemeClr val="tx2">
                  <a:lumMod val="50000"/>
                </a:schemeClr>
              </a:solidFill>
            </a:endParaRPr>
          </a:p>
          <a:p>
            <a:r>
              <a:rPr lang="en-US" dirty="0" smtClean="0">
                <a:solidFill>
                  <a:schemeClr val="tx2">
                    <a:lumMod val="50000"/>
                  </a:schemeClr>
                </a:solidFill>
              </a:rPr>
              <a:t>The goal is for you to </a:t>
            </a:r>
            <a:r>
              <a:rPr lang="en-US" b="1" dirty="0" smtClean="0">
                <a:solidFill>
                  <a:schemeClr val="tx2">
                    <a:lumMod val="50000"/>
                  </a:schemeClr>
                </a:solidFill>
              </a:rPr>
              <a:t>understand</a:t>
            </a:r>
            <a:r>
              <a:rPr lang="en-US" dirty="0" smtClean="0">
                <a:solidFill>
                  <a:schemeClr val="tx2">
                    <a:lumMod val="50000"/>
                  </a:schemeClr>
                </a:solidFill>
              </a:rPr>
              <a:t> the organization of standards used to create the unit guides</a:t>
            </a:r>
            <a:endParaRPr lang="en-US" dirty="0"/>
          </a:p>
        </p:txBody>
      </p:sp>
    </p:spTree>
    <p:extLst>
      <p:ext uri="{BB962C8B-B14F-4D97-AF65-F5344CB8AC3E}">
        <p14:creationId xmlns:p14="http://schemas.microsoft.com/office/powerpoint/2010/main" val="12547889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120 minutes/week</a:t>
            </a:r>
            <a:endParaRPr lang="en-US" dirty="0"/>
          </a:p>
        </p:txBody>
      </p:sp>
      <p:sp>
        <p:nvSpPr>
          <p:cNvPr id="5" name="Subtitle 4"/>
          <p:cNvSpPr>
            <a:spLocks noGrp="1"/>
          </p:cNvSpPr>
          <p:nvPr>
            <p:ph type="subTitle" idx="1"/>
          </p:nvPr>
        </p:nvSpPr>
        <p:spPr/>
        <p:txBody>
          <a:bodyPr>
            <a:normAutofit/>
          </a:bodyPr>
          <a:lstStyle/>
          <a:p>
            <a:r>
              <a:rPr lang="en-US" sz="3600" i="1" dirty="0" smtClean="0">
                <a:solidFill>
                  <a:schemeClr val="tx2">
                    <a:lumMod val="50000"/>
                  </a:schemeClr>
                </a:solidFill>
              </a:rPr>
              <a:t> . . . for Science OR Social Studies</a:t>
            </a:r>
            <a:endParaRPr lang="en-US" sz="3600" i="1" dirty="0">
              <a:solidFill>
                <a:schemeClr val="tx2">
                  <a:lumMod val="50000"/>
                </a:schemeClr>
              </a:solidFill>
            </a:endParaRPr>
          </a:p>
        </p:txBody>
      </p:sp>
    </p:spTree>
    <p:extLst>
      <p:ext uri="{BB962C8B-B14F-4D97-AF65-F5344CB8AC3E}">
        <p14:creationId xmlns:p14="http://schemas.microsoft.com/office/powerpoint/2010/main" val="25780356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Unit Guides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Social Studies</a:t>
            </a:r>
            <a:endParaRPr lang="en-US" dirty="0">
              <a:solidFill>
                <a:schemeClr val="tx1"/>
              </a:solidFill>
            </a:endParaRPr>
          </a:p>
        </p:txBody>
      </p:sp>
    </p:spTree>
    <p:extLst>
      <p:ext uri="{BB962C8B-B14F-4D97-AF65-F5344CB8AC3E}">
        <p14:creationId xmlns:p14="http://schemas.microsoft.com/office/powerpoint/2010/main" val="40570729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Guide Structure</a:t>
            </a:r>
            <a:endParaRPr lang="en-US" dirty="0"/>
          </a:p>
        </p:txBody>
      </p:sp>
      <p:sp>
        <p:nvSpPr>
          <p:cNvPr id="3" name="Content Placeholder 2"/>
          <p:cNvSpPr>
            <a:spLocks noGrp="1"/>
          </p:cNvSpPr>
          <p:nvPr>
            <p:ph idx="1"/>
          </p:nvPr>
        </p:nvSpPr>
        <p:spPr>
          <a:xfrm>
            <a:off x="165100" y="1600200"/>
            <a:ext cx="8851900" cy="4525963"/>
          </a:xfrm>
        </p:spPr>
        <p:txBody>
          <a:bodyPr>
            <a:normAutofit fontScale="92500" lnSpcReduction="20000"/>
          </a:bodyPr>
          <a:lstStyle/>
          <a:p>
            <a:pPr marL="4572" indent="0">
              <a:buNone/>
            </a:pPr>
            <a:r>
              <a:rPr lang="en-US" dirty="0" smtClean="0">
                <a:solidFill>
                  <a:schemeClr val="tx1"/>
                </a:solidFill>
              </a:rPr>
              <a:t>Each unit guide includes the following support structures:</a:t>
            </a:r>
          </a:p>
          <a:p>
            <a:pPr lvl="1"/>
            <a:r>
              <a:rPr lang="en-US" dirty="0" smtClean="0">
                <a:solidFill>
                  <a:srgbClr val="FF0000"/>
                </a:solidFill>
              </a:rPr>
              <a:t> A unit theme</a:t>
            </a:r>
          </a:p>
          <a:p>
            <a:pPr lvl="1">
              <a:buNone/>
            </a:pPr>
            <a:endParaRPr lang="en-US" dirty="0" smtClean="0">
              <a:solidFill>
                <a:schemeClr val="tx1"/>
              </a:solidFill>
            </a:endParaRPr>
          </a:p>
          <a:p>
            <a:pPr lvl="1"/>
            <a:r>
              <a:rPr lang="en-US" dirty="0" smtClean="0">
                <a:solidFill>
                  <a:srgbClr val="00B0F0"/>
                </a:solidFill>
              </a:rPr>
              <a:t> “I Can” statements organized by topic</a:t>
            </a:r>
          </a:p>
          <a:p>
            <a:pPr lvl="1">
              <a:buNone/>
            </a:pPr>
            <a:r>
              <a:rPr lang="en-US" i="1" dirty="0" smtClean="0">
                <a:solidFill>
                  <a:srgbClr val="00B0F0"/>
                </a:solidFill>
              </a:rPr>
              <a:t>These are what students are expected to know and be able to do as a result of your instruction</a:t>
            </a:r>
          </a:p>
          <a:p>
            <a:pPr lvl="1">
              <a:buNone/>
            </a:pPr>
            <a:endParaRPr lang="en-US" i="1" dirty="0" smtClean="0">
              <a:solidFill>
                <a:schemeClr val="tx1"/>
              </a:solidFill>
            </a:endParaRPr>
          </a:p>
          <a:p>
            <a:pPr lvl="1">
              <a:buNone/>
            </a:pPr>
            <a:r>
              <a:rPr lang="en-US" dirty="0" smtClean="0">
                <a:solidFill>
                  <a:srgbClr val="7030A0"/>
                </a:solidFill>
              </a:rPr>
              <a:t>- Suggested Pacing by Week</a:t>
            </a:r>
          </a:p>
          <a:p>
            <a:pPr lvl="1">
              <a:buNone/>
            </a:pPr>
            <a:endParaRPr lang="en-US" dirty="0" smtClean="0">
              <a:solidFill>
                <a:schemeClr val="tx1"/>
              </a:solidFill>
            </a:endParaRPr>
          </a:p>
          <a:p>
            <a:pPr lvl="1">
              <a:buNone/>
            </a:pPr>
            <a:r>
              <a:rPr lang="en-US" dirty="0" smtClean="0">
                <a:solidFill>
                  <a:srgbClr val="00B050"/>
                </a:solidFill>
              </a:rPr>
              <a:t>- Suggested Resources</a:t>
            </a:r>
          </a:p>
        </p:txBody>
      </p:sp>
    </p:spTree>
    <p:extLst>
      <p:ext uri="{BB962C8B-B14F-4D97-AF65-F5344CB8AC3E}">
        <p14:creationId xmlns:p14="http://schemas.microsoft.com/office/powerpoint/2010/main" val="3858151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8000" dirty="0" smtClean="0"/>
              <a:t>Assessment Plan</a:t>
            </a:r>
            <a:endParaRPr lang="en-US" sz="8000" dirty="0"/>
          </a:p>
        </p:txBody>
      </p:sp>
    </p:spTree>
    <p:extLst>
      <p:ext uri="{BB962C8B-B14F-4D97-AF65-F5344CB8AC3E}">
        <p14:creationId xmlns:p14="http://schemas.microsoft.com/office/powerpoint/2010/main" val="5687344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rotWithShape="1">
          <a:blip r:embed="rId2"/>
          <a:srcRect l="17094" t="43155" r="17094" b="19855"/>
          <a:stretch/>
        </p:blipFill>
        <p:spPr bwMode="auto">
          <a:xfrm>
            <a:off x="0" y="393700"/>
            <a:ext cx="9004300" cy="5867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6287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YEAR OF EXPERIMENTATION</a:t>
            </a:r>
            <a:br>
              <a:rPr lang="en-US" dirty="0" smtClean="0"/>
            </a:br>
            <a:r>
              <a:rPr lang="en-US" dirty="0" smtClean="0"/>
              <a:t>2013-2014</a:t>
            </a:r>
            <a:endParaRPr lang="en-US" dirty="0"/>
          </a:p>
        </p:txBody>
      </p:sp>
      <p:sp>
        <p:nvSpPr>
          <p:cNvPr id="3" name="Content Placeholder 2"/>
          <p:cNvSpPr>
            <a:spLocks noGrp="1"/>
          </p:cNvSpPr>
          <p:nvPr>
            <p:ph idx="1"/>
          </p:nvPr>
        </p:nvSpPr>
        <p:spPr/>
        <p:txBody>
          <a:bodyPr/>
          <a:lstStyle/>
          <a:p>
            <a:r>
              <a:rPr lang="en-US" dirty="0" smtClean="0"/>
              <a:t>We will collect instructional ideas from teachers over the course of the year to share with each other</a:t>
            </a:r>
          </a:p>
          <a:p>
            <a:endParaRPr lang="en-US" dirty="0"/>
          </a:p>
          <a:p>
            <a:pPr marL="4572" indent="0">
              <a:buNone/>
            </a:pPr>
            <a:endParaRPr lang="en-US" dirty="0" smtClean="0"/>
          </a:p>
        </p:txBody>
      </p:sp>
      <p:pic>
        <p:nvPicPr>
          <p:cNvPr id="3074" name="Picture 2" descr="C:\Users\graeberam\AppData\Local\Microsoft\Windows\Temporary Internet Files\Content.IE5\F6I0WDCR\MC90043523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36552">
            <a:off x="4845013" y="1967324"/>
            <a:ext cx="3532272" cy="435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4131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STUDIES ALIVE!</a:t>
            </a:r>
            <a:br>
              <a:rPr lang="en-US" dirty="0" smtClean="0"/>
            </a:br>
            <a:r>
              <a:rPr lang="en-US" dirty="0" smtClean="0">
                <a:solidFill>
                  <a:schemeClr val="accent2">
                    <a:lumMod val="60000"/>
                    <a:lumOff val="40000"/>
                  </a:schemeClr>
                </a:solidFill>
              </a:rPr>
              <a:t>30-Day Free Trial</a:t>
            </a:r>
            <a:endParaRPr lang="en-US" dirty="0">
              <a:solidFill>
                <a:schemeClr val="accent2">
                  <a:lumMod val="60000"/>
                  <a:lumOff val="40000"/>
                </a:schemeClr>
              </a:solidFill>
            </a:endParaRPr>
          </a:p>
        </p:txBody>
      </p:sp>
      <p:sp>
        <p:nvSpPr>
          <p:cNvPr id="3" name="Content Placeholder 2"/>
          <p:cNvSpPr>
            <a:spLocks noGrp="1"/>
          </p:cNvSpPr>
          <p:nvPr>
            <p:ph idx="1"/>
          </p:nvPr>
        </p:nvSpPr>
        <p:spPr/>
        <p:txBody>
          <a:bodyPr/>
          <a:lstStyle/>
          <a:p>
            <a:r>
              <a:rPr lang="en-US" dirty="0" smtClean="0"/>
              <a:t>Go to </a:t>
            </a:r>
            <a:r>
              <a:rPr lang="en-US" dirty="0" smtClean="0">
                <a:solidFill>
                  <a:srgbClr val="00B0F0"/>
                </a:solidFill>
              </a:rPr>
              <a:t>www.teachtci.com</a:t>
            </a:r>
            <a:r>
              <a:rPr lang="en-US" dirty="0" smtClean="0"/>
              <a:t> to set up a free trial. </a:t>
            </a:r>
          </a:p>
          <a:p>
            <a:endParaRPr lang="en-US" dirty="0" smtClean="0"/>
          </a:p>
          <a:p>
            <a:r>
              <a:rPr lang="en-US" dirty="0" smtClean="0"/>
              <a:t>You can share the username and password information with team members</a:t>
            </a:r>
          </a:p>
          <a:p>
            <a:endParaRPr lang="en-US" dirty="0"/>
          </a:p>
          <a:p>
            <a:r>
              <a:rPr lang="en-US" dirty="0" smtClean="0"/>
              <a:t>You can save materials to your desktop for use later in the school year</a:t>
            </a:r>
            <a:endParaRPr lang="en-US" dirty="0"/>
          </a:p>
        </p:txBody>
      </p:sp>
    </p:spTree>
    <p:extLst>
      <p:ext uri="{BB962C8B-B14F-4D97-AF65-F5344CB8AC3E}">
        <p14:creationId xmlns:p14="http://schemas.microsoft.com/office/powerpoint/2010/main" val="37523324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C000"/>
                </a:solidFill>
              </a:rPr>
              <a:t>Final unit guides will be available before june 24</a:t>
            </a:r>
            <a:endParaRPr lang="en-US" dirty="0">
              <a:solidFill>
                <a:srgbClr val="FFC000"/>
              </a:solidFill>
            </a:endParaRP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19859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3" y="1035051"/>
            <a:ext cx="7886700" cy="2076449"/>
          </a:xfrm>
        </p:spPr>
        <p:txBody>
          <a:bodyPr>
            <a:normAutofit fontScale="90000"/>
          </a:bodyPr>
          <a:lstStyle/>
          <a:p>
            <a:r>
              <a:rPr lang="en-US" dirty="0" smtClean="0"/>
              <a:t>Contact information</a:t>
            </a:r>
            <a:br>
              <a:rPr lang="en-US" dirty="0" smtClean="0"/>
            </a:br>
            <a:r>
              <a:rPr lang="en-US" dirty="0" smtClean="0"/>
              <a:t/>
            </a:r>
            <a:br>
              <a:rPr lang="en-US" dirty="0" smtClean="0"/>
            </a:br>
            <a:r>
              <a:rPr lang="en-US" sz="3100" dirty="0" smtClean="0">
                <a:solidFill>
                  <a:srgbClr val="FFC000"/>
                </a:solidFill>
                <a:hlinkClick r:id="rId2"/>
              </a:rPr>
              <a:t>AMBER.GRAEBER@DMSCHOOLS.ORG</a:t>
            </a:r>
            <a:r>
              <a:rPr lang="en-US" sz="3100" dirty="0" smtClean="0">
                <a:solidFill>
                  <a:srgbClr val="FFC000"/>
                </a:solidFill>
              </a:rPr>
              <a:t/>
            </a:r>
            <a:br>
              <a:rPr lang="en-US" sz="3100" dirty="0" smtClean="0">
                <a:solidFill>
                  <a:srgbClr val="FFC000"/>
                </a:solidFill>
              </a:rPr>
            </a:br>
            <a:r>
              <a:rPr lang="en-US" sz="3100" dirty="0" smtClean="0">
                <a:solidFill>
                  <a:srgbClr val="FFC000"/>
                </a:solidFill>
              </a:rPr>
              <a:t>515.242.7947</a:t>
            </a:r>
            <a:br>
              <a:rPr lang="en-US" sz="3100" dirty="0" smtClean="0">
                <a:solidFill>
                  <a:srgbClr val="FFC000"/>
                </a:solidFill>
              </a:rPr>
            </a:br>
            <a:endParaRPr lang="en-US" sz="3100" dirty="0">
              <a:solidFill>
                <a:srgbClr val="FFC000"/>
              </a:solidFill>
            </a:endParaRPr>
          </a:p>
        </p:txBody>
      </p:sp>
      <p:sp>
        <p:nvSpPr>
          <p:cNvPr id="4" name="Text Placeholder 3"/>
          <p:cNvSpPr>
            <a:spLocks noGrp="1"/>
          </p:cNvSpPr>
          <p:nvPr>
            <p:ph type="body" idx="1"/>
          </p:nvPr>
        </p:nvSpPr>
        <p:spPr/>
        <p:txBody>
          <a:bodyPr/>
          <a:lstStyle/>
          <a:p>
            <a:r>
              <a:rPr lang="en-US" i="1" dirty="0" smtClean="0"/>
              <a:t>Maternity Leave . . . .TBD</a:t>
            </a:r>
            <a:endParaRPr lang="en-US" i="1" dirty="0"/>
          </a:p>
        </p:txBody>
      </p:sp>
    </p:spTree>
    <p:extLst>
      <p:ext uri="{BB962C8B-B14F-4D97-AF65-F5344CB8AC3E}">
        <p14:creationId xmlns:p14="http://schemas.microsoft.com/office/powerpoint/2010/main" val="14193952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672113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DMPS Elementary Science </a:t>
            </a:r>
            <a:br>
              <a:rPr lang="en-US" dirty="0" smtClean="0"/>
            </a:br>
            <a:endParaRPr lang="en-US" dirty="0"/>
          </a:p>
        </p:txBody>
      </p:sp>
      <p:sp>
        <p:nvSpPr>
          <p:cNvPr id="5" name="Subtitle 4"/>
          <p:cNvSpPr>
            <a:spLocks noGrp="1"/>
          </p:cNvSpPr>
          <p:nvPr>
            <p:ph type="subTitle" idx="1"/>
          </p:nvPr>
        </p:nvSpPr>
        <p:spPr/>
        <p:txBody>
          <a:bodyPr/>
          <a:lstStyle/>
          <a:p>
            <a:r>
              <a:rPr lang="en-US" dirty="0" smtClean="0"/>
              <a:t>Kindergarten</a:t>
            </a:r>
            <a:endParaRPr lang="en-US" dirty="0"/>
          </a:p>
        </p:txBody>
      </p:sp>
    </p:spTree>
    <p:extLst>
      <p:ext uri="{BB962C8B-B14F-4D97-AF65-F5344CB8AC3E}">
        <p14:creationId xmlns:p14="http://schemas.microsoft.com/office/powerpoint/2010/main" val="41239445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3600" b="1" dirty="0" smtClean="0">
                <a:solidFill>
                  <a:schemeClr val="bg1"/>
                </a:solidFill>
              </a:rPr>
              <a:t>Foss Kit Realignment</a:t>
            </a:r>
            <a:endParaRPr lang="en-US" sz="3600" b="1" dirty="0">
              <a:solidFill>
                <a:schemeClr val="bg1"/>
              </a:solidFill>
            </a:endParaRPr>
          </a:p>
        </p:txBody>
      </p:sp>
      <p:sp>
        <p:nvSpPr>
          <p:cNvPr id="2" name="Content Placeholder 1"/>
          <p:cNvSpPr>
            <a:spLocks noGrp="1"/>
          </p:cNvSpPr>
          <p:nvPr>
            <p:ph sz="half" idx="1"/>
          </p:nvPr>
        </p:nvSpPr>
        <p:spPr/>
        <p:txBody>
          <a:bodyPr>
            <a:normAutofit fontScale="92500" lnSpcReduction="10000"/>
          </a:bodyPr>
          <a:lstStyle/>
          <a:p>
            <a:pPr marL="4572" indent="0" algn="ctr">
              <a:buNone/>
            </a:pPr>
            <a:r>
              <a:rPr lang="en-US" u="sng" dirty="0" smtClean="0"/>
              <a:t>Past Alignment	</a:t>
            </a:r>
          </a:p>
          <a:p>
            <a:r>
              <a:rPr lang="en-US" dirty="0" smtClean="0"/>
              <a:t>Wood </a:t>
            </a:r>
            <a:r>
              <a:rPr lang="en-US" dirty="0"/>
              <a:t>&amp; Paper</a:t>
            </a:r>
          </a:p>
          <a:p>
            <a:r>
              <a:rPr lang="en-US" dirty="0" smtClean="0"/>
              <a:t>Trees</a:t>
            </a:r>
            <a:endParaRPr lang="en-US" dirty="0"/>
          </a:p>
          <a:p>
            <a:pPr marL="4572" indent="0">
              <a:buNone/>
            </a:pPr>
            <a:endParaRPr lang="en-US" u="sng" dirty="0"/>
          </a:p>
        </p:txBody>
      </p:sp>
      <p:sp>
        <p:nvSpPr>
          <p:cNvPr id="3" name="Content Placeholder 2"/>
          <p:cNvSpPr>
            <a:spLocks noGrp="1"/>
          </p:cNvSpPr>
          <p:nvPr>
            <p:ph sz="half" idx="2"/>
          </p:nvPr>
        </p:nvSpPr>
        <p:spPr/>
        <p:txBody>
          <a:bodyPr>
            <a:normAutofit fontScale="92500" lnSpcReduction="10000"/>
          </a:bodyPr>
          <a:lstStyle/>
          <a:p>
            <a:pPr marL="4572" indent="0" algn="ctr">
              <a:buNone/>
            </a:pPr>
            <a:r>
              <a:rPr lang="en-US" u="sng" dirty="0" smtClean="0"/>
              <a:t>New Alignment</a:t>
            </a:r>
          </a:p>
          <a:p>
            <a:r>
              <a:rPr lang="en-US" dirty="0" smtClean="0"/>
              <a:t>The </a:t>
            </a:r>
            <a:r>
              <a:rPr lang="en-US" dirty="0"/>
              <a:t>Five </a:t>
            </a:r>
            <a:r>
              <a:rPr lang="en-US" dirty="0" smtClean="0"/>
              <a:t>Senses </a:t>
            </a:r>
            <a:r>
              <a:rPr lang="en-US" sz="1600" dirty="0" smtClean="0"/>
              <a:t>(new) </a:t>
            </a:r>
          </a:p>
          <a:p>
            <a:r>
              <a:rPr lang="en-US" dirty="0" smtClean="0"/>
              <a:t>Trees </a:t>
            </a:r>
            <a:r>
              <a:rPr lang="en-US" sz="1200" dirty="0"/>
              <a:t>(only the Tools For Observing Weather </a:t>
            </a:r>
            <a:r>
              <a:rPr lang="en-US" sz="1200" dirty="0" smtClean="0"/>
              <a:t>		          section </a:t>
            </a:r>
            <a:r>
              <a:rPr lang="en-US" sz="1200" dirty="0"/>
              <a:t>in the </a:t>
            </a:r>
            <a:r>
              <a:rPr lang="en-US" sz="1200" dirty="0" smtClean="0"/>
              <a:t>materials </a:t>
            </a:r>
            <a:r>
              <a:rPr lang="en-US" sz="1200" dirty="0"/>
              <a:t>section of the </a:t>
            </a:r>
            <a:r>
              <a:rPr lang="en-US" sz="1200" dirty="0" smtClean="0"/>
              <a:t>binder)</a:t>
            </a:r>
          </a:p>
          <a:p>
            <a:r>
              <a:rPr lang="en-US" dirty="0" smtClean="0"/>
              <a:t>Pebbles</a:t>
            </a:r>
            <a:r>
              <a:rPr lang="en-US" dirty="0"/>
              <a:t>, Sand and Silt</a:t>
            </a:r>
          </a:p>
          <a:p>
            <a:r>
              <a:rPr lang="en-US" dirty="0" smtClean="0"/>
              <a:t>New Plants </a:t>
            </a:r>
            <a:r>
              <a:rPr lang="en-US" sz="1900" dirty="0" smtClean="0"/>
              <a:t>investigation one only (</a:t>
            </a:r>
            <a:r>
              <a:rPr lang="en-US" sz="1600" dirty="0" smtClean="0"/>
              <a:t>investigations 2-4 in 1</a:t>
            </a:r>
            <a:r>
              <a:rPr lang="en-US" sz="1600" baseline="30000" dirty="0" smtClean="0"/>
              <a:t>st</a:t>
            </a:r>
            <a:r>
              <a:rPr lang="en-US" sz="1600" dirty="0" smtClean="0"/>
              <a:t> Grade)</a:t>
            </a:r>
          </a:p>
          <a:p>
            <a:endParaRPr lang="en-US" sz="1600" dirty="0"/>
          </a:p>
          <a:p>
            <a:pPr marL="4572" indent="0">
              <a:buNone/>
            </a:pPr>
            <a:r>
              <a:rPr lang="en-US" dirty="0">
                <a:solidFill>
                  <a:srgbClr val="FF0000"/>
                </a:solidFill>
              </a:rPr>
              <a:t>*</a:t>
            </a:r>
            <a:r>
              <a:rPr lang="en-US" dirty="0" smtClean="0">
                <a:solidFill>
                  <a:srgbClr val="FF0000"/>
                </a:solidFill>
              </a:rPr>
              <a:t>Unused kits should be kept in buildings</a:t>
            </a:r>
            <a:endParaRPr lang="en-US" sz="1600" dirty="0">
              <a:solidFill>
                <a:srgbClr val="FF0000"/>
              </a:solidFill>
            </a:endParaRPr>
          </a:p>
        </p:txBody>
      </p:sp>
      <p:cxnSp>
        <p:nvCxnSpPr>
          <p:cNvPr id="5" name="Straight Connector 4"/>
          <p:cNvCxnSpPr/>
          <p:nvPr/>
        </p:nvCxnSpPr>
        <p:spPr>
          <a:xfrm>
            <a:off x="4380931" y="1600200"/>
            <a:ext cx="13648" cy="452596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880281" y="2134737"/>
            <a:ext cx="75358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10866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t>
            </a:r>
            <a:r>
              <a:rPr lang="en-US" dirty="0"/>
              <a:t>F</a:t>
            </a:r>
            <a:r>
              <a:rPr lang="en-US" dirty="0" smtClean="0"/>
              <a:t>or Teachers</a:t>
            </a:r>
            <a:endParaRPr lang="en-US" dirty="0"/>
          </a:p>
        </p:txBody>
      </p:sp>
      <p:sp>
        <p:nvSpPr>
          <p:cNvPr id="3" name="Content Placeholder 2"/>
          <p:cNvSpPr>
            <a:spLocks noGrp="1"/>
          </p:cNvSpPr>
          <p:nvPr>
            <p:ph idx="1"/>
          </p:nvPr>
        </p:nvSpPr>
        <p:spPr>
          <a:xfrm>
            <a:off x="457199" y="1600200"/>
            <a:ext cx="8509379" cy="4525963"/>
          </a:xfrm>
        </p:spPr>
        <p:txBody>
          <a:bodyPr>
            <a:normAutofit fontScale="92500" lnSpcReduction="20000"/>
          </a:bodyPr>
          <a:lstStyle/>
          <a:p>
            <a:r>
              <a:rPr lang="en-US" dirty="0" smtClean="0"/>
              <a:t>Science website: </a:t>
            </a:r>
            <a:r>
              <a:rPr lang="en-US" dirty="0" smtClean="0">
                <a:hlinkClick r:id="rId2"/>
              </a:rPr>
              <a:t>http://science.dmschools.org</a:t>
            </a:r>
            <a:endParaRPr lang="en-US" dirty="0" smtClean="0"/>
          </a:p>
          <a:p>
            <a:r>
              <a:rPr lang="en-US" dirty="0" smtClean="0"/>
              <a:t>Wiki sharing site: </a:t>
            </a:r>
            <a:r>
              <a:rPr lang="en-US" dirty="0" smtClean="0">
                <a:hlinkClick r:id="rId3"/>
              </a:rPr>
              <a:t>www.dmpsscience.wikispaces.com</a:t>
            </a:r>
            <a:r>
              <a:rPr lang="en-US" dirty="0" smtClean="0"/>
              <a:t> </a:t>
            </a:r>
          </a:p>
          <a:p>
            <a:r>
              <a:rPr lang="en-US" dirty="0" smtClean="0"/>
              <a:t>Science Building budget for materials/ordering instructions</a:t>
            </a:r>
          </a:p>
          <a:p>
            <a:r>
              <a:rPr lang="en-US" dirty="0" smtClean="0"/>
              <a:t>Foss Web</a:t>
            </a:r>
          </a:p>
          <a:p>
            <a:r>
              <a:rPr lang="en-US" dirty="0" smtClean="0"/>
              <a:t>Defined STEM</a:t>
            </a:r>
          </a:p>
          <a:p>
            <a:r>
              <a:rPr lang="en-US" dirty="0" smtClean="0">
                <a:hlinkClick r:id="rId4"/>
              </a:rPr>
              <a:t>www.nextgenscience.org</a:t>
            </a:r>
            <a:r>
              <a:rPr lang="en-US" dirty="0" smtClean="0"/>
              <a:t> </a:t>
            </a:r>
          </a:p>
          <a:p>
            <a:r>
              <a:rPr lang="en-US" dirty="0" smtClean="0"/>
              <a:t>Building science leaders</a:t>
            </a:r>
            <a:endParaRPr lang="en-US" dirty="0"/>
          </a:p>
        </p:txBody>
      </p:sp>
    </p:spTree>
    <p:extLst>
      <p:ext uri="{BB962C8B-B14F-4D97-AF65-F5344CB8AC3E}">
        <p14:creationId xmlns:p14="http://schemas.microsoft.com/office/powerpoint/2010/main" val="17036095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Guide Format</a:t>
            </a:r>
            <a:endParaRPr lang="en-US" dirty="0"/>
          </a:p>
        </p:txBody>
      </p:sp>
      <p:sp>
        <p:nvSpPr>
          <p:cNvPr id="5" name="Content Placeholder 4"/>
          <p:cNvSpPr>
            <a:spLocks noGrp="1"/>
          </p:cNvSpPr>
          <p:nvPr>
            <p:ph idx="1"/>
          </p:nvPr>
        </p:nvSpPr>
        <p:spPr/>
        <p:txBody>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105926031"/>
              </p:ext>
            </p:extLst>
          </p:nvPr>
        </p:nvGraphicFramePr>
        <p:xfrm>
          <a:off x="457200" y="1171978"/>
          <a:ext cx="8027700" cy="5849961"/>
        </p:xfrm>
        <a:graphic>
          <a:graphicData uri="http://schemas.openxmlformats.org/presentationml/2006/ole">
            <mc:AlternateContent xmlns:mc="http://schemas.openxmlformats.org/markup-compatibility/2006">
              <mc:Choice xmlns:v="urn:schemas-microsoft-com:vml" Requires="v">
                <p:oleObj spid="_x0000_s5157" name="Document" r:id="rId4" imgW="9285355" imgH="6766656" progId="Word.Document.12">
                  <p:embed/>
                </p:oleObj>
              </mc:Choice>
              <mc:Fallback>
                <p:oleObj name="Document" r:id="rId4" imgW="9285355" imgH="6766656" progId="Word.Document.12">
                  <p:embed/>
                  <p:pic>
                    <p:nvPicPr>
                      <p:cNvPr id="0" name=""/>
                      <p:cNvPicPr/>
                      <p:nvPr/>
                    </p:nvPicPr>
                    <p:blipFill>
                      <a:blip r:embed="rId5"/>
                      <a:stretch>
                        <a:fillRect/>
                      </a:stretch>
                    </p:blipFill>
                    <p:spPr>
                      <a:xfrm>
                        <a:off x="457200" y="1171978"/>
                        <a:ext cx="8027700" cy="5849961"/>
                      </a:xfrm>
                      <a:prstGeom prst="rect">
                        <a:avLst/>
                      </a:prstGeom>
                    </p:spPr>
                  </p:pic>
                </p:oleObj>
              </mc:Fallback>
            </mc:AlternateContent>
          </a:graphicData>
        </a:graphic>
      </p:graphicFrame>
    </p:spTree>
    <p:extLst>
      <p:ext uri="{BB962C8B-B14F-4D97-AF65-F5344CB8AC3E}">
        <p14:creationId xmlns:p14="http://schemas.microsoft.com/office/powerpoint/2010/main" val="3756686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Goals for our Assessment Plan</a:t>
            </a:r>
            <a:endParaRPr lang="en-US" dirty="0"/>
          </a:p>
        </p:txBody>
      </p:sp>
      <p:sp>
        <p:nvSpPr>
          <p:cNvPr id="5" name="Content Placeholder 4"/>
          <p:cNvSpPr>
            <a:spLocks noGrp="1"/>
          </p:cNvSpPr>
          <p:nvPr>
            <p:ph idx="1"/>
          </p:nvPr>
        </p:nvSpPr>
        <p:spPr>
          <a:xfrm>
            <a:off x="228600" y="1600200"/>
            <a:ext cx="8458200" cy="4525963"/>
          </a:xfrm>
        </p:spPr>
        <p:txBody>
          <a:bodyPr/>
          <a:lstStyle/>
          <a:p>
            <a:r>
              <a:rPr lang="en-US" dirty="0" smtClean="0"/>
              <a:t>Comprehensive assessment that helps us identify student progress on the following skills</a:t>
            </a:r>
          </a:p>
          <a:p>
            <a:pPr lvl="1"/>
            <a:r>
              <a:rPr lang="en-US" b="1" dirty="0" smtClean="0"/>
              <a:t>Foundational 1: Print Concepts and Letter ID</a:t>
            </a:r>
          </a:p>
          <a:p>
            <a:pPr lvl="1"/>
            <a:r>
              <a:rPr lang="en-US" b="1" dirty="0" smtClean="0"/>
              <a:t>Foundational 2: Phonemic Awareness</a:t>
            </a:r>
          </a:p>
          <a:p>
            <a:pPr lvl="1"/>
            <a:r>
              <a:rPr lang="en-US" b="1" dirty="0" smtClean="0"/>
              <a:t>Foundational 3: Phonics and Decoding</a:t>
            </a:r>
          </a:p>
          <a:p>
            <a:pPr lvl="1"/>
            <a:r>
              <a:rPr lang="en-US" dirty="0" smtClean="0"/>
              <a:t>Literature and Informational Standards</a:t>
            </a:r>
            <a:endParaRPr lang="en-US" dirty="0"/>
          </a:p>
        </p:txBody>
      </p:sp>
    </p:spTree>
    <p:extLst>
      <p:ext uri="{BB962C8B-B14F-4D97-AF65-F5344CB8AC3E}">
        <p14:creationId xmlns:p14="http://schemas.microsoft.com/office/powerpoint/2010/main" val="20227789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PD for 13-14</a:t>
            </a:r>
            <a:endParaRPr lang="en-US" dirty="0"/>
          </a:p>
        </p:txBody>
      </p:sp>
      <p:sp>
        <p:nvSpPr>
          <p:cNvPr id="3" name="Content Placeholder 2"/>
          <p:cNvSpPr>
            <a:spLocks noGrp="1"/>
          </p:cNvSpPr>
          <p:nvPr>
            <p:ph idx="1"/>
          </p:nvPr>
        </p:nvSpPr>
        <p:spPr/>
        <p:txBody>
          <a:bodyPr>
            <a:normAutofit lnSpcReduction="10000"/>
          </a:bodyPr>
          <a:lstStyle/>
          <a:p>
            <a:r>
              <a:rPr lang="en-US" dirty="0"/>
              <a:t>August video </a:t>
            </a:r>
            <a:r>
              <a:rPr lang="en-US" dirty="0" smtClean="0"/>
              <a:t>overview for all staff</a:t>
            </a:r>
            <a:endParaRPr lang="en-US" dirty="0"/>
          </a:p>
          <a:p>
            <a:r>
              <a:rPr lang="en-US" dirty="0"/>
              <a:t>PLC meetings as needed</a:t>
            </a:r>
          </a:p>
          <a:p>
            <a:r>
              <a:rPr lang="en-US" dirty="0"/>
              <a:t>Elementary T &amp; L meetings as </a:t>
            </a:r>
            <a:r>
              <a:rPr lang="en-US" dirty="0" smtClean="0"/>
              <a:t>needed for leadership teams</a:t>
            </a:r>
            <a:endParaRPr lang="en-US" dirty="0"/>
          </a:p>
          <a:p>
            <a:r>
              <a:rPr lang="en-US" dirty="0" smtClean="0"/>
              <a:t>Science PD opportunities summer 2014</a:t>
            </a:r>
          </a:p>
          <a:p>
            <a:r>
              <a:rPr lang="en-US" dirty="0" smtClean="0"/>
              <a:t>Collaboration with middle school science teachers</a:t>
            </a:r>
          </a:p>
          <a:p>
            <a:pPr marL="4572" indent="0">
              <a:buNone/>
            </a:pPr>
            <a:r>
              <a:rPr lang="en-US" dirty="0" smtClean="0">
                <a:solidFill>
                  <a:srgbClr val="FF0000"/>
                </a:solidFill>
              </a:rPr>
              <a:t>Tell me what you would like/need for PD</a:t>
            </a:r>
            <a:r>
              <a:rPr lang="en-US" dirty="0" smtClean="0">
                <a:solidFill>
                  <a:srgbClr val="FF0000"/>
                </a:solidFill>
                <a:sym typeface="Wingdings" pitchFamily="2" charset="2"/>
              </a:rPr>
              <a:t></a:t>
            </a:r>
            <a:endParaRPr lang="en-US" dirty="0">
              <a:solidFill>
                <a:srgbClr val="FF0000"/>
              </a:solidFill>
            </a:endParaRPr>
          </a:p>
        </p:txBody>
      </p:sp>
    </p:spTree>
    <p:extLst>
      <p:ext uri="{BB962C8B-B14F-4D97-AF65-F5344CB8AC3E}">
        <p14:creationId xmlns:p14="http://schemas.microsoft.com/office/powerpoint/2010/main" val="34706312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Consider</a:t>
            </a:r>
            <a:endParaRPr lang="en-US" dirty="0"/>
          </a:p>
        </p:txBody>
      </p:sp>
      <p:sp>
        <p:nvSpPr>
          <p:cNvPr id="3" name="Content Placeholder 2"/>
          <p:cNvSpPr>
            <a:spLocks noGrp="1"/>
          </p:cNvSpPr>
          <p:nvPr>
            <p:ph idx="1"/>
          </p:nvPr>
        </p:nvSpPr>
        <p:spPr>
          <a:xfrm>
            <a:off x="457200" y="1417638"/>
            <a:ext cx="8229600" cy="5269765"/>
          </a:xfrm>
        </p:spPr>
        <p:txBody>
          <a:bodyPr>
            <a:normAutofit fontScale="77500" lnSpcReduction="20000"/>
          </a:bodyPr>
          <a:lstStyle/>
          <a:p>
            <a:r>
              <a:rPr lang="en-US" dirty="0" smtClean="0"/>
              <a:t>The guides are outlines for a 6 week unit of instruction. 120 minutes/week.  (may be divided up in a variety of ways)</a:t>
            </a:r>
          </a:p>
          <a:p>
            <a:pPr marL="4572" indent="0">
              <a:buNone/>
            </a:pPr>
            <a:endParaRPr lang="en-US" dirty="0" smtClean="0"/>
          </a:p>
          <a:p>
            <a:r>
              <a:rPr lang="en-US" dirty="0" smtClean="0"/>
              <a:t>Students should have a part in guiding the learning.  Let them suggest things they would like to explore surrounding the topic and feel free to design your own investigations based on their questions.</a:t>
            </a:r>
          </a:p>
          <a:p>
            <a:pPr marL="4572" indent="0">
              <a:buNone/>
            </a:pPr>
            <a:endParaRPr lang="en-US" dirty="0" smtClean="0"/>
          </a:p>
          <a:p>
            <a:r>
              <a:rPr lang="en-US" dirty="0" smtClean="0"/>
              <a:t>Incorporate writing and reading in science lessons (journaling, data collection, analysis skills, processing, etc.)</a:t>
            </a:r>
          </a:p>
          <a:p>
            <a:pPr marL="4572" indent="0">
              <a:buNone/>
            </a:pPr>
            <a:endParaRPr lang="en-US" dirty="0" smtClean="0"/>
          </a:p>
          <a:p>
            <a:r>
              <a:rPr lang="en-US" dirty="0" smtClean="0"/>
              <a:t>Science process skills are the MOST important (unwritten) lesson!</a:t>
            </a:r>
          </a:p>
          <a:p>
            <a:endParaRPr lang="en-US" dirty="0"/>
          </a:p>
        </p:txBody>
      </p:sp>
    </p:spTree>
    <p:extLst>
      <p:ext uri="{BB962C8B-B14F-4D97-AF65-F5344CB8AC3E}">
        <p14:creationId xmlns:p14="http://schemas.microsoft.com/office/powerpoint/2010/main" val="39347036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but not least. . .</a:t>
            </a:r>
            <a:endParaRPr lang="en-US" dirty="0"/>
          </a:p>
        </p:txBody>
      </p:sp>
      <p:sp>
        <p:nvSpPr>
          <p:cNvPr id="3" name="Content Placeholder 2"/>
          <p:cNvSpPr>
            <a:spLocks noGrp="1"/>
          </p:cNvSpPr>
          <p:nvPr>
            <p:ph sz="half" idx="1"/>
          </p:nvPr>
        </p:nvSpPr>
        <p:spPr/>
        <p:txBody>
          <a:bodyPr/>
          <a:lstStyle/>
          <a:p>
            <a:endParaRPr lang="en-US"/>
          </a:p>
        </p:txBody>
      </p:sp>
      <p:sp>
        <p:nvSpPr>
          <p:cNvPr id="5" name="Content Placeholder 4"/>
          <p:cNvSpPr>
            <a:spLocks noGrp="1"/>
          </p:cNvSpPr>
          <p:nvPr>
            <p:ph sz="half" idx="2"/>
          </p:nvPr>
        </p:nvSpPr>
        <p:spPr>
          <a:xfrm>
            <a:off x="5054221" y="1479940"/>
            <a:ext cx="4038600" cy="4525963"/>
          </a:xfrm>
        </p:spPr>
        <p:txBody>
          <a:bodyPr>
            <a:normAutofit/>
          </a:bodyPr>
          <a:lstStyle/>
          <a:p>
            <a:pPr marL="4572" indent="0" algn="ctr">
              <a:buNone/>
            </a:pPr>
            <a:r>
              <a:rPr lang="en-US" sz="6600" dirty="0" smtClean="0"/>
              <a:t>Science should be fun!</a:t>
            </a:r>
            <a:endParaRPr lang="en-US" sz="6600" dirty="0"/>
          </a:p>
        </p:txBody>
      </p:sp>
      <p:pic>
        <p:nvPicPr>
          <p:cNvPr id="3074" name="Picture 2" descr="C:\Users\odonnellki\AppData\Local\Microsoft\Windows\Temporary Internet Files\Content.Outlook\QEVVNP76\Why+science+teachers+should+not+be+given+playground+du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40" y="1359682"/>
            <a:ext cx="4986527" cy="498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571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Contact Info	</a:t>
            </a:r>
            <a:endParaRPr lang="en-US" dirty="0"/>
          </a:p>
        </p:txBody>
      </p:sp>
      <p:sp>
        <p:nvSpPr>
          <p:cNvPr id="6" name="Content Placeholder 5"/>
          <p:cNvSpPr>
            <a:spLocks noGrp="1"/>
          </p:cNvSpPr>
          <p:nvPr>
            <p:ph idx="1"/>
          </p:nvPr>
        </p:nvSpPr>
        <p:spPr/>
        <p:txBody>
          <a:bodyPr/>
          <a:lstStyle/>
          <a:p>
            <a:pPr marL="4572" indent="0">
              <a:buNone/>
            </a:pPr>
            <a:r>
              <a:rPr lang="en-US" sz="4400" dirty="0" smtClean="0"/>
              <a:t>Kim O’Donnell</a:t>
            </a:r>
          </a:p>
          <a:p>
            <a:pPr marL="4572" indent="0">
              <a:buNone/>
            </a:pPr>
            <a:r>
              <a:rPr lang="en-US" sz="4400" dirty="0" smtClean="0"/>
              <a:t>Science Curriculum Coordinator</a:t>
            </a:r>
          </a:p>
          <a:p>
            <a:pPr marL="4572" indent="0">
              <a:buNone/>
            </a:pPr>
            <a:r>
              <a:rPr lang="en-US" sz="4400" dirty="0"/>
              <a:t>k</a:t>
            </a:r>
            <a:r>
              <a:rPr lang="en-US" sz="4400" dirty="0" smtClean="0"/>
              <a:t>imberly.odonnell@dmschools.org </a:t>
            </a:r>
          </a:p>
          <a:p>
            <a:pPr marL="4572" indent="0">
              <a:buNone/>
            </a:pPr>
            <a:r>
              <a:rPr lang="en-US" sz="4400" dirty="0" smtClean="0"/>
              <a:t>Office extension: 242-7335</a:t>
            </a:r>
          </a:p>
          <a:p>
            <a:pPr marL="4572" indent="0">
              <a:buNone/>
            </a:pPr>
            <a:endParaRPr lang="en-US" dirty="0"/>
          </a:p>
        </p:txBody>
      </p:sp>
    </p:spTree>
    <p:extLst>
      <p:ext uri="{BB962C8B-B14F-4D97-AF65-F5344CB8AC3E}">
        <p14:creationId xmlns:p14="http://schemas.microsoft.com/office/powerpoint/2010/main" val="30401354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152400"/>
            <a:ext cx="8915400" cy="5029200"/>
          </a:xfrm>
        </p:spPr>
        <p:txBody>
          <a:bodyPr>
            <a:noAutofit/>
          </a:bodyPr>
          <a:lstStyle/>
          <a:p>
            <a:r>
              <a:rPr lang="en-US" sz="6500" b="0" dirty="0" smtClean="0">
                <a:latin typeface="Aharoni" pitchFamily="2" charset="-79"/>
                <a:cs typeface="Aharoni" pitchFamily="2" charset="-79"/>
              </a:rPr>
              <a:t>Thank you For a Great day!</a:t>
            </a:r>
            <a:r>
              <a:rPr lang="en-US" sz="7500" b="0" dirty="0" smtClean="0">
                <a:latin typeface="Aharoni" pitchFamily="2" charset="-79"/>
                <a:cs typeface="Aharoni" pitchFamily="2" charset="-79"/>
              </a:rPr>
              <a:t/>
            </a:r>
            <a:br>
              <a:rPr lang="en-US" sz="7500" b="0" dirty="0" smtClean="0">
                <a:latin typeface="Aharoni" pitchFamily="2" charset="-79"/>
                <a:cs typeface="Aharoni" pitchFamily="2" charset="-79"/>
              </a:rPr>
            </a:br>
            <a:r>
              <a:rPr lang="en-US" sz="7500" b="0" dirty="0">
                <a:latin typeface="Aharoni" pitchFamily="2" charset="-79"/>
                <a:cs typeface="Aharoni" pitchFamily="2" charset="-79"/>
              </a:rPr>
              <a:t/>
            </a:r>
            <a:br>
              <a:rPr lang="en-US" sz="7500" b="0" dirty="0">
                <a:latin typeface="Aharoni" pitchFamily="2" charset="-79"/>
                <a:cs typeface="Aharoni" pitchFamily="2" charset="-79"/>
              </a:rPr>
            </a:br>
            <a:r>
              <a:rPr lang="en-US" sz="7500" b="0" dirty="0" smtClean="0">
                <a:latin typeface="Cooper Black" pitchFamily="18" charset="0"/>
                <a:cs typeface="Aharoni" pitchFamily="2" charset="-79"/>
              </a:rPr>
              <a:t>See you tomorrow!</a:t>
            </a:r>
            <a:endParaRPr lang="en-US" sz="7500" b="0" dirty="0">
              <a:latin typeface="Cooper Black" pitchFamily="18" charset="0"/>
            </a:endParaRPr>
          </a:p>
        </p:txBody>
      </p:sp>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709" y="1600200"/>
            <a:ext cx="2767013" cy="2819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3724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914400"/>
            <a:ext cx="7772400" cy="2219327"/>
          </a:xfrm>
        </p:spPr>
        <p:txBody>
          <a:bodyPr>
            <a:noAutofit/>
          </a:bodyPr>
          <a:lstStyle/>
          <a:p>
            <a:r>
              <a:rPr lang="en-US" sz="4500" dirty="0" smtClean="0"/>
              <a:t>Literacy Components in Kindergarten</a:t>
            </a:r>
            <a:endParaRPr lang="en-US" sz="4500" dirty="0"/>
          </a:p>
        </p:txBody>
      </p:sp>
      <p:sp>
        <p:nvSpPr>
          <p:cNvPr id="3" name="Text Placeholder 2"/>
          <p:cNvSpPr>
            <a:spLocks noGrp="1"/>
          </p:cNvSpPr>
          <p:nvPr>
            <p:ph type="body" idx="1"/>
          </p:nvPr>
        </p:nvSpPr>
        <p:spPr>
          <a:xfrm>
            <a:off x="762000" y="3352800"/>
            <a:ext cx="7772400" cy="633412"/>
          </a:xfrm>
        </p:spPr>
        <p:txBody>
          <a:bodyPr>
            <a:normAutofit/>
          </a:bodyPr>
          <a:lstStyle/>
          <a:p>
            <a:r>
              <a:rPr lang="en-US" sz="3500" dirty="0" smtClean="0"/>
              <a:t>Journeys and Being a Writer</a:t>
            </a:r>
            <a:endParaRPr lang="en-US" sz="3500" dirty="0"/>
          </a:p>
        </p:txBody>
      </p:sp>
    </p:spTree>
    <p:extLst>
      <p:ext uri="{BB962C8B-B14F-4D97-AF65-F5344CB8AC3E}">
        <p14:creationId xmlns:p14="http://schemas.microsoft.com/office/powerpoint/2010/main" val="5779227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200" y="1219200"/>
            <a:ext cx="8229600" cy="5638800"/>
          </a:xfrm>
        </p:spPr>
        <p:txBody>
          <a:bodyPr>
            <a:normAutofit/>
          </a:bodyPr>
          <a:lstStyle/>
          <a:p>
            <a:r>
              <a:rPr lang="en-US" sz="3500" dirty="0" smtClean="0"/>
              <a:t>Effective Instruction</a:t>
            </a:r>
          </a:p>
          <a:p>
            <a:r>
              <a:rPr lang="en-US" sz="3500" dirty="0" smtClean="0"/>
              <a:t>Literacy Components</a:t>
            </a:r>
          </a:p>
          <a:p>
            <a:pPr>
              <a:buFontTx/>
              <a:buChar char="-"/>
            </a:pPr>
            <a:r>
              <a:rPr lang="en-US" sz="2500" dirty="0" smtClean="0"/>
              <a:t>Comprehension</a:t>
            </a:r>
          </a:p>
          <a:p>
            <a:pPr>
              <a:buFontTx/>
              <a:buChar char="-"/>
            </a:pPr>
            <a:r>
              <a:rPr lang="en-US" sz="2500" dirty="0" smtClean="0"/>
              <a:t>Close Reading</a:t>
            </a:r>
          </a:p>
          <a:p>
            <a:pPr>
              <a:buFontTx/>
              <a:buChar char="-"/>
            </a:pPr>
            <a:r>
              <a:rPr lang="en-US" sz="2500" dirty="0" smtClean="0"/>
              <a:t>Grammar</a:t>
            </a:r>
          </a:p>
          <a:p>
            <a:pPr>
              <a:buFontTx/>
              <a:buChar char="-"/>
            </a:pPr>
            <a:r>
              <a:rPr lang="en-US" sz="2500" dirty="0" smtClean="0"/>
              <a:t>Writing</a:t>
            </a:r>
          </a:p>
          <a:p>
            <a:pPr>
              <a:buFontTx/>
              <a:buChar char="-"/>
            </a:pPr>
            <a:r>
              <a:rPr lang="en-US" sz="2500" dirty="0" smtClean="0"/>
              <a:t>Word Study</a:t>
            </a:r>
          </a:p>
          <a:p>
            <a:pPr>
              <a:buFontTx/>
              <a:buChar char="-"/>
            </a:pPr>
            <a:r>
              <a:rPr lang="en-US" sz="2500" dirty="0" smtClean="0"/>
              <a:t>Fluency</a:t>
            </a:r>
          </a:p>
          <a:p>
            <a:pPr lvl="0"/>
            <a:r>
              <a:rPr lang="en-US" sz="3500" dirty="0" smtClean="0"/>
              <a:t>Wrap-up</a:t>
            </a:r>
            <a:endParaRPr lang="en-US" sz="3500" dirty="0"/>
          </a:p>
          <a:p>
            <a:pPr marL="4572" indent="0">
              <a:buNone/>
            </a:pPr>
            <a:endParaRPr lang="en-US" sz="2500" dirty="0" smtClean="0"/>
          </a:p>
        </p:txBody>
      </p:sp>
    </p:spTree>
    <p:extLst>
      <p:ext uri="{BB962C8B-B14F-4D97-AF65-F5344CB8AC3E}">
        <p14:creationId xmlns:p14="http://schemas.microsoft.com/office/powerpoint/2010/main" val="40696021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Effective Instruction</a:t>
            </a:r>
            <a:endParaRPr lang="en-US" dirty="0"/>
          </a:p>
        </p:txBody>
      </p:sp>
      <p:sp>
        <p:nvSpPr>
          <p:cNvPr id="3" name="Content Placeholder 2"/>
          <p:cNvSpPr>
            <a:spLocks noGrp="1"/>
          </p:cNvSpPr>
          <p:nvPr>
            <p:ph idx="1"/>
          </p:nvPr>
        </p:nvSpPr>
        <p:spPr>
          <a:xfrm>
            <a:off x="457200" y="1447800"/>
            <a:ext cx="8458200" cy="4876800"/>
          </a:xfrm>
        </p:spPr>
        <p:txBody>
          <a:bodyPr>
            <a:normAutofit/>
          </a:bodyPr>
          <a:lstStyle/>
          <a:p>
            <a:pPr marL="4572" indent="0" algn="ctr">
              <a:buNone/>
            </a:pPr>
            <a:r>
              <a:rPr lang="en-US" sz="3800" dirty="0" smtClean="0"/>
              <a:t>What does effective instruction look like?</a:t>
            </a:r>
          </a:p>
          <a:p>
            <a:pPr marL="4572" indent="0" algn="ctr">
              <a:buNone/>
            </a:pPr>
            <a:endParaRPr lang="en-US" sz="500" dirty="0"/>
          </a:p>
          <a:p>
            <a:pPr marL="4572" indent="0" algn="ctr">
              <a:buNone/>
            </a:pPr>
            <a:endParaRPr lang="en-US" sz="500" dirty="0"/>
          </a:p>
          <a:p>
            <a:r>
              <a:rPr lang="en-US" sz="4500" dirty="0" smtClean="0"/>
              <a:t>Teacher Model (</a:t>
            </a:r>
            <a:r>
              <a:rPr lang="en-US" sz="4500" i="1" dirty="0" smtClean="0"/>
              <a:t>I do</a:t>
            </a:r>
            <a:r>
              <a:rPr lang="en-US" sz="4500" dirty="0" smtClean="0"/>
              <a:t>)</a:t>
            </a:r>
          </a:p>
          <a:p>
            <a:r>
              <a:rPr lang="en-US" sz="4500" dirty="0" smtClean="0"/>
              <a:t>Guided Practice (</a:t>
            </a:r>
            <a:r>
              <a:rPr lang="en-US" sz="4500" i="1" dirty="0"/>
              <a:t>w</a:t>
            </a:r>
            <a:r>
              <a:rPr lang="en-US" sz="4500" i="1" dirty="0" smtClean="0"/>
              <a:t>e do</a:t>
            </a:r>
            <a:r>
              <a:rPr lang="en-US" sz="4500" dirty="0" smtClean="0"/>
              <a:t>)</a:t>
            </a:r>
          </a:p>
          <a:p>
            <a:r>
              <a:rPr lang="en-US" sz="4500" dirty="0" smtClean="0"/>
              <a:t>Independent Practice</a:t>
            </a:r>
            <a:r>
              <a:rPr lang="en-US" sz="4500" dirty="0"/>
              <a:t> </a:t>
            </a:r>
            <a:r>
              <a:rPr lang="en-US" sz="4500" dirty="0" smtClean="0"/>
              <a:t>(</a:t>
            </a:r>
            <a:r>
              <a:rPr lang="en-US" sz="4500" i="1" dirty="0"/>
              <a:t>y</a:t>
            </a:r>
            <a:r>
              <a:rPr lang="en-US" sz="4500" i="1" dirty="0" smtClean="0"/>
              <a:t>ou do</a:t>
            </a:r>
            <a:r>
              <a:rPr lang="en-US" sz="4500" dirty="0" smtClean="0"/>
              <a:t>)</a:t>
            </a:r>
          </a:p>
          <a:p>
            <a:r>
              <a:rPr lang="en-US" sz="4500" dirty="0" smtClean="0"/>
              <a:t>Assessment (</a:t>
            </a:r>
            <a:r>
              <a:rPr lang="en-US" sz="4500" i="1" dirty="0"/>
              <a:t>y</a:t>
            </a:r>
            <a:r>
              <a:rPr lang="en-US" sz="4500" i="1" dirty="0" smtClean="0"/>
              <a:t>ou do</a:t>
            </a:r>
            <a:r>
              <a:rPr lang="en-US" sz="4500" dirty="0" smtClean="0"/>
              <a:t>)</a:t>
            </a:r>
          </a:p>
        </p:txBody>
      </p:sp>
    </p:spTree>
    <p:extLst>
      <p:ext uri="{BB962C8B-B14F-4D97-AF65-F5344CB8AC3E}">
        <p14:creationId xmlns:p14="http://schemas.microsoft.com/office/powerpoint/2010/main" val="21519430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Teacher Model (I do)</a:t>
            </a:r>
            <a:endParaRPr lang="en-US" dirty="0"/>
          </a:p>
        </p:txBody>
      </p:sp>
      <p:sp>
        <p:nvSpPr>
          <p:cNvPr id="3" name="Content Placeholder 2"/>
          <p:cNvSpPr>
            <a:spLocks noGrp="1"/>
          </p:cNvSpPr>
          <p:nvPr>
            <p:ph idx="1"/>
          </p:nvPr>
        </p:nvSpPr>
        <p:spPr>
          <a:xfrm>
            <a:off x="457200" y="1447800"/>
            <a:ext cx="8458200" cy="4876800"/>
          </a:xfrm>
        </p:spPr>
        <p:txBody>
          <a:bodyPr>
            <a:normAutofit fontScale="40000" lnSpcReduction="20000"/>
          </a:bodyPr>
          <a:lstStyle/>
          <a:p>
            <a:r>
              <a:rPr lang="en-US" sz="6300" b="1" dirty="0" smtClean="0"/>
              <a:t>Step </a:t>
            </a:r>
            <a:r>
              <a:rPr lang="en-US" sz="6300" b="1" dirty="0"/>
              <a:t>by Step Demonstrations/Think </a:t>
            </a:r>
            <a:r>
              <a:rPr lang="en-US" sz="6300" b="1" dirty="0" err="1"/>
              <a:t>Alouds</a:t>
            </a:r>
            <a:r>
              <a:rPr lang="en-US" sz="6300" b="1" dirty="0"/>
              <a:t> for Vocabulary </a:t>
            </a:r>
          </a:p>
          <a:p>
            <a:pPr marL="4572" indent="0">
              <a:buNone/>
            </a:pPr>
            <a:endParaRPr lang="en-US" sz="6300" b="1" dirty="0"/>
          </a:p>
          <a:p>
            <a:r>
              <a:rPr lang="en-US" sz="6300" b="1" dirty="0"/>
              <a:t>Step by Step Demonstrations/Think </a:t>
            </a:r>
            <a:r>
              <a:rPr lang="en-US" sz="6300" b="1" dirty="0" err="1"/>
              <a:t>Alouds</a:t>
            </a:r>
            <a:r>
              <a:rPr lang="en-US" sz="6300" b="1" dirty="0"/>
              <a:t> for Comprehension Common Core Standards </a:t>
            </a:r>
          </a:p>
          <a:p>
            <a:pPr marL="4572" indent="0">
              <a:buNone/>
            </a:pPr>
            <a:endParaRPr lang="en-US" sz="6300" b="1" dirty="0"/>
          </a:p>
          <a:p>
            <a:r>
              <a:rPr lang="en-US" sz="6300" b="1" dirty="0"/>
              <a:t>Step by Step Demonstrations/Think </a:t>
            </a:r>
            <a:r>
              <a:rPr lang="en-US" sz="6300" b="1" dirty="0" err="1"/>
              <a:t>Alouds</a:t>
            </a:r>
            <a:r>
              <a:rPr lang="en-US" sz="6300" b="1" dirty="0"/>
              <a:t> of Close Reading</a:t>
            </a:r>
          </a:p>
          <a:p>
            <a:pPr marL="4572" indent="0">
              <a:buNone/>
            </a:pPr>
            <a:endParaRPr lang="en-US" sz="6300" b="1" dirty="0"/>
          </a:p>
          <a:p>
            <a:r>
              <a:rPr lang="en-US" sz="6300" b="1" dirty="0"/>
              <a:t>Clear and Concise Language (academic vocabulary and I Can Statements)</a:t>
            </a:r>
          </a:p>
          <a:p>
            <a:pPr marL="4572" indent="0">
              <a:buNone/>
            </a:pPr>
            <a:endParaRPr lang="en-US" sz="4500" dirty="0" smtClean="0"/>
          </a:p>
        </p:txBody>
      </p:sp>
    </p:spTree>
    <p:extLst>
      <p:ext uri="{BB962C8B-B14F-4D97-AF65-F5344CB8AC3E}">
        <p14:creationId xmlns:p14="http://schemas.microsoft.com/office/powerpoint/2010/main" val="18796978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Guided Practice (we do)</a:t>
            </a:r>
            <a:endParaRPr lang="en-US" dirty="0"/>
          </a:p>
        </p:txBody>
      </p:sp>
      <p:sp>
        <p:nvSpPr>
          <p:cNvPr id="3" name="Content Placeholder 2"/>
          <p:cNvSpPr>
            <a:spLocks noGrp="1"/>
          </p:cNvSpPr>
          <p:nvPr>
            <p:ph idx="1"/>
          </p:nvPr>
        </p:nvSpPr>
        <p:spPr>
          <a:xfrm>
            <a:off x="457200" y="1447800"/>
            <a:ext cx="8458200" cy="4876800"/>
          </a:xfrm>
        </p:spPr>
        <p:txBody>
          <a:bodyPr>
            <a:normAutofit fontScale="77500" lnSpcReduction="20000"/>
          </a:bodyPr>
          <a:lstStyle/>
          <a:p>
            <a:r>
              <a:rPr lang="en-US" sz="4800" b="1" i="1" dirty="0"/>
              <a:t>Close Reading Opportunities</a:t>
            </a:r>
            <a:endParaRPr lang="en-US" sz="4800" dirty="0"/>
          </a:p>
          <a:p>
            <a:pPr marL="4572" indent="0">
              <a:buNone/>
            </a:pPr>
            <a:endParaRPr lang="en-US" sz="4800" dirty="0"/>
          </a:p>
          <a:p>
            <a:r>
              <a:rPr lang="en-US" sz="4800" b="1" dirty="0"/>
              <a:t>	Range of examples/non-examples</a:t>
            </a:r>
            <a:endParaRPr lang="en-US" sz="4800" dirty="0"/>
          </a:p>
          <a:p>
            <a:pPr marL="4572" indent="0">
              <a:buNone/>
            </a:pPr>
            <a:endParaRPr lang="en-US" sz="4800" dirty="0"/>
          </a:p>
          <a:p>
            <a:r>
              <a:rPr lang="en-US" sz="4800" b="1" dirty="0"/>
              <a:t>	Frequent responses required</a:t>
            </a:r>
            <a:endParaRPr lang="en-US" sz="4800" dirty="0"/>
          </a:p>
          <a:p>
            <a:pPr marL="4572" indent="0">
              <a:buNone/>
            </a:pPr>
            <a:endParaRPr lang="en-US" sz="4800" dirty="0"/>
          </a:p>
          <a:p>
            <a:r>
              <a:rPr lang="en-US" sz="4800" b="1" dirty="0"/>
              <a:t>	Affirmative and corrective feedback provided</a:t>
            </a:r>
            <a:endParaRPr lang="en-US" sz="4800" dirty="0"/>
          </a:p>
          <a:p>
            <a:pPr marL="4572" indent="0">
              <a:buNone/>
            </a:pPr>
            <a:endParaRPr lang="en-US" sz="4500" dirty="0" smtClean="0"/>
          </a:p>
        </p:txBody>
      </p:sp>
    </p:spTree>
    <p:extLst>
      <p:ext uri="{BB962C8B-B14F-4D97-AF65-F5344CB8AC3E}">
        <p14:creationId xmlns:p14="http://schemas.microsoft.com/office/powerpoint/2010/main" val="2847195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MPS PD 2012">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F3EBE4AEFE14D85F7C1A85A2E520E" ma:contentTypeVersion="0" ma:contentTypeDescription="Create a new document." ma:contentTypeScope="" ma:versionID="353df5da905dad2970f0635edda4019d">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9A6CF2-A0CE-4685-9DE2-6A2B68F869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650472D-1EF1-4679-941E-1AF84FAE2D42}">
  <ds:schemaRefs>
    <ds:schemaRef ds:uri="http://schemas.microsoft.com/sharepoint/v3/contenttype/forms"/>
  </ds:schemaRefs>
</ds:datastoreItem>
</file>

<file path=customXml/itemProps3.xml><?xml version="1.0" encoding="utf-8"?>
<ds:datastoreItem xmlns:ds="http://schemas.openxmlformats.org/officeDocument/2006/customXml" ds:itemID="{72462E86-C322-4357-BB6B-97E0E5F1983D}">
  <ds:schemaRefs>
    <ds:schemaRef ds:uri="http://purl.org/dc/dcmitype/"/>
    <ds:schemaRef ds:uri="http://purl.org/dc/elements/1.1/"/>
    <ds:schemaRef ds:uri="http://purl.org/dc/terms/"/>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1542</TotalTime>
  <Words>4612</Words>
  <Application>Microsoft Office PowerPoint</Application>
  <PresentationFormat>On-screen Show (4:3)</PresentationFormat>
  <Paragraphs>984</Paragraphs>
  <Slides>149</Slides>
  <Notes>74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149</vt:i4>
      </vt:variant>
    </vt:vector>
  </HeadingPairs>
  <TitlesOfParts>
    <vt:vector size="153" baseType="lpstr">
      <vt:lpstr>1_DMPS PD 2012</vt:lpstr>
      <vt:lpstr>Office Theme</vt:lpstr>
      <vt:lpstr>1_Office Theme</vt:lpstr>
      <vt:lpstr>Document</vt:lpstr>
      <vt:lpstr>Welcome!</vt:lpstr>
      <vt:lpstr>Des Moines Public Schools Summer Professional  Development Sessions </vt:lpstr>
      <vt:lpstr>Agenda for the Two Days Together…</vt:lpstr>
      <vt:lpstr>But First… A Pep Talk</vt:lpstr>
      <vt:lpstr>Let’s Get to Know Each Other!</vt:lpstr>
      <vt:lpstr>Balancing our Priorities</vt:lpstr>
      <vt:lpstr>PowerPoint Presentation</vt:lpstr>
      <vt:lpstr>Assessment Plan</vt:lpstr>
      <vt:lpstr>Goals for our Assessment Plan</vt:lpstr>
      <vt:lpstr>PowerPoint Presentation</vt:lpstr>
      <vt:lpstr>PowerPoint Presentation</vt:lpstr>
      <vt:lpstr>PowerPoint Presentation</vt:lpstr>
      <vt:lpstr>PowerPoint Presentation</vt:lpstr>
      <vt:lpstr>Curriculum Guides</vt:lpstr>
      <vt:lpstr>Based on your feedback… Our goals for the 2013-2014 Literacy Guides</vt:lpstr>
      <vt:lpstr>PowerPoint Presentation</vt:lpstr>
      <vt:lpstr>Based on your feedback… Our goals for the 2013-2014 Literacy Guides</vt:lpstr>
      <vt:lpstr>PowerPoint Presentation</vt:lpstr>
      <vt:lpstr>Based on your feedback… Our goals for the 2013-2014 Literacy Guides</vt:lpstr>
      <vt:lpstr>PowerPoint Presentation</vt:lpstr>
      <vt:lpstr>Based on your feedback… Our goals for the 2013-2014 Literacy Guides</vt:lpstr>
      <vt:lpstr>PowerPoint Presentation</vt:lpstr>
      <vt:lpstr>Data Teams </vt:lpstr>
      <vt:lpstr>Goals for Moving Forward with  Data Teams</vt:lpstr>
      <vt:lpstr>Frequently Asked Questions</vt:lpstr>
      <vt:lpstr>Question #1: Why can’t the district provide the “team I Can statements”?</vt:lpstr>
      <vt:lpstr>Question #2: If consistency is our goal, why aren’t we providing common assessments?</vt:lpstr>
      <vt:lpstr>Question #3: What does this  look like in K-1?</vt:lpstr>
      <vt:lpstr>Step #1: Focusing our Instruction</vt:lpstr>
      <vt:lpstr>Goal for Step #1: Focusing our Instruction</vt:lpstr>
      <vt:lpstr>Goals for Step 2: Create the Pre/Post  Common Formative Assessment</vt:lpstr>
      <vt:lpstr>Step #3: Set the SMART Goal</vt:lpstr>
      <vt:lpstr>Step #4: Identify Strengths and Needs</vt:lpstr>
      <vt:lpstr>Goals for Step #4: Identify  Strengths and Needs</vt:lpstr>
      <vt:lpstr>Step #5: Planning for Instruction</vt:lpstr>
      <vt:lpstr>Goals for Step #5: Planning for Instruction</vt:lpstr>
      <vt:lpstr>Designing the Instructional Day</vt:lpstr>
      <vt:lpstr>Designing the Instructional Day</vt:lpstr>
      <vt:lpstr>Lunch  Time! </vt:lpstr>
      <vt:lpstr>PowerPoint Presentation</vt:lpstr>
      <vt:lpstr>PowerPoint Presentation</vt:lpstr>
      <vt:lpstr>PowerPoint Presentation</vt:lpstr>
      <vt:lpstr>PowerPoint Presentation</vt:lpstr>
      <vt:lpstr>PowerPoint Presentation</vt:lpstr>
      <vt:lpstr>PowerPoint Presentation</vt:lpstr>
      <vt:lpstr>HealthTeacher.com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way we can connect with parents… home.healthteacher.com </vt:lpstr>
      <vt:lpstr>PowerPoint Presentation</vt:lpstr>
      <vt:lpstr>PowerPoint Presentation</vt:lpstr>
      <vt:lpstr>PowerPoint Presentation</vt:lpstr>
      <vt:lpstr>PowerPoint Presentation</vt:lpstr>
      <vt:lpstr>PowerPoint Presentation</vt:lpstr>
      <vt:lpstr>PowerPoint Presentation</vt:lpstr>
      <vt:lpstr>SOCIAL STUDIES</vt:lpstr>
      <vt:lpstr>The Past </vt:lpstr>
      <vt:lpstr>The Present</vt:lpstr>
      <vt:lpstr>K-2  Social Studies Standards</vt:lpstr>
      <vt:lpstr>PowerPoint Presentation</vt:lpstr>
      <vt:lpstr>PowerPoint Presentation</vt:lpstr>
      <vt:lpstr>2013-2014  EACH Six-week LITERACY UNIT  IS CONNECTED to EITHER  science or social studies</vt:lpstr>
      <vt:lpstr>The Future </vt:lpstr>
      <vt:lpstr>The Future</vt:lpstr>
      <vt:lpstr>WRONG UMBRELLA</vt:lpstr>
      <vt:lpstr>THIS KIND OF UMBRELLA . . .</vt:lpstr>
      <vt:lpstr>SOCIAL STUDIES EXAMPLE</vt:lpstr>
      <vt:lpstr>PowerPoint Presentation</vt:lpstr>
      <vt:lpstr>PowerPoint Presentation</vt:lpstr>
      <vt:lpstr>Social Studies: Standards </vt:lpstr>
      <vt:lpstr>120 minutes/week</vt:lpstr>
      <vt:lpstr>Unit Guides</vt:lpstr>
      <vt:lpstr>Unit Guide Structure</vt:lpstr>
      <vt:lpstr>PowerPoint Presentation</vt:lpstr>
      <vt:lpstr>A YEAR OF EXPERIMENTATION 2013-2014</vt:lpstr>
      <vt:lpstr>SOCIAL STUDIES ALIVE! 30-Day Free Trial</vt:lpstr>
      <vt:lpstr>Final unit guides will be available before june 24</vt:lpstr>
      <vt:lpstr>Contact information  AMBER.GRAEBER@DMSCHOOLS.ORG 515.242.7947 </vt:lpstr>
      <vt:lpstr>Questions?</vt:lpstr>
      <vt:lpstr>DMPS Elementary Science  </vt:lpstr>
      <vt:lpstr>Foss Kit Realignment</vt:lpstr>
      <vt:lpstr>Resources For Teachers</vt:lpstr>
      <vt:lpstr>Sample Guide Format</vt:lpstr>
      <vt:lpstr>Ongoing PD for 13-14</vt:lpstr>
      <vt:lpstr>Things to Consider</vt:lpstr>
      <vt:lpstr>Last but not least. . .</vt:lpstr>
      <vt:lpstr>Contact Info </vt:lpstr>
      <vt:lpstr>Thank you For a Great day!  See you tomorrow!</vt:lpstr>
      <vt:lpstr>Literacy Components in Kindergarten</vt:lpstr>
      <vt:lpstr>Agenda</vt:lpstr>
      <vt:lpstr>Effective Instruction</vt:lpstr>
      <vt:lpstr>Teacher Model (I do)</vt:lpstr>
      <vt:lpstr>Guided Practice (we do)</vt:lpstr>
      <vt:lpstr>Independent Practice (you do)</vt:lpstr>
      <vt:lpstr>Assessment (you do)</vt:lpstr>
      <vt:lpstr>So Many Standards…  How Do We Fit  Them All In?</vt:lpstr>
      <vt:lpstr>How can the standards be merged and taught more conceptually, instead of in isolation of each other? </vt:lpstr>
      <vt:lpstr>PowerPoint Presentation</vt:lpstr>
      <vt:lpstr>Lesson Demonstration</vt:lpstr>
      <vt:lpstr>Stand Up!</vt:lpstr>
      <vt:lpstr>Close Reading</vt:lpstr>
      <vt:lpstr>Professional Reading Articles</vt:lpstr>
      <vt:lpstr>PowerPoint Presentation</vt:lpstr>
      <vt:lpstr>What is Close Reading</vt:lpstr>
      <vt:lpstr>Close Reading Video Lesson</vt:lpstr>
      <vt:lpstr>1st Read  Key Ideas and Details</vt:lpstr>
      <vt:lpstr>2nd Read (Close Read)  Craft and Structure</vt:lpstr>
      <vt:lpstr>3rd Read (Close Read) Integraton of Knowledge and Ideas</vt:lpstr>
      <vt:lpstr>What to watch for…</vt:lpstr>
      <vt:lpstr>What Did You Think?</vt:lpstr>
      <vt:lpstr>Close Reading</vt:lpstr>
      <vt:lpstr>Close Reading in Kindergarten</vt:lpstr>
      <vt:lpstr>Journeys Read Aloud</vt:lpstr>
      <vt:lpstr>Aligned to Standards</vt:lpstr>
      <vt:lpstr>First Read: Key Ideas and Details</vt:lpstr>
      <vt:lpstr>Second Read: pages 12 and 13</vt:lpstr>
      <vt:lpstr>Third Read: pages 4 and 5</vt:lpstr>
      <vt:lpstr>Collaborative Group Time</vt:lpstr>
      <vt:lpstr>Using Technology and Think Central to Support Comprehension Instruction</vt:lpstr>
      <vt:lpstr>Technology Scavenger  Hunt!</vt:lpstr>
      <vt:lpstr>Brain Break </vt:lpstr>
      <vt:lpstr>Vocabulary &amp; Grammar</vt:lpstr>
      <vt:lpstr>Collaborative Group Time</vt:lpstr>
      <vt:lpstr>Scavenger Hunt Time!</vt:lpstr>
      <vt:lpstr>Writing</vt:lpstr>
      <vt:lpstr>Effective Writing Instruction</vt:lpstr>
      <vt:lpstr>Writing</vt:lpstr>
      <vt:lpstr>Writing</vt:lpstr>
      <vt:lpstr>Share</vt:lpstr>
      <vt:lpstr>Connections</vt:lpstr>
      <vt:lpstr>Lunch  Time! </vt:lpstr>
      <vt:lpstr>Word Study</vt:lpstr>
      <vt:lpstr>Word Study</vt:lpstr>
      <vt:lpstr>Word Study</vt:lpstr>
      <vt:lpstr>Brain Break </vt:lpstr>
      <vt:lpstr>Fluency</vt:lpstr>
      <vt:lpstr>Fluency</vt:lpstr>
      <vt:lpstr>Fluency</vt:lpstr>
      <vt:lpstr>Collaborative Group Time</vt:lpstr>
      <vt:lpstr>Questions</vt:lpstr>
      <vt:lpstr>Course Credit Course Name: Literacy PLC 2013-Kindergarten</vt:lpstr>
      <vt:lpstr>Exit Slip</vt:lpstr>
      <vt:lpstr>Have a Great Summer! </vt:lpstr>
    </vt:vector>
  </TitlesOfParts>
  <Company>DMPS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 Carlyn</dc:creator>
  <cp:lastModifiedBy>Windows User</cp:lastModifiedBy>
  <cp:revision>146</cp:revision>
  <dcterms:created xsi:type="dcterms:W3CDTF">2013-06-03T17:47:22Z</dcterms:created>
  <dcterms:modified xsi:type="dcterms:W3CDTF">2013-06-14T20:49:16Z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0x010100097F3EBE4AEFE14D85F7C1A85A2E520E</vt:lpwstr>
  </property>
  <property fmtid="{D5CDD505-2E9C-101B-9397-08002B2CF9AE}" pid="3" name="_AdHocReviewCycleID">
    <vt:i4>486693797</vt:i4>
  </property>
  <property fmtid="{D5CDD505-2E9C-101B-9397-08002B2CF9AE}" pid="4" name="_NewReviewCycle">
    <vt:lpwstr/>
  </property>
  <property fmtid="{D5CDD505-2E9C-101B-9397-08002B2CF9AE}" pid="5" name="_EmailSubject">
    <vt:lpwstr>Kindergarten PP</vt:lpwstr>
  </property>
  <property fmtid="{D5CDD505-2E9C-101B-9397-08002B2CF9AE}" pid="6" name="_AuthorEmail">
    <vt:lpwstr>ALLISON.BERG@dmschools.org</vt:lpwstr>
  </property>
  <property fmtid="{D5CDD505-2E9C-101B-9397-08002B2CF9AE}" pid="7" name="_AuthorEmailDisplayName">
    <vt:lpwstr>Berg, Allison</vt:lpwstr>
  </property>
  <property fmtid="{D5CDD505-2E9C-101B-9397-08002B2CF9AE}" pid="8" name="_PreviousAdHocReviewCycleID">
    <vt:i4>-1642780144</vt:i4>
  </property>
</Properties>
</file>