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1" r:id="rId5"/>
    <p:sldMasterId id="2147483743" r:id="rId6"/>
    <p:sldMasterId id="2147483769" r:id="rId7"/>
    <p:sldMasterId id="2147483785" r:id="rId8"/>
  </p:sldMasterIdLst>
  <p:notesMasterIdLst>
    <p:notesMasterId r:id="rId122"/>
  </p:notesMasterIdLst>
  <p:handoutMasterIdLst>
    <p:handoutMasterId r:id="rId123"/>
  </p:handoutMasterIdLst>
  <p:sldIdLst>
    <p:sldId id="353" r:id="rId9"/>
    <p:sldId id="464" r:id="rId10"/>
    <p:sldId id="491" r:id="rId11"/>
    <p:sldId id="465" r:id="rId12"/>
    <p:sldId id="519" r:id="rId13"/>
    <p:sldId id="486" r:id="rId14"/>
    <p:sldId id="489" r:id="rId15"/>
    <p:sldId id="490" r:id="rId16"/>
    <p:sldId id="487" r:id="rId17"/>
    <p:sldId id="488" r:id="rId18"/>
    <p:sldId id="466" r:id="rId19"/>
    <p:sldId id="468" r:id="rId20"/>
    <p:sldId id="469" r:id="rId21"/>
    <p:sldId id="470" r:id="rId22"/>
    <p:sldId id="471" r:id="rId23"/>
    <p:sldId id="472" r:id="rId24"/>
    <p:sldId id="473" r:id="rId25"/>
    <p:sldId id="475" r:id="rId26"/>
    <p:sldId id="476" r:id="rId27"/>
    <p:sldId id="477" r:id="rId28"/>
    <p:sldId id="479" r:id="rId29"/>
    <p:sldId id="480" r:id="rId30"/>
    <p:sldId id="481" r:id="rId31"/>
    <p:sldId id="482" r:id="rId32"/>
    <p:sldId id="513" r:id="rId33"/>
    <p:sldId id="518" r:id="rId34"/>
    <p:sldId id="514" r:id="rId35"/>
    <p:sldId id="515" r:id="rId36"/>
    <p:sldId id="516" r:id="rId37"/>
    <p:sldId id="517" r:id="rId38"/>
    <p:sldId id="492" r:id="rId39"/>
    <p:sldId id="485" r:id="rId40"/>
    <p:sldId id="493" r:id="rId41"/>
    <p:sldId id="494" r:id="rId42"/>
    <p:sldId id="495" r:id="rId43"/>
    <p:sldId id="496" r:id="rId44"/>
    <p:sldId id="497" r:id="rId45"/>
    <p:sldId id="498" r:id="rId46"/>
    <p:sldId id="499" r:id="rId47"/>
    <p:sldId id="500" r:id="rId48"/>
    <p:sldId id="501" r:id="rId49"/>
    <p:sldId id="502" r:id="rId50"/>
    <p:sldId id="503" r:id="rId51"/>
    <p:sldId id="504" r:id="rId52"/>
    <p:sldId id="505" r:id="rId53"/>
    <p:sldId id="506" r:id="rId54"/>
    <p:sldId id="507" r:id="rId55"/>
    <p:sldId id="508" r:id="rId56"/>
    <p:sldId id="509" r:id="rId57"/>
    <p:sldId id="510" r:id="rId58"/>
    <p:sldId id="511" r:id="rId59"/>
    <p:sldId id="512" r:id="rId60"/>
    <p:sldId id="372" r:id="rId61"/>
    <p:sldId id="373" r:id="rId62"/>
    <p:sldId id="455" r:id="rId63"/>
    <p:sldId id="458" r:id="rId64"/>
    <p:sldId id="457" r:id="rId65"/>
    <p:sldId id="460" r:id="rId66"/>
    <p:sldId id="461" r:id="rId67"/>
    <p:sldId id="453" r:id="rId68"/>
    <p:sldId id="459" r:id="rId69"/>
    <p:sldId id="525" r:id="rId70"/>
    <p:sldId id="443" r:id="rId71"/>
    <p:sldId id="451" r:id="rId72"/>
    <p:sldId id="561" r:id="rId73"/>
    <p:sldId id="452" r:id="rId74"/>
    <p:sldId id="524" r:id="rId75"/>
    <p:sldId id="444" r:id="rId76"/>
    <p:sldId id="521" r:id="rId77"/>
    <p:sldId id="445" r:id="rId78"/>
    <p:sldId id="446" r:id="rId79"/>
    <p:sldId id="522" r:id="rId80"/>
    <p:sldId id="529" r:id="rId81"/>
    <p:sldId id="447" r:id="rId82"/>
    <p:sldId id="523" r:id="rId83"/>
    <p:sldId id="448" r:id="rId84"/>
    <p:sldId id="526" r:id="rId85"/>
    <p:sldId id="450" r:id="rId86"/>
    <p:sldId id="463" r:id="rId87"/>
    <p:sldId id="462" r:id="rId88"/>
    <p:sldId id="527" r:id="rId89"/>
    <p:sldId id="528" r:id="rId90"/>
    <p:sldId id="530" r:id="rId91"/>
    <p:sldId id="531" r:id="rId92"/>
    <p:sldId id="532" r:id="rId93"/>
    <p:sldId id="533" r:id="rId94"/>
    <p:sldId id="534" r:id="rId95"/>
    <p:sldId id="535" r:id="rId96"/>
    <p:sldId id="536" r:id="rId97"/>
    <p:sldId id="537" r:id="rId98"/>
    <p:sldId id="538" r:id="rId99"/>
    <p:sldId id="539" r:id="rId100"/>
    <p:sldId id="540" r:id="rId101"/>
    <p:sldId id="541" r:id="rId102"/>
    <p:sldId id="542" r:id="rId103"/>
    <p:sldId id="543" r:id="rId104"/>
    <p:sldId id="544" r:id="rId105"/>
    <p:sldId id="545" r:id="rId106"/>
    <p:sldId id="546" r:id="rId107"/>
    <p:sldId id="547" r:id="rId108"/>
    <p:sldId id="548" r:id="rId109"/>
    <p:sldId id="549" r:id="rId110"/>
    <p:sldId id="550" r:id="rId111"/>
    <p:sldId id="551" r:id="rId112"/>
    <p:sldId id="552" r:id="rId113"/>
    <p:sldId id="553" r:id="rId114"/>
    <p:sldId id="554" r:id="rId115"/>
    <p:sldId id="555" r:id="rId116"/>
    <p:sldId id="556" r:id="rId117"/>
    <p:sldId id="557" r:id="rId118"/>
    <p:sldId id="558" r:id="rId119"/>
    <p:sldId id="559" r:id="rId120"/>
    <p:sldId id="560" r:id="rId1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9CCFF"/>
    <a:srgbClr val="FFFF99"/>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4605" autoAdjust="0"/>
  </p:normalViewPr>
  <p:slideViewPr>
    <p:cSldViewPr>
      <p:cViewPr varScale="1">
        <p:scale>
          <a:sx n="51" d="100"/>
          <a:sy n="51" d="100"/>
        </p:scale>
        <p:origin x="-1262"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703CB-0A2C-4432-B2F9-8FC9CCC3679E}" type="doc">
      <dgm:prSet loTypeId="urn:microsoft.com/office/officeart/2005/8/layout/venn2" loCatId="relationship" qsTypeId="urn:microsoft.com/office/officeart/2005/8/quickstyle/simple4" qsCatId="simple" csTypeId="urn:microsoft.com/office/officeart/2005/8/colors/accent0_3" csCatId="mainScheme" phldr="1"/>
      <dgm:spPr/>
    </dgm:pt>
    <dgm:pt modelId="{E7D6CA50-A1A9-497C-BCFD-EF8CED65A480}">
      <dgm:prSet phldrT="[Text]" custT="1"/>
      <dgm:spPr/>
      <dgm:t>
        <a:bodyPr/>
        <a:lstStyle/>
        <a:p>
          <a:r>
            <a:rPr lang="en-US" sz="2000" b="1" dirty="0" smtClean="0"/>
            <a:t>The Iowa CC Standards</a:t>
          </a:r>
          <a:endParaRPr lang="en-US" sz="2000" b="1" dirty="0"/>
        </a:p>
      </dgm:t>
    </dgm:pt>
    <dgm:pt modelId="{41BC77FB-77B6-49C7-96DF-8C6B6CAC1E38}" type="parTrans" cxnId="{D877B913-1432-4915-9A4C-94E1F111338D}">
      <dgm:prSet/>
      <dgm:spPr/>
      <dgm:t>
        <a:bodyPr/>
        <a:lstStyle/>
        <a:p>
          <a:endParaRPr lang="en-US"/>
        </a:p>
      </dgm:t>
    </dgm:pt>
    <dgm:pt modelId="{3755FC26-A09F-4BF7-BDD7-122AF3C2E0A9}" type="sibTrans" cxnId="{D877B913-1432-4915-9A4C-94E1F111338D}">
      <dgm:prSet/>
      <dgm:spPr/>
      <dgm:t>
        <a:bodyPr/>
        <a:lstStyle/>
        <a:p>
          <a:endParaRPr lang="en-US"/>
        </a:p>
      </dgm:t>
    </dgm:pt>
    <dgm:pt modelId="{D00E6E91-4451-4113-B1CE-B4CA75600388}">
      <dgm:prSet phldrT="[Text]" custT="1"/>
      <dgm:spPr/>
      <dgm:t>
        <a:bodyPr/>
        <a:lstStyle/>
        <a:p>
          <a:r>
            <a:rPr lang="en-US" sz="2000" b="1" dirty="0" smtClean="0"/>
            <a:t>The </a:t>
          </a:r>
          <a:r>
            <a:rPr lang="en-US" sz="2000" b="1" dirty="0" err="1" smtClean="0"/>
            <a:t>DMPS</a:t>
          </a:r>
          <a:r>
            <a:rPr lang="en-US" sz="2000" b="1" dirty="0" smtClean="0"/>
            <a:t> Curriculum Guides</a:t>
          </a:r>
          <a:endParaRPr lang="en-US" sz="2000" b="1" dirty="0"/>
        </a:p>
      </dgm:t>
    </dgm:pt>
    <dgm:pt modelId="{3042E57E-8056-45BE-98F6-513269E76509}" type="parTrans" cxnId="{FE68FD0F-C192-480C-8240-1FD5CAE959F9}">
      <dgm:prSet/>
      <dgm:spPr/>
      <dgm:t>
        <a:bodyPr/>
        <a:lstStyle/>
        <a:p>
          <a:endParaRPr lang="en-US"/>
        </a:p>
      </dgm:t>
    </dgm:pt>
    <dgm:pt modelId="{59B5A417-8862-40A8-938E-896133086F13}" type="sibTrans" cxnId="{FE68FD0F-C192-480C-8240-1FD5CAE959F9}">
      <dgm:prSet/>
      <dgm:spPr/>
      <dgm:t>
        <a:bodyPr/>
        <a:lstStyle/>
        <a:p>
          <a:endParaRPr lang="en-US"/>
        </a:p>
      </dgm:t>
    </dgm:pt>
    <dgm:pt modelId="{111C5877-0757-4C33-B326-AEFB9B01826D}">
      <dgm:prSet phldrT="[Text]" custT="1"/>
      <dgm:spPr/>
      <dgm:t>
        <a:bodyPr/>
        <a:lstStyle/>
        <a:p>
          <a:r>
            <a:rPr lang="en-US" sz="2000" b="1" dirty="0" smtClean="0"/>
            <a:t>The Journeys Materials</a:t>
          </a:r>
          <a:endParaRPr lang="en-US" sz="2000" b="1" dirty="0"/>
        </a:p>
      </dgm:t>
    </dgm:pt>
    <dgm:pt modelId="{7C56A43B-7792-40C3-B812-48254C1432C0}" type="parTrans" cxnId="{8C0FEC69-C8A5-43A8-96FB-38001B3E18C5}">
      <dgm:prSet/>
      <dgm:spPr/>
      <dgm:t>
        <a:bodyPr/>
        <a:lstStyle/>
        <a:p>
          <a:endParaRPr lang="en-US"/>
        </a:p>
      </dgm:t>
    </dgm:pt>
    <dgm:pt modelId="{CBAFAF62-1500-4F40-B499-7D4023AAE4D1}" type="sibTrans" cxnId="{8C0FEC69-C8A5-43A8-96FB-38001B3E18C5}">
      <dgm:prSet/>
      <dgm:spPr/>
      <dgm:t>
        <a:bodyPr/>
        <a:lstStyle/>
        <a:p>
          <a:endParaRPr lang="en-US"/>
        </a:p>
      </dgm:t>
    </dgm:pt>
    <dgm:pt modelId="{96B47138-6E6F-4D80-9687-9E6352FA7E2D}">
      <dgm:prSet custT="1"/>
      <dgm:spPr/>
      <dgm:t>
        <a:bodyPr/>
        <a:lstStyle/>
        <a:p>
          <a:r>
            <a:rPr lang="en-US" sz="2000" b="1" dirty="0" smtClean="0"/>
            <a:t>Effective Small Group Instruction</a:t>
          </a:r>
          <a:endParaRPr lang="en-US" sz="2000" b="1" dirty="0"/>
        </a:p>
      </dgm:t>
    </dgm:pt>
    <dgm:pt modelId="{022904F8-0895-468F-94CD-4DCDE8D863D7}" type="parTrans" cxnId="{B5622027-AD1E-43D1-98BF-CA1BF1BA47F8}">
      <dgm:prSet/>
      <dgm:spPr/>
      <dgm:t>
        <a:bodyPr/>
        <a:lstStyle/>
        <a:p>
          <a:endParaRPr lang="en-US"/>
        </a:p>
      </dgm:t>
    </dgm:pt>
    <dgm:pt modelId="{97E41FDC-6660-49C3-A207-C7BA2A95A319}" type="sibTrans" cxnId="{B5622027-AD1E-43D1-98BF-CA1BF1BA47F8}">
      <dgm:prSet/>
      <dgm:spPr/>
      <dgm:t>
        <a:bodyPr/>
        <a:lstStyle/>
        <a:p>
          <a:endParaRPr lang="en-US"/>
        </a:p>
      </dgm:t>
    </dgm:pt>
    <dgm:pt modelId="{B06A6E96-36C4-4A7D-97AF-F373D23CFF6B}" type="pres">
      <dgm:prSet presAssocID="{6E3703CB-0A2C-4432-B2F9-8FC9CCC3679E}" presName="Name0" presStyleCnt="0">
        <dgm:presLayoutVars>
          <dgm:chMax val="7"/>
          <dgm:resizeHandles val="exact"/>
        </dgm:presLayoutVars>
      </dgm:prSet>
      <dgm:spPr/>
    </dgm:pt>
    <dgm:pt modelId="{3254876C-2493-4131-A589-5587A817BD48}" type="pres">
      <dgm:prSet presAssocID="{6E3703CB-0A2C-4432-B2F9-8FC9CCC3679E}" presName="comp1" presStyleCnt="0"/>
      <dgm:spPr/>
    </dgm:pt>
    <dgm:pt modelId="{F80CAE45-7292-4D18-8132-E192E8C392D8}" type="pres">
      <dgm:prSet presAssocID="{6E3703CB-0A2C-4432-B2F9-8FC9CCC3679E}" presName="circle1" presStyleLbl="node1" presStyleIdx="0" presStyleCnt="4" custScaleX="113924"/>
      <dgm:spPr/>
      <dgm:t>
        <a:bodyPr/>
        <a:lstStyle/>
        <a:p>
          <a:endParaRPr lang="en-US"/>
        </a:p>
      </dgm:t>
    </dgm:pt>
    <dgm:pt modelId="{78138A29-4AD9-49F1-9D99-994641A99898}" type="pres">
      <dgm:prSet presAssocID="{6E3703CB-0A2C-4432-B2F9-8FC9CCC3679E}" presName="c1text" presStyleLbl="node1" presStyleIdx="0" presStyleCnt="4">
        <dgm:presLayoutVars>
          <dgm:bulletEnabled val="1"/>
        </dgm:presLayoutVars>
      </dgm:prSet>
      <dgm:spPr/>
      <dgm:t>
        <a:bodyPr/>
        <a:lstStyle/>
        <a:p>
          <a:endParaRPr lang="en-US"/>
        </a:p>
      </dgm:t>
    </dgm:pt>
    <dgm:pt modelId="{54AC3969-705A-4EE0-9E2C-3BF3D19301D5}" type="pres">
      <dgm:prSet presAssocID="{6E3703CB-0A2C-4432-B2F9-8FC9CCC3679E}" presName="comp2" presStyleCnt="0"/>
      <dgm:spPr/>
    </dgm:pt>
    <dgm:pt modelId="{79070ED6-CBF5-48F9-8A73-E6DC3F586C1E}" type="pres">
      <dgm:prSet presAssocID="{6E3703CB-0A2C-4432-B2F9-8FC9CCC3679E}" presName="circle2" presStyleLbl="node1" presStyleIdx="1" presStyleCnt="4"/>
      <dgm:spPr/>
      <dgm:t>
        <a:bodyPr/>
        <a:lstStyle/>
        <a:p>
          <a:endParaRPr lang="en-US"/>
        </a:p>
      </dgm:t>
    </dgm:pt>
    <dgm:pt modelId="{86E7BA5D-D72E-45A4-97F1-D7C56841337E}" type="pres">
      <dgm:prSet presAssocID="{6E3703CB-0A2C-4432-B2F9-8FC9CCC3679E}" presName="c2text" presStyleLbl="node1" presStyleIdx="1" presStyleCnt="4">
        <dgm:presLayoutVars>
          <dgm:bulletEnabled val="1"/>
        </dgm:presLayoutVars>
      </dgm:prSet>
      <dgm:spPr/>
      <dgm:t>
        <a:bodyPr/>
        <a:lstStyle/>
        <a:p>
          <a:endParaRPr lang="en-US"/>
        </a:p>
      </dgm:t>
    </dgm:pt>
    <dgm:pt modelId="{E6DD8B12-6013-46B3-869B-484ADA9CA2FB}" type="pres">
      <dgm:prSet presAssocID="{6E3703CB-0A2C-4432-B2F9-8FC9CCC3679E}" presName="comp3" presStyleCnt="0"/>
      <dgm:spPr/>
    </dgm:pt>
    <dgm:pt modelId="{2D247639-038A-4A9D-9603-04C20039C5D8}" type="pres">
      <dgm:prSet presAssocID="{6E3703CB-0A2C-4432-B2F9-8FC9CCC3679E}" presName="circle3" presStyleLbl="node1" presStyleIdx="2" presStyleCnt="4"/>
      <dgm:spPr/>
      <dgm:t>
        <a:bodyPr/>
        <a:lstStyle/>
        <a:p>
          <a:endParaRPr lang="en-US"/>
        </a:p>
      </dgm:t>
    </dgm:pt>
    <dgm:pt modelId="{2275C646-2B29-49D7-81F3-B6534E735991}" type="pres">
      <dgm:prSet presAssocID="{6E3703CB-0A2C-4432-B2F9-8FC9CCC3679E}" presName="c3text" presStyleLbl="node1" presStyleIdx="2" presStyleCnt="4">
        <dgm:presLayoutVars>
          <dgm:bulletEnabled val="1"/>
        </dgm:presLayoutVars>
      </dgm:prSet>
      <dgm:spPr/>
      <dgm:t>
        <a:bodyPr/>
        <a:lstStyle/>
        <a:p>
          <a:endParaRPr lang="en-US"/>
        </a:p>
      </dgm:t>
    </dgm:pt>
    <dgm:pt modelId="{1B479D66-CA1E-4CFF-AE01-741C57F77A7B}" type="pres">
      <dgm:prSet presAssocID="{6E3703CB-0A2C-4432-B2F9-8FC9CCC3679E}" presName="comp4" presStyleCnt="0"/>
      <dgm:spPr/>
    </dgm:pt>
    <dgm:pt modelId="{AA73C6C3-5C74-4BFD-AB06-B76EFDDF72A4}" type="pres">
      <dgm:prSet presAssocID="{6E3703CB-0A2C-4432-B2F9-8FC9CCC3679E}" presName="circle4" presStyleLbl="node1" presStyleIdx="3" presStyleCnt="4"/>
      <dgm:spPr/>
      <dgm:t>
        <a:bodyPr/>
        <a:lstStyle/>
        <a:p>
          <a:endParaRPr lang="en-US"/>
        </a:p>
      </dgm:t>
    </dgm:pt>
    <dgm:pt modelId="{D2522DD4-4D56-4904-A5CE-A54FD2256724}" type="pres">
      <dgm:prSet presAssocID="{6E3703CB-0A2C-4432-B2F9-8FC9CCC3679E}" presName="c4text" presStyleLbl="node1" presStyleIdx="3" presStyleCnt="4">
        <dgm:presLayoutVars>
          <dgm:bulletEnabled val="1"/>
        </dgm:presLayoutVars>
      </dgm:prSet>
      <dgm:spPr/>
      <dgm:t>
        <a:bodyPr/>
        <a:lstStyle/>
        <a:p>
          <a:endParaRPr lang="en-US"/>
        </a:p>
      </dgm:t>
    </dgm:pt>
  </dgm:ptLst>
  <dgm:cxnLst>
    <dgm:cxn modelId="{FE68FD0F-C192-480C-8240-1FD5CAE959F9}" srcId="{6E3703CB-0A2C-4432-B2F9-8FC9CCC3679E}" destId="{D00E6E91-4451-4113-B1CE-B4CA75600388}" srcOrd="1" destOrd="0" parTransId="{3042E57E-8056-45BE-98F6-513269E76509}" sibTransId="{59B5A417-8862-40A8-938E-896133086F13}"/>
    <dgm:cxn modelId="{2512C1E2-0C78-41B9-BAAA-C0D943BF528E}" type="presOf" srcId="{D00E6E91-4451-4113-B1CE-B4CA75600388}" destId="{86E7BA5D-D72E-45A4-97F1-D7C56841337E}" srcOrd="1" destOrd="0" presId="urn:microsoft.com/office/officeart/2005/8/layout/venn2"/>
    <dgm:cxn modelId="{9F67F9CB-BCCD-4450-91A0-729D3CC1FBC7}" type="presOf" srcId="{111C5877-0757-4C33-B326-AEFB9B01826D}" destId="{2D247639-038A-4A9D-9603-04C20039C5D8}" srcOrd="0" destOrd="0" presId="urn:microsoft.com/office/officeart/2005/8/layout/venn2"/>
    <dgm:cxn modelId="{0818309D-6EAC-4AB0-8F6C-326E66468FE1}" type="presOf" srcId="{E7D6CA50-A1A9-497C-BCFD-EF8CED65A480}" destId="{F80CAE45-7292-4D18-8132-E192E8C392D8}" srcOrd="0" destOrd="0" presId="urn:microsoft.com/office/officeart/2005/8/layout/venn2"/>
    <dgm:cxn modelId="{2F38C130-7D65-49A5-9571-662FE7B52170}" type="presOf" srcId="{96B47138-6E6F-4D80-9687-9E6352FA7E2D}" destId="{D2522DD4-4D56-4904-A5CE-A54FD2256724}" srcOrd="1" destOrd="0" presId="urn:microsoft.com/office/officeart/2005/8/layout/venn2"/>
    <dgm:cxn modelId="{249CCA0C-9387-4EBF-9849-C0B4A1520420}" type="presOf" srcId="{E7D6CA50-A1A9-497C-BCFD-EF8CED65A480}" destId="{78138A29-4AD9-49F1-9D99-994641A99898}" srcOrd="1" destOrd="0" presId="urn:microsoft.com/office/officeart/2005/8/layout/venn2"/>
    <dgm:cxn modelId="{4CFF43B6-E460-40CE-BDCF-C2F8A324C4C1}" type="presOf" srcId="{111C5877-0757-4C33-B326-AEFB9B01826D}" destId="{2275C646-2B29-49D7-81F3-B6534E735991}" srcOrd="1" destOrd="0" presId="urn:microsoft.com/office/officeart/2005/8/layout/venn2"/>
    <dgm:cxn modelId="{D877B913-1432-4915-9A4C-94E1F111338D}" srcId="{6E3703CB-0A2C-4432-B2F9-8FC9CCC3679E}" destId="{E7D6CA50-A1A9-497C-BCFD-EF8CED65A480}" srcOrd="0" destOrd="0" parTransId="{41BC77FB-77B6-49C7-96DF-8C6B6CAC1E38}" sibTransId="{3755FC26-A09F-4BF7-BDD7-122AF3C2E0A9}"/>
    <dgm:cxn modelId="{29DBC589-390B-4DA5-B35E-35001872D56B}" type="presOf" srcId="{6E3703CB-0A2C-4432-B2F9-8FC9CCC3679E}" destId="{B06A6E96-36C4-4A7D-97AF-F373D23CFF6B}" srcOrd="0" destOrd="0" presId="urn:microsoft.com/office/officeart/2005/8/layout/venn2"/>
    <dgm:cxn modelId="{8C0FEC69-C8A5-43A8-96FB-38001B3E18C5}" srcId="{6E3703CB-0A2C-4432-B2F9-8FC9CCC3679E}" destId="{111C5877-0757-4C33-B326-AEFB9B01826D}" srcOrd="2" destOrd="0" parTransId="{7C56A43B-7792-40C3-B812-48254C1432C0}" sibTransId="{CBAFAF62-1500-4F40-B499-7D4023AAE4D1}"/>
    <dgm:cxn modelId="{68566277-E737-40DB-B726-556007B7D806}" type="presOf" srcId="{96B47138-6E6F-4D80-9687-9E6352FA7E2D}" destId="{AA73C6C3-5C74-4BFD-AB06-B76EFDDF72A4}" srcOrd="0" destOrd="0" presId="urn:microsoft.com/office/officeart/2005/8/layout/venn2"/>
    <dgm:cxn modelId="{B5622027-AD1E-43D1-98BF-CA1BF1BA47F8}" srcId="{6E3703CB-0A2C-4432-B2F9-8FC9CCC3679E}" destId="{96B47138-6E6F-4D80-9687-9E6352FA7E2D}" srcOrd="3" destOrd="0" parTransId="{022904F8-0895-468F-94CD-4DCDE8D863D7}" sibTransId="{97E41FDC-6660-49C3-A207-C7BA2A95A319}"/>
    <dgm:cxn modelId="{229D37DE-3AD6-485B-A311-D2D9E41FB000}" type="presOf" srcId="{D00E6E91-4451-4113-B1CE-B4CA75600388}" destId="{79070ED6-CBF5-48F9-8A73-E6DC3F586C1E}" srcOrd="0" destOrd="0" presId="urn:microsoft.com/office/officeart/2005/8/layout/venn2"/>
    <dgm:cxn modelId="{FDF4D42F-BF6F-4BBC-A2EE-517680AF4242}" type="presParOf" srcId="{B06A6E96-36C4-4A7D-97AF-F373D23CFF6B}" destId="{3254876C-2493-4131-A589-5587A817BD48}" srcOrd="0" destOrd="0" presId="urn:microsoft.com/office/officeart/2005/8/layout/venn2"/>
    <dgm:cxn modelId="{DADE1C4B-1156-4124-80C2-851FD594DE08}" type="presParOf" srcId="{3254876C-2493-4131-A589-5587A817BD48}" destId="{F80CAE45-7292-4D18-8132-E192E8C392D8}" srcOrd="0" destOrd="0" presId="urn:microsoft.com/office/officeart/2005/8/layout/venn2"/>
    <dgm:cxn modelId="{3ED0154D-F33E-465F-8623-F91031ADB311}" type="presParOf" srcId="{3254876C-2493-4131-A589-5587A817BD48}" destId="{78138A29-4AD9-49F1-9D99-994641A99898}" srcOrd="1" destOrd="0" presId="urn:microsoft.com/office/officeart/2005/8/layout/venn2"/>
    <dgm:cxn modelId="{61EA6B36-C616-48C8-81BA-F602A914AC17}" type="presParOf" srcId="{B06A6E96-36C4-4A7D-97AF-F373D23CFF6B}" destId="{54AC3969-705A-4EE0-9E2C-3BF3D19301D5}" srcOrd="1" destOrd="0" presId="urn:microsoft.com/office/officeart/2005/8/layout/venn2"/>
    <dgm:cxn modelId="{01F6D1B3-E311-4579-96D7-A97D0F378E19}" type="presParOf" srcId="{54AC3969-705A-4EE0-9E2C-3BF3D19301D5}" destId="{79070ED6-CBF5-48F9-8A73-E6DC3F586C1E}" srcOrd="0" destOrd="0" presId="urn:microsoft.com/office/officeart/2005/8/layout/venn2"/>
    <dgm:cxn modelId="{69DB49D6-287D-48A3-8A09-69A73ED334A5}" type="presParOf" srcId="{54AC3969-705A-4EE0-9E2C-3BF3D19301D5}" destId="{86E7BA5D-D72E-45A4-97F1-D7C56841337E}" srcOrd="1" destOrd="0" presId="urn:microsoft.com/office/officeart/2005/8/layout/venn2"/>
    <dgm:cxn modelId="{A3270A96-59E8-472F-BC72-8421F1D93084}" type="presParOf" srcId="{B06A6E96-36C4-4A7D-97AF-F373D23CFF6B}" destId="{E6DD8B12-6013-46B3-869B-484ADA9CA2FB}" srcOrd="2" destOrd="0" presId="urn:microsoft.com/office/officeart/2005/8/layout/venn2"/>
    <dgm:cxn modelId="{C02894A7-435E-4DCC-93D7-B7A0AA129124}" type="presParOf" srcId="{E6DD8B12-6013-46B3-869B-484ADA9CA2FB}" destId="{2D247639-038A-4A9D-9603-04C20039C5D8}" srcOrd="0" destOrd="0" presId="urn:microsoft.com/office/officeart/2005/8/layout/venn2"/>
    <dgm:cxn modelId="{BCB917C9-5DEF-4DF0-9237-C3AAF21C6414}" type="presParOf" srcId="{E6DD8B12-6013-46B3-869B-484ADA9CA2FB}" destId="{2275C646-2B29-49D7-81F3-B6534E735991}" srcOrd="1" destOrd="0" presId="urn:microsoft.com/office/officeart/2005/8/layout/venn2"/>
    <dgm:cxn modelId="{66F0E25E-8098-4000-BA1F-E72CDBA38515}" type="presParOf" srcId="{B06A6E96-36C4-4A7D-97AF-F373D23CFF6B}" destId="{1B479D66-CA1E-4CFF-AE01-741C57F77A7B}" srcOrd="3" destOrd="0" presId="urn:microsoft.com/office/officeart/2005/8/layout/venn2"/>
    <dgm:cxn modelId="{BCF8D033-CE2B-485D-9BD3-C6064E291BCB}" type="presParOf" srcId="{1B479D66-CA1E-4CFF-AE01-741C57F77A7B}" destId="{AA73C6C3-5C74-4BFD-AB06-B76EFDDF72A4}" srcOrd="0" destOrd="0" presId="urn:microsoft.com/office/officeart/2005/8/layout/venn2"/>
    <dgm:cxn modelId="{5F8768AA-F8C8-4565-8CCA-613F11B53678}" type="presParOf" srcId="{1B479D66-CA1E-4CFF-AE01-741C57F77A7B}" destId="{D2522DD4-4D56-4904-A5CE-A54FD2256724}"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CAE45-7292-4D18-8132-E192E8C392D8}">
      <dsp:nvSpPr>
        <dsp:cNvPr id="0" name=""/>
        <dsp:cNvSpPr/>
      </dsp:nvSpPr>
      <dsp:spPr>
        <a:xfrm>
          <a:off x="914401" y="0"/>
          <a:ext cx="6857996" cy="6019800"/>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The Iowa CC Standards</a:t>
          </a:r>
          <a:endParaRPr lang="en-US" sz="2000" b="1" kern="1200" dirty="0"/>
        </a:p>
      </dsp:txBody>
      <dsp:txXfrm>
        <a:off x="3384652" y="300989"/>
        <a:ext cx="1917495" cy="902970"/>
      </dsp:txXfrm>
    </dsp:sp>
    <dsp:sp modelId="{79070ED6-CBF5-48F9-8A73-E6DC3F586C1E}">
      <dsp:nvSpPr>
        <dsp:cNvPr id="0" name=""/>
        <dsp:cNvSpPr/>
      </dsp:nvSpPr>
      <dsp:spPr>
        <a:xfrm>
          <a:off x="1935480" y="1203959"/>
          <a:ext cx="4815840" cy="4815840"/>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The </a:t>
          </a:r>
          <a:r>
            <a:rPr lang="en-US" sz="2000" b="1" kern="1200" dirty="0" err="1" smtClean="0"/>
            <a:t>DMPS</a:t>
          </a:r>
          <a:r>
            <a:rPr lang="en-US" sz="2000" b="1" kern="1200" dirty="0" smtClean="0"/>
            <a:t> Curriculum Guides</a:t>
          </a:r>
          <a:endParaRPr lang="en-US" sz="2000" b="1" kern="1200" dirty="0"/>
        </a:p>
      </dsp:txBody>
      <dsp:txXfrm>
        <a:off x="3501831" y="1492910"/>
        <a:ext cx="1683136" cy="866851"/>
      </dsp:txXfrm>
    </dsp:sp>
    <dsp:sp modelId="{2D247639-038A-4A9D-9603-04C20039C5D8}">
      <dsp:nvSpPr>
        <dsp:cNvPr id="0" name=""/>
        <dsp:cNvSpPr/>
      </dsp:nvSpPr>
      <dsp:spPr>
        <a:xfrm>
          <a:off x="2537460" y="2407919"/>
          <a:ext cx="3611880" cy="3611880"/>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The Journeys Materials</a:t>
          </a:r>
          <a:endParaRPr lang="en-US" sz="2000" b="1" kern="1200" dirty="0"/>
        </a:p>
      </dsp:txBody>
      <dsp:txXfrm>
        <a:off x="3501831" y="2678810"/>
        <a:ext cx="1683136" cy="812673"/>
      </dsp:txXfrm>
    </dsp:sp>
    <dsp:sp modelId="{AA73C6C3-5C74-4BFD-AB06-B76EFDDF72A4}">
      <dsp:nvSpPr>
        <dsp:cNvPr id="0" name=""/>
        <dsp:cNvSpPr/>
      </dsp:nvSpPr>
      <dsp:spPr>
        <a:xfrm>
          <a:off x="3139440" y="3611880"/>
          <a:ext cx="2407920" cy="2407920"/>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Effective Small Group Instruction</a:t>
          </a:r>
          <a:endParaRPr lang="en-US" sz="2000" b="1" kern="1200" dirty="0"/>
        </a:p>
      </dsp:txBody>
      <dsp:txXfrm>
        <a:off x="3492071" y="4213860"/>
        <a:ext cx="1702656" cy="120396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1BC1CAD-4D9C-46D0-BED6-0E72C8A1699F}" type="datetimeFigureOut">
              <a:rPr lang="en-US" smtClean="0"/>
              <a:t>9/4/2013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ACFFD6C-F248-4DFE-A277-07822CE65229}" type="slidenum">
              <a:rPr lang="en-US" smtClean="0"/>
              <a:t>‹#›</a:t>
            </a:fld>
            <a:endParaRPr lang="en-US"/>
          </a:p>
        </p:txBody>
      </p:sp>
    </p:spTree>
    <p:extLst>
      <p:ext uri="{BB962C8B-B14F-4D97-AF65-F5344CB8AC3E}">
        <p14:creationId xmlns:p14="http://schemas.microsoft.com/office/powerpoint/2010/main" val="148547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4412437-A35D-4749-9D30-ABF3EB989D46}" type="datetimeFigureOut">
              <a:rPr lang="en-US" smtClean="0"/>
              <a:t>9/4/2013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F9C5D0C-E636-444B-BA04-B52FD030D37A}" type="slidenum">
              <a:rPr lang="en-US" smtClean="0"/>
              <a:t>‹#›</a:t>
            </a:fld>
            <a:endParaRPr lang="en-US"/>
          </a:p>
        </p:txBody>
      </p:sp>
    </p:spTree>
    <p:extLst>
      <p:ext uri="{BB962C8B-B14F-4D97-AF65-F5344CB8AC3E}">
        <p14:creationId xmlns:p14="http://schemas.microsoft.com/office/powerpoint/2010/main" val="3243385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1</a:t>
            </a:fld>
            <a:endParaRPr lang="en-US"/>
          </a:p>
        </p:txBody>
      </p:sp>
    </p:spTree>
    <p:extLst>
      <p:ext uri="{BB962C8B-B14F-4D97-AF65-F5344CB8AC3E}">
        <p14:creationId xmlns:p14="http://schemas.microsoft.com/office/powerpoint/2010/main" val="314969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a:lstStyle/>
          <a:p>
            <a:pPr eaLnBrk="1" hangingPunct="1"/>
            <a:endParaRPr lang="en-US" dirty="0" smtClean="0">
              <a:ea typeface="ヒラギノ角ゴ Pro W3" charset="-128"/>
              <a:cs typeface="ヒラギノ角ゴ Pro W3" charset="-128"/>
            </a:endParaRPr>
          </a:p>
        </p:txBody>
      </p:sp>
      <p:sp>
        <p:nvSpPr>
          <p:cNvPr id="117764" name="Slide Number Placeholder 3"/>
          <p:cNvSpPr>
            <a:spLocks noGrp="1"/>
          </p:cNvSpPr>
          <p:nvPr>
            <p:ph type="sldNum" sz="quarter" idx="5"/>
          </p:nvPr>
        </p:nvSpPr>
        <p:spPr bwMode="auto">
          <a:noFill/>
          <a:ln>
            <a:miter lim="800000"/>
            <a:headEnd/>
            <a:tailEnd/>
          </a:ln>
        </p:spPr>
        <p:txBody>
          <a:bodyPr/>
          <a:lstStyle/>
          <a:p>
            <a:fld id="{7970775D-92DE-3D41-87B4-7E89C62A606D}" type="slidenum">
              <a:rPr lang="en-US">
                <a:solidFill>
                  <a:prstClr val="black"/>
                </a:solidFill>
              </a:rPr>
              <a:pPr/>
              <a:t>16</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p:spPr>
      </p:sp>
      <p:sp>
        <p:nvSpPr>
          <p:cNvPr id="137219" name="Rectangle 3"/>
          <p:cNvSpPr>
            <a:spLocks noGrp="1"/>
          </p:cNvSpPr>
          <p:nvPr>
            <p:ph type="body" idx="1"/>
          </p:nvPr>
        </p:nvSpPr>
        <p:spPr bwMode="auto">
          <a:noFill/>
        </p:spPr>
        <p:txBody>
          <a:bodyPr/>
          <a:lstStyle/>
          <a:p>
            <a:pPr eaLnBrk="1" hangingPunct="1"/>
            <a:endParaRPr lang="en-US" dirty="0">
              <a:ea typeface="ヒラギノ角ゴ Pro W3" charset="-128"/>
              <a:cs typeface="ヒラギノ角ゴ Pro W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18</a:t>
            </a:fld>
            <a:endParaRPr lang="en-US"/>
          </a:p>
        </p:txBody>
      </p:sp>
    </p:spTree>
    <p:extLst>
      <p:ext uri="{BB962C8B-B14F-4D97-AF65-F5344CB8AC3E}">
        <p14:creationId xmlns:p14="http://schemas.microsoft.com/office/powerpoint/2010/main" val="373376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19</a:t>
            </a:fld>
            <a:endParaRPr lang="en-US"/>
          </a:p>
        </p:txBody>
      </p:sp>
    </p:spTree>
    <p:extLst>
      <p:ext uri="{BB962C8B-B14F-4D97-AF65-F5344CB8AC3E}">
        <p14:creationId xmlns:p14="http://schemas.microsoft.com/office/powerpoint/2010/main" val="69769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20</a:t>
            </a:fld>
            <a:endParaRPr lang="en-US"/>
          </a:p>
        </p:txBody>
      </p:sp>
    </p:spTree>
    <p:extLst>
      <p:ext uri="{BB962C8B-B14F-4D97-AF65-F5344CB8AC3E}">
        <p14:creationId xmlns:p14="http://schemas.microsoft.com/office/powerpoint/2010/main" val="194517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21</a:t>
            </a:fld>
            <a:endParaRPr lang="en-US"/>
          </a:p>
        </p:txBody>
      </p:sp>
    </p:spTree>
    <p:extLst>
      <p:ext uri="{BB962C8B-B14F-4D97-AF65-F5344CB8AC3E}">
        <p14:creationId xmlns:p14="http://schemas.microsoft.com/office/powerpoint/2010/main" val="1283701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22</a:t>
            </a:fld>
            <a:endParaRPr lang="en-US"/>
          </a:p>
        </p:txBody>
      </p:sp>
    </p:spTree>
    <p:extLst>
      <p:ext uri="{BB962C8B-B14F-4D97-AF65-F5344CB8AC3E}">
        <p14:creationId xmlns:p14="http://schemas.microsoft.com/office/powerpoint/2010/main" val="1043883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23</a:t>
            </a:fld>
            <a:endParaRPr lang="en-US"/>
          </a:p>
        </p:txBody>
      </p:sp>
    </p:spTree>
    <p:extLst>
      <p:ext uri="{BB962C8B-B14F-4D97-AF65-F5344CB8AC3E}">
        <p14:creationId xmlns:p14="http://schemas.microsoft.com/office/powerpoint/2010/main" val="3255405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24</a:t>
            </a:fld>
            <a:endParaRPr lang="en-US"/>
          </a:p>
        </p:txBody>
      </p:sp>
    </p:spTree>
    <p:extLst>
      <p:ext uri="{BB962C8B-B14F-4D97-AF65-F5344CB8AC3E}">
        <p14:creationId xmlns:p14="http://schemas.microsoft.com/office/powerpoint/2010/main" val="3255405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371713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32</a:t>
            </a:fld>
            <a:endParaRPr lang="en-US"/>
          </a:p>
        </p:txBody>
      </p:sp>
    </p:spTree>
    <p:extLst>
      <p:ext uri="{BB962C8B-B14F-4D97-AF65-F5344CB8AC3E}">
        <p14:creationId xmlns:p14="http://schemas.microsoft.com/office/powerpoint/2010/main" val="3937461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ECAC323-4D7C-4297-ADFF-203FF47E570B}"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197483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ECAC323-4D7C-4297-ADFF-203FF47E570B}"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492197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681177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ECAC323-4D7C-4297-ADFF-203FF47E570B}"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077291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Liz- 80-90</a:t>
            </a:r>
            <a:r>
              <a:rPr lang="en-US" baseline="0" smtClean="0"/>
              <a:t> </a:t>
            </a:r>
            <a:r>
              <a:rPr lang="en-US" baseline="0" dirty="0" smtClean="0"/>
              <a:t>minutes</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53</a:t>
            </a:fld>
            <a:endParaRPr lang="en-US"/>
          </a:p>
        </p:txBody>
      </p:sp>
    </p:spTree>
    <p:extLst>
      <p:ext uri="{BB962C8B-B14F-4D97-AF65-F5344CB8AC3E}">
        <p14:creationId xmlns:p14="http://schemas.microsoft.com/office/powerpoint/2010/main" val="4144357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will receive whole group instruction with the teacher.</a:t>
            </a:r>
            <a:r>
              <a:rPr lang="en-US" baseline="0" dirty="0" smtClean="0"/>
              <a:t> </a:t>
            </a:r>
            <a:r>
              <a:rPr lang="en-US" dirty="0" smtClean="0"/>
              <a:t>Then work in small</a:t>
            </a:r>
            <a:r>
              <a:rPr lang="en-US" baseline="0" dirty="0" smtClean="0"/>
              <a:t> groups.  This small group instruction is intended to support the same concepts and ideas that they worked on during the whole group instruction. </a:t>
            </a:r>
          </a:p>
          <a:p>
            <a:endParaRPr lang="en-US" baseline="0" dirty="0" smtClean="0"/>
          </a:p>
          <a:p>
            <a:r>
              <a:rPr lang="en-US" baseline="0" dirty="0" smtClean="0"/>
              <a:t>The groups will be based on reading level.  There will be below level readers, on level readers, and above level readers.  For the most part, you will work with the on level kids.  </a:t>
            </a:r>
          </a:p>
          <a:p>
            <a:endParaRPr lang="en-US" baseline="0" dirty="0" smtClean="0"/>
          </a:p>
          <a:p>
            <a:r>
              <a:rPr lang="en-US" baseline="0" dirty="0" smtClean="0"/>
              <a:t>There is a lot of research on the benefits of working with small groups: </a:t>
            </a:r>
          </a:p>
          <a:p>
            <a:endParaRPr lang="en-US" baseline="0" dirty="0" smtClean="0"/>
          </a:p>
          <a:p>
            <a:r>
              <a:rPr lang="en-US" baseline="0" dirty="0" smtClean="0"/>
              <a:t>(2 minutes)</a:t>
            </a:r>
          </a:p>
        </p:txBody>
      </p:sp>
      <p:sp>
        <p:nvSpPr>
          <p:cNvPr id="4" name="Slide Number Placeholder 3"/>
          <p:cNvSpPr>
            <a:spLocks noGrp="1"/>
          </p:cNvSpPr>
          <p:nvPr>
            <p:ph type="sldNum" sz="quarter" idx="10"/>
          </p:nvPr>
        </p:nvSpPr>
        <p:spPr/>
        <p:txBody>
          <a:bodyPr/>
          <a:lstStyle/>
          <a:p>
            <a:fld id="{2F9C5D0C-E636-444B-BA04-B52FD030D37A}" type="slidenum">
              <a:rPr lang="en-US" smtClean="0"/>
              <a:t>54</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9</a:t>
            </a:fld>
            <a:endParaRPr lang="en-US"/>
          </a:p>
        </p:txBody>
      </p:sp>
    </p:spTree>
    <p:extLst>
      <p:ext uri="{BB962C8B-B14F-4D97-AF65-F5344CB8AC3E}">
        <p14:creationId xmlns:p14="http://schemas.microsoft.com/office/powerpoint/2010/main" val="2738430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 8 min,</a:t>
            </a:r>
            <a:r>
              <a:rPr lang="en-US" baseline="0" dirty="0" smtClean="0"/>
              <a:t> </a:t>
            </a:r>
            <a:r>
              <a:rPr lang="en-US" dirty="0" smtClean="0"/>
              <a:t>Explaining</a:t>
            </a:r>
            <a:r>
              <a:rPr lang="en-US" baseline="0" dirty="0" smtClean="0"/>
              <a:t> time=  1 min, Sharing time = 1 min = (10 minutes)</a:t>
            </a:r>
          </a:p>
          <a:p>
            <a:endParaRPr lang="en-US" dirty="0" smtClean="0"/>
          </a:p>
          <a:p>
            <a:r>
              <a:rPr lang="en-US" dirty="0" smtClean="0"/>
              <a:t>Share</a:t>
            </a:r>
            <a:r>
              <a:rPr lang="en-US" baseline="0" dirty="0" smtClean="0"/>
              <a:t> one thing with a partner from your post-it</a:t>
            </a:r>
            <a:endParaRPr lang="en-US"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55</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want to give you a chance to read through and practice with some research-based small group strategies.</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56</a:t>
            </a:fld>
            <a:endParaRPr lang="en-US"/>
          </a:p>
        </p:txBody>
      </p:sp>
    </p:spTree>
    <p:extLst>
      <p:ext uri="{BB962C8B-B14F-4D97-AF65-F5344CB8AC3E}">
        <p14:creationId xmlns:p14="http://schemas.microsoft.com/office/powerpoint/2010/main" val="4144357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handout at your table</a:t>
            </a:r>
            <a:r>
              <a:rPr lang="en-US" baseline="0" dirty="0" smtClean="0"/>
              <a:t> and grab 5 notecards.  While reading, make some notes on each card.  </a:t>
            </a:r>
          </a:p>
          <a:p>
            <a:endParaRPr lang="en-US" baseline="0" dirty="0" smtClean="0"/>
          </a:p>
          <a:p>
            <a:r>
              <a:rPr lang="en-US" baseline="0" dirty="0" smtClean="0"/>
              <a:t>(10-15 min)</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57</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58</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minutes, 1 minute for sharing = 8 minutes</a:t>
            </a:r>
          </a:p>
          <a:p>
            <a:r>
              <a:rPr lang="en-US" dirty="0" smtClean="0"/>
              <a:t>Share</a:t>
            </a:r>
            <a:r>
              <a:rPr lang="en-US" baseline="0" dirty="0" smtClean="0"/>
              <a:t> one thing with a partner from your post-it</a:t>
            </a:r>
            <a:endParaRPr lang="en-US"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59</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60</a:t>
            </a:fld>
            <a:endParaRPr lang="en-US"/>
          </a:p>
        </p:txBody>
      </p:sp>
    </p:spTree>
    <p:extLst>
      <p:ext uri="{BB962C8B-B14F-4D97-AF65-F5344CB8AC3E}">
        <p14:creationId xmlns:p14="http://schemas.microsoft.com/office/powerpoint/2010/main" val="4144357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61</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62</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explicit teaching plan in teacher’s manual</a:t>
            </a:r>
          </a:p>
          <a:p>
            <a:r>
              <a:rPr lang="en-US" dirty="0" smtClean="0"/>
              <a:t>You can</a:t>
            </a:r>
            <a:r>
              <a:rPr lang="en-US" baseline="0" dirty="0" smtClean="0"/>
              <a:t> access online!</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63</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64</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10</a:t>
            </a:fld>
            <a:endParaRPr lang="en-US"/>
          </a:p>
        </p:txBody>
      </p:sp>
    </p:spTree>
    <p:extLst>
      <p:ext uri="{BB962C8B-B14F-4D97-AF65-F5344CB8AC3E}">
        <p14:creationId xmlns:p14="http://schemas.microsoft.com/office/powerpoint/2010/main" val="750108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66</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67</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68</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69</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70</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71</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72</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73</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74</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75</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11</a:t>
            </a:fld>
            <a:endParaRPr lang="en-US"/>
          </a:p>
        </p:txBody>
      </p:sp>
    </p:spTree>
    <p:extLst>
      <p:ext uri="{BB962C8B-B14F-4D97-AF65-F5344CB8AC3E}">
        <p14:creationId xmlns:p14="http://schemas.microsoft.com/office/powerpoint/2010/main" val="713619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76</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77</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min</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824750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79</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 +</a:t>
            </a:r>
            <a:r>
              <a:rPr lang="en-US" baseline="0" dirty="0" smtClean="0"/>
              <a:t> 1 min sharing = 6 min</a:t>
            </a:r>
            <a:endParaRPr lang="en-US" dirty="0" smtClean="0"/>
          </a:p>
          <a:p>
            <a:endParaRPr lang="en-US" dirty="0" smtClean="0"/>
          </a:p>
          <a:p>
            <a:r>
              <a:rPr lang="en-US" dirty="0" smtClean="0"/>
              <a:t>Share</a:t>
            </a:r>
            <a:r>
              <a:rPr lang="en-US" baseline="0" dirty="0" smtClean="0"/>
              <a:t> one thing with a partner from your post-it</a:t>
            </a:r>
            <a:endParaRPr lang="en-US" dirty="0" smtClean="0"/>
          </a:p>
        </p:txBody>
      </p:sp>
      <p:sp>
        <p:nvSpPr>
          <p:cNvPr id="4" name="Slide Number Placeholder 3"/>
          <p:cNvSpPr>
            <a:spLocks noGrp="1"/>
          </p:cNvSpPr>
          <p:nvPr>
            <p:ph type="sldNum" sz="quarter" idx="10"/>
          </p:nvPr>
        </p:nvSpPr>
        <p:spPr/>
        <p:txBody>
          <a:bodyPr/>
          <a:lstStyle/>
          <a:p>
            <a:fld id="{2F9C5D0C-E636-444B-BA04-B52FD030D37A}" type="slidenum">
              <a:rPr lang="en-US" smtClean="0"/>
              <a:t>80</a:t>
            </a:fld>
            <a:endParaRPr lang="en-US"/>
          </a:p>
        </p:txBody>
      </p:sp>
    </p:spTree>
    <p:extLst>
      <p:ext uri="{BB962C8B-B14F-4D97-AF65-F5344CB8AC3E}">
        <p14:creationId xmlns:p14="http://schemas.microsoft.com/office/powerpoint/2010/main" val="28247504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83</a:t>
            </a:fld>
            <a:endParaRPr lang="en-US"/>
          </a:p>
        </p:txBody>
      </p:sp>
    </p:spTree>
    <p:extLst>
      <p:ext uri="{BB962C8B-B14F-4D97-AF65-F5344CB8AC3E}">
        <p14:creationId xmlns:p14="http://schemas.microsoft.com/office/powerpoint/2010/main" val="23717135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C31BF-8CF3-4216-90DB-37DB17665D55}" type="slidenum">
              <a:rPr lang="en-US" smtClean="0"/>
              <a:pPr/>
              <a:t>84</a:t>
            </a:fld>
            <a:endParaRPr lang="en-US"/>
          </a:p>
        </p:txBody>
      </p:sp>
    </p:spTree>
    <p:extLst>
      <p:ext uri="{BB962C8B-B14F-4D97-AF65-F5344CB8AC3E}">
        <p14:creationId xmlns:p14="http://schemas.microsoft.com/office/powerpoint/2010/main" val="33633449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C5D0C-E636-444B-BA04-B52FD030D37A}" type="slidenum">
              <a:rPr lang="en-US" smtClean="0"/>
              <a:t>12</a:t>
            </a:fld>
            <a:endParaRPr lang="en-US"/>
          </a:p>
        </p:txBody>
      </p:sp>
    </p:spTree>
    <p:extLst>
      <p:ext uri="{BB962C8B-B14F-4D97-AF65-F5344CB8AC3E}">
        <p14:creationId xmlns:p14="http://schemas.microsoft.com/office/powerpoint/2010/main" val="2756854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a:t>
            </a:r>
            <a:r>
              <a:rPr lang="en-US" baseline="0" dirty="0" smtClean="0"/>
              <a:t> a very quick overview of the guides, but we wanted to allow you time to review your grade level, unit one guides. </a:t>
            </a:r>
          </a:p>
          <a:p>
            <a:endParaRPr lang="en-US" baseline="0" dirty="0" smtClean="0"/>
          </a:p>
          <a:p>
            <a:r>
              <a:rPr lang="en-US" baseline="0" dirty="0" smtClean="0"/>
              <a:t>The unit one guides are also available on the math website. </a:t>
            </a:r>
          </a:p>
          <a:p>
            <a:endParaRPr lang="en-US" baseline="0" dirty="0" smtClean="0"/>
          </a:p>
          <a:p>
            <a:r>
              <a:rPr lang="en-US" baseline="0" dirty="0" smtClean="0"/>
              <a:t>(5 – 10 minutes)</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89</a:t>
            </a:fld>
            <a:endParaRPr lang="en-US"/>
          </a:p>
        </p:txBody>
      </p:sp>
    </p:spTree>
    <p:extLst>
      <p:ext uri="{BB962C8B-B14F-4D97-AF65-F5344CB8AC3E}">
        <p14:creationId xmlns:p14="http://schemas.microsoft.com/office/powerpoint/2010/main" val="24888912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13</a:t>
            </a:fld>
            <a:endParaRPr lang="en-US"/>
          </a:p>
        </p:txBody>
      </p:sp>
    </p:spTree>
    <p:extLst>
      <p:ext uri="{BB962C8B-B14F-4D97-AF65-F5344CB8AC3E}">
        <p14:creationId xmlns:p14="http://schemas.microsoft.com/office/powerpoint/2010/main" val="42502989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fit together? </a:t>
            </a:r>
          </a:p>
          <a:p>
            <a:endParaRPr lang="en-US" dirty="0" smtClean="0"/>
          </a:p>
          <a:p>
            <a:r>
              <a:rPr lang="en-US" dirty="0" smtClean="0"/>
              <a:t>Teachers will use the data teams process around pre- and post-test data to inform instructional planning.</a:t>
            </a:r>
            <a:r>
              <a:rPr lang="en-US" baseline="0" dirty="0" smtClean="0"/>
              <a:t> </a:t>
            </a:r>
          </a:p>
          <a:p>
            <a:endParaRPr lang="en-US" baseline="0" dirty="0" smtClean="0"/>
          </a:p>
          <a:p>
            <a:r>
              <a:rPr lang="en-US" baseline="0" dirty="0" smtClean="0"/>
              <a:t>A reminder that all DMPS math classrooms will include:</a:t>
            </a:r>
          </a:p>
          <a:p>
            <a:pPr marL="171450" indent="-171450">
              <a:buFontTx/>
              <a:buChar char="-"/>
            </a:pPr>
            <a:r>
              <a:rPr lang="en-US" baseline="0" dirty="0" smtClean="0"/>
              <a:t>Daily Math Review + Mental Math</a:t>
            </a:r>
          </a:p>
          <a:p>
            <a:pPr marL="171450" indent="-171450">
              <a:buFontTx/>
              <a:buChar char="-"/>
            </a:pPr>
            <a:r>
              <a:rPr lang="en-US" baseline="0" dirty="0" smtClean="0"/>
              <a:t>Whole group + small group instruction</a:t>
            </a:r>
          </a:p>
          <a:p>
            <a:pPr marL="171450" indent="-171450">
              <a:buFontTx/>
              <a:buChar char="-"/>
            </a:pPr>
            <a:r>
              <a:rPr lang="en-US" baseline="0" dirty="0" smtClean="0"/>
              <a:t>Fact Fluency </a:t>
            </a:r>
          </a:p>
          <a:p>
            <a:pPr marL="171450" indent="-171450">
              <a:buFontTx/>
              <a:buChar char="-"/>
            </a:pPr>
            <a:r>
              <a:rPr lang="en-US" baseline="0" dirty="0" smtClean="0"/>
              <a:t>Formative Assessment </a:t>
            </a:r>
          </a:p>
          <a:p>
            <a:pPr marL="171450" indent="-171450">
              <a:buFontTx/>
              <a:buChar char="-"/>
            </a:pPr>
            <a:endParaRPr lang="en-US" baseline="0" dirty="0" smtClean="0"/>
          </a:p>
          <a:p>
            <a:pPr marL="0" indent="0">
              <a:buFontTx/>
              <a:buNone/>
            </a:pPr>
            <a:r>
              <a:rPr lang="en-US" baseline="0" dirty="0" smtClean="0"/>
              <a:t>In an approximate 60 – 90 minute math block. </a:t>
            </a:r>
            <a:endParaRPr lang="en-US" baseline="0"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beginning</a:t>
            </a:r>
            <a:r>
              <a:rPr lang="en-US" baseline="0" dirty="0" smtClean="0"/>
              <a:t> of each unit you will have a page that looks like this…</a:t>
            </a:r>
          </a:p>
          <a:p>
            <a:endParaRPr lang="en-US" baseline="0" dirty="0" smtClean="0"/>
          </a:p>
          <a:p>
            <a:r>
              <a:rPr lang="en-US" baseline="0" dirty="0" smtClean="0"/>
              <a:t>(Click) In the past we have labeled the standards like 2.0A.1 – you will notice now that we have written out the Standard name.</a:t>
            </a:r>
          </a:p>
          <a:p>
            <a:endParaRPr lang="en-US" baseline="0" dirty="0" smtClean="0"/>
          </a:p>
          <a:p>
            <a:r>
              <a:rPr lang="en-US" baseline="0" dirty="0" smtClean="0"/>
              <a:t>(Click) – Then you will see the standard as written in the common core.</a:t>
            </a:r>
          </a:p>
          <a:p>
            <a:endParaRPr lang="en-US" baseline="0" dirty="0" smtClean="0"/>
          </a:p>
          <a:p>
            <a:r>
              <a:rPr lang="en-US" baseline="0" dirty="0" smtClean="0"/>
              <a:t>(Click) – And underneath you will find the ‘I Can’ statements. </a:t>
            </a:r>
          </a:p>
          <a:p>
            <a:endParaRPr lang="en-US" baseline="0" dirty="0" smtClean="0"/>
          </a:p>
          <a:p>
            <a:r>
              <a:rPr lang="en-US" baseline="0" dirty="0" smtClean="0"/>
              <a:t>(Click) You will also notice on the left hand side the Pre-requisite skills for that standard. Feedback from teachers was that it was hard to know what the students learned the year before in order to create a baseline for learning the new skill. It also allows the teacher to use these skills in Daily Math Review in order to review before teaching the core skill in whole group.</a:t>
            </a:r>
          </a:p>
          <a:p>
            <a:endParaRPr lang="en-US" baseline="0" dirty="0" smtClean="0"/>
          </a:p>
          <a:p>
            <a:r>
              <a:rPr lang="en-US" baseline="0" dirty="0" smtClean="0"/>
              <a:t>(Click) On the right hand side you will see the Look Ahead – which will look to future units and/or grade levels in order to provide extensions for those students who may be accelerating. </a:t>
            </a:r>
            <a:endParaRPr lang="en-US"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this is Measurement and Data 8 or 2.MD.8</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standard</a:t>
            </a:r>
            <a:r>
              <a:rPr lang="en-US" baseline="0" dirty="0" smtClean="0"/>
              <a:t> reads: </a:t>
            </a:r>
            <a:r>
              <a:rPr lang="en-US" sz="1200" dirty="0" smtClean="0"/>
              <a:t>Solve word problems involving dollar bills, quarters, dimes, nickels, and pennies, using $ and ¢ symbols appropriately. </a:t>
            </a:r>
            <a:r>
              <a:rPr lang="en-US" sz="1200" i="1" dirty="0" smtClean="0"/>
              <a:t>Example: If you have 2 dimes and 3 pennies, how many cents do you have?</a:t>
            </a:r>
          </a:p>
          <a:p>
            <a:endParaRPr lang="en-US" dirty="0" smtClean="0"/>
          </a:p>
          <a:p>
            <a:r>
              <a:rPr lang="en-US" dirty="0" smtClean="0"/>
              <a:t>In our current guides we see this standard,</a:t>
            </a:r>
            <a:r>
              <a:rPr lang="en-US" baseline="0" dirty="0" smtClean="0"/>
              <a:t> written </a:t>
            </a:r>
            <a:r>
              <a:rPr lang="en-US" b="1" baseline="0" dirty="0" smtClean="0"/>
              <a:t>and assessed</a:t>
            </a:r>
            <a:r>
              <a:rPr lang="en-US" baseline="0" dirty="0" smtClean="0"/>
              <a:t> like this, in units 1, 2, 3, and 4. </a:t>
            </a:r>
          </a:p>
          <a:p>
            <a:endParaRPr lang="en-US" baseline="0" dirty="0" smtClean="0"/>
          </a:p>
          <a:p>
            <a:r>
              <a:rPr lang="en-US" baseline="0" dirty="0" smtClean="0"/>
              <a:t>In the revised guides we have created standard progressions. </a:t>
            </a:r>
          </a:p>
          <a:p>
            <a:r>
              <a:rPr lang="en-US" baseline="0" dirty="0" smtClean="0"/>
              <a:t>Unit One – Measurement and Data 8:</a:t>
            </a:r>
          </a:p>
          <a:p>
            <a:pPr marL="171450" indent="-171450">
              <a:buFont typeface="Arial" pitchFamily="34" charset="0"/>
              <a:buChar char="•"/>
            </a:pPr>
            <a:r>
              <a:rPr lang="en-US" baseline="0" dirty="0" smtClean="0"/>
              <a:t>I can identify and know the value of dollar bills, quarters, dimes, nickels and pennies.</a:t>
            </a:r>
          </a:p>
          <a:p>
            <a:pPr marL="171450" indent="-171450">
              <a:buFont typeface="Arial" pitchFamily="34" charset="0"/>
              <a:buChar char="•"/>
            </a:pPr>
            <a:r>
              <a:rPr lang="en-US" baseline="0" dirty="0" smtClean="0"/>
              <a:t>I can use the symbols.</a:t>
            </a:r>
          </a:p>
          <a:p>
            <a:pPr marL="0" indent="0">
              <a:buFont typeface="Arial" pitchFamily="34" charset="0"/>
              <a:buNone/>
            </a:pPr>
            <a:endParaRPr lang="en-US" baseline="0" dirty="0"/>
          </a:p>
          <a:p>
            <a:pPr marL="0" indent="0">
              <a:buFont typeface="Arial" pitchFamily="34" charset="0"/>
              <a:buNone/>
            </a:pPr>
            <a:r>
              <a:rPr lang="en-US" baseline="0" dirty="0" smtClean="0"/>
              <a:t>2</a:t>
            </a:r>
            <a:r>
              <a:rPr lang="en-US" baseline="30000" dirty="0" smtClean="0"/>
              <a:t>nd</a:t>
            </a:r>
            <a:r>
              <a:rPr lang="en-US" baseline="0" dirty="0" smtClean="0"/>
              <a:t> grade is the first time students have experience with money so it would be difficult in unit one for students to be able to solve word problems using money.</a:t>
            </a:r>
          </a:p>
          <a:p>
            <a:pPr marL="0" indent="0">
              <a:buFont typeface="Arial" pitchFamily="34" charset="0"/>
              <a:buNone/>
            </a:pPr>
            <a:r>
              <a:rPr lang="en-US" baseline="0" dirty="0" smtClean="0"/>
              <a:t>So we started them off with identifying coins. </a:t>
            </a:r>
          </a:p>
          <a:p>
            <a:pPr marL="0" indent="0">
              <a:buFont typeface="Arial" pitchFamily="34" charset="0"/>
              <a:buNone/>
            </a:pPr>
            <a:endParaRPr lang="en-US" baseline="0" dirty="0" smtClean="0"/>
          </a:p>
          <a:p>
            <a:pPr marL="0" indent="0">
              <a:buFont typeface="Arial" pitchFamily="34" charset="0"/>
              <a:buNone/>
            </a:pPr>
            <a:r>
              <a:rPr lang="en-US" baseline="0" dirty="0" smtClean="0"/>
              <a:t>Then in Unit Two – Measurement and Data 8:</a:t>
            </a:r>
          </a:p>
          <a:p>
            <a:pPr marL="171450" indent="-171450">
              <a:buFont typeface="Arial" pitchFamily="34" charset="0"/>
              <a:buChar char="•"/>
            </a:pPr>
            <a:r>
              <a:rPr lang="en-US" baseline="0" dirty="0" smtClean="0"/>
              <a:t>I can count money combinations including quarters, dimes, nickels and pennies </a:t>
            </a:r>
            <a:r>
              <a:rPr lang="en-US" b="1" baseline="0" dirty="0" smtClean="0"/>
              <a:t>under a dollar. </a:t>
            </a:r>
          </a:p>
          <a:p>
            <a:pPr marL="171450" indent="-171450">
              <a:buFont typeface="Arial" pitchFamily="34" charset="0"/>
              <a:buChar char="•"/>
            </a:pPr>
            <a:endParaRPr lang="en-US" b="1" baseline="0" dirty="0" smtClean="0"/>
          </a:p>
          <a:p>
            <a:pPr marL="0" indent="0">
              <a:buFont typeface="Arial" pitchFamily="34" charset="0"/>
              <a:buNone/>
            </a:pPr>
            <a:r>
              <a:rPr lang="en-US" b="0" baseline="0" dirty="0" smtClean="0"/>
              <a:t>The in Unit Three is the same but over a dollar.</a:t>
            </a:r>
          </a:p>
          <a:p>
            <a:pPr marL="0" indent="0">
              <a:buFont typeface="Arial" pitchFamily="34" charset="0"/>
              <a:buNone/>
            </a:pPr>
            <a:endParaRPr lang="en-US" b="0" baseline="0" dirty="0" smtClean="0"/>
          </a:p>
          <a:p>
            <a:pPr marL="0" indent="0">
              <a:buFont typeface="Arial" pitchFamily="34" charset="0"/>
              <a:buNone/>
            </a:pPr>
            <a:r>
              <a:rPr lang="en-US" b="0" baseline="0" dirty="0" smtClean="0"/>
              <a:t>And finally, Unit 4 would be solving word problems involving….</a:t>
            </a:r>
          </a:p>
          <a:p>
            <a:pPr marL="0" indent="0">
              <a:buFont typeface="Arial" pitchFamily="34" charset="0"/>
              <a:buNone/>
            </a:pPr>
            <a:endParaRPr lang="en-US" b="0" baseline="0" dirty="0" smtClean="0"/>
          </a:p>
          <a:p>
            <a:pPr marL="0" indent="0">
              <a:buFont typeface="Arial" pitchFamily="34" charset="0"/>
              <a:buNone/>
            </a:pPr>
            <a:r>
              <a:rPr lang="en-US" b="0" baseline="0" dirty="0" smtClean="0"/>
              <a:t>This will make the standards more manageable within a unit.</a:t>
            </a:r>
          </a:p>
          <a:p>
            <a:pPr marL="0" indent="0">
              <a:buFont typeface="Arial" pitchFamily="34" charset="0"/>
              <a:buNone/>
            </a:pPr>
            <a:endParaRPr lang="en-US" b="0" baseline="0" dirty="0" smtClean="0"/>
          </a:p>
          <a:p>
            <a:pPr marL="0" indent="0">
              <a:buFont typeface="Arial" pitchFamily="34" charset="0"/>
              <a:buNone/>
            </a:pPr>
            <a:r>
              <a:rPr lang="en-US" b="0" baseline="0" dirty="0" smtClean="0"/>
              <a:t>You will also notice that the prerequisite skills identify what have been done in past units and then Look </a:t>
            </a:r>
            <a:r>
              <a:rPr lang="en-US" b="0" baseline="0" dirty="0" err="1" smtClean="0"/>
              <a:t>Aheads</a:t>
            </a:r>
            <a:r>
              <a:rPr lang="en-US" b="0" baseline="0" dirty="0" smtClean="0"/>
              <a:t> for future units.</a:t>
            </a:r>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C31BF-8CF3-4216-90DB-37DB17665D55}" type="slidenum">
              <a:rPr lang="en-US" smtClean="0"/>
              <a:pPr/>
              <a:t>101</a:t>
            </a:fld>
            <a:endParaRPr lang="en-US"/>
          </a:p>
        </p:txBody>
      </p:sp>
    </p:spTree>
    <p:extLst>
      <p:ext uri="{BB962C8B-B14F-4D97-AF65-F5344CB8AC3E}">
        <p14:creationId xmlns:p14="http://schemas.microsoft.com/office/powerpoint/2010/main" val="3363344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talked about the first</a:t>
            </a:r>
            <a:r>
              <a:rPr lang="en-US" baseline="0" dirty="0" smtClean="0"/>
              <a:t> page(s) in each unit. </a:t>
            </a:r>
          </a:p>
          <a:p>
            <a:endParaRPr lang="en-US" baseline="0" dirty="0" smtClean="0"/>
          </a:p>
          <a:p>
            <a:r>
              <a:rPr lang="en-US" baseline="0" dirty="0" smtClean="0"/>
              <a:t>Now – Let’s talk about the following pages in each unit. </a:t>
            </a:r>
          </a:p>
          <a:p>
            <a:endParaRPr lang="en-US" baseline="0" dirty="0" smtClean="0"/>
          </a:p>
          <a:p>
            <a:r>
              <a:rPr lang="en-US" baseline="0" dirty="0" smtClean="0"/>
              <a:t>(Click) We are going to focus on Number and Operations in Base Ten 2</a:t>
            </a:r>
          </a:p>
          <a:p>
            <a:r>
              <a:rPr lang="en-US" baseline="0" dirty="0" smtClean="0"/>
              <a:t>(Click) We are only in Unit One therefore we are breaking the standard down to skip count by only 5’s.</a:t>
            </a:r>
            <a:endParaRPr lang="en-US"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standard on the first page – has it’s own page.</a:t>
            </a:r>
          </a:p>
          <a:p>
            <a:endParaRPr lang="en-US" dirty="0" smtClean="0"/>
          </a:p>
          <a:p>
            <a:r>
              <a:rPr lang="en-US" dirty="0" smtClean="0"/>
              <a:t>So Number and Operations in Base Ten 2 has its own page. </a:t>
            </a:r>
          </a:p>
          <a:p>
            <a:endParaRPr lang="en-US" dirty="0" smtClean="0"/>
          </a:p>
          <a:p>
            <a:r>
              <a:rPr lang="en-US" dirty="0" smtClean="0"/>
              <a:t>Its listed the standard on the top left (click) and the learner objective on the top right (click). </a:t>
            </a:r>
          </a:p>
          <a:p>
            <a:endParaRPr lang="en-US" dirty="0" smtClean="0"/>
          </a:p>
          <a:p>
            <a:r>
              <a:rPr lang="en-US" dirty="0" smtClean="0"/>
              <a:t>(Click) The next section explains more in depth what the</a:t>
            </a:r>
            <a:r>
              <a:rPr lang="en-US" baseline="0" dirty="0" smtClean="0"/>
              <a:t> standard means the students will know and be able to do.</a:t>
            </a:r>
          </a:p>
          <a:p>
            <a:r>
              <a:rPr lang="en-US" baseline="0" dirty="0" smtClean="0"/>
              <a:t>It also provides some examples of the standard (Click).</a:t>
            </a:r>
          </a:p>
          <a:p>
            <a:endParaRPr lang="en-US" baseline="0" dirty="0" smtClean="0"/>
          </a:p>
          <a:p>
            <a:r>
              <a:rPr lang="en-US" baseline="0" dirty="0" smtClean="0"/>
              <a:t>Both the explanation and the examples will help to (click) deepen teacher content knowledge. </a:t>
            </a:r>
          </a:p>
          <a:p>
            <a:endParaRPr lang="en-US" baseline="0" dirty="0" smtClean="0"/>
          </a:p>
          <a:p>
            <a:r>
              <a:rPr lang="en-US" baseline="0" dirty="0" smtClean="0"/>
              <a:t>The next section (click) are lessons and resources for that particular standard. </a:t>
            </a:r>
          </a:p>
          <a:p>
            <a:r>
              <a:rPr lang="en-US" baseline="0" dirty="0" smtClean="0"/>
              <a:t>We heard from teachers that it was difficult to pull from so many different resources when planning instruction. </a:t>
            </a:r>
          </a:p>
          <a:p>
            <a:endParaRPr lang="en-US" baseline="0" dirty="0" smtClean="0"/>
          </a:p>
          <a:p>
            <a:r>
              <a:rPr lang="en-US" baseline="0" dirty="0" smtClean="0"/>
              <a:t>We have tried to streamline that process by locating the resources for each standard in one place. </a:t>
            </a:r>
          </a:p>
          <a:p>
            <a:r>
              <a:rPr lang="en-US" baseline="0" dirty="0" smtClean="0"/>
              <a:t>You will see that many resources (that are not found in the textbook) are hyperlinked. </a:t>
            </a:r>
          </a:p>
          <a:p>
            <a:r>
              <a:rPr lang="en-US" baseline="0" dirty="0" smtClean="0"/>
              <a:t>(Click) </a:t>
            </a:r>
          </a:p>
          <a:p>
            <a:r>
              <a:rPr lang="en-US" baseline="0" dirty="0" smtClean="0"/>
              <a:t>So if you were to click on “Number Line” – it will open the resource </a:t>
            </a:r>
            <a:r>
              <a:rPr lang="en-US" b="1" baseline="0" dirty="0" smtClean="0"/>
              <a:t>(CLICK – to next slide). </a:t>
            </a:r>
            <a:endParaRPr lang="en-US" b="1"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standard on the first page – has it’s own page.</a:t>
            </a:r>
          </a:p>
          <a:p>
            <a:endParaRPr lang="en-US" dirty="0" smtClean="0"/>
          </a:p>
          <a:p>
            <a:r>
              <a:rPr lang="en-US" dirty="0" smtClean="0"/>
              <a:t>So Number and Operations in Base Ten 2 has its own page. </a:t>
            </a:r>
          </a:p>
          <a:p>
            <a:endParaRPr lang="en-US" dirty="0" smtClean="0"/>
          </a:p>
          <a:p>
            <a:r>
              <a:rPr lang="en-US" dirty="0" smtClean="0"/>
              <a:t>Its listed the standard on the top left (click) and the learner objective on the top right (click). </a:t>
            </a:r>
          </a:p>
          <a:p>
            <a:endParaRPr lang="en-US" dirty="0" smtClean="0"/>
          </a:p>
          <a:p>
            <a:r>
              <a:rPr lang="en-US" dirty="0" smtClean="0"/>
              <a:t>(Click) The next section explains more in depth what the</a:t>
            </a:r>
            <a:r>
              <a:rPr lang="en-US" baseline="0" dirty="0" smtClean="0"/>
              <a:t> standard means the students will know and be able to do.</a:t>
            </a:r>
          </a:p>
          <a:p>
            <a:r>
              <a:rPr lang="en-US" baseline="0" dirty="0" smtClean="0"/>
              <a:t>It also provides some examples of the standard (Click).</a:t>
            </a:r>
          </a:p>
          <a:p>
            <a:endParaRPr lang="en-US" baseline="0" dirty="0" smtClean="0"/>
          </a:p>
          <a:p>
            <a:r>
              <a:rPr lang="en-US" baseline="0" dirty="0" smtClean="0"/>
              <a:t>Both the explanation and the examples will help to (click) deepen teacher content knowledge. </a:t>
            </a:r>
          </a:p>
          <a:p>
            <a:endParaRPr lang="en-US" baseline="0" dirty="0" smtClean="0"/>
          </a:p>
          <a:p>
            <a:r>
              <a:rPr lang="en-US" baseline="0" dirty="0" smtClean="0"/>
              <a:t>The next section (click) are lessons and resources for that particular standard. </a:t>
            </a:r>
          </a:p>
          <a:p>
            <a:r>
              <a:rPr lang="en-US" baseline="0" dirty="0" smtClean="0"/>
              <a:t>We heard from teachers that it was difficult to pull from so many different resources when planning instruction. </a:t>
            </a:r>
          </a:p>
          <a:p>
            <a:endParaRPr lang="en-US" baseline="0" dirty="0" smtClean="0"/>
          </a:p>
          <a:p>
            <a:r>
              <a:rPr lang="en-US" baseline="0" dirty="0" smtClean="0"/>
              <a:t>We have tried to streamline that process by locating the resources for each standard in one place. </a:t>
            </a:r>
          </a:p>
          <a:p>
            <a:r>
              <a:rPr lang="en-US" baseline="0" dirty="0" smtClean="0"/>
              <a:t>You will see that many resources (that are not found in the textbook) are hyperlinked. </a:t>
            </a:r>
          </a:p>
          <a:p>
            <a:r>
              <a:rPr lang="en-US" baseline="0" dirty="0" smtClean="0"/>
              <a:t>(Click) </a:t>
            </a:r>
          </a:p>
          <a:p>
            <a:r>
              <a:rPr lang="en-US" baseline="0" dirty="0" smtClean="0"/>
              <a:t>So if you were to click on “Number Line” – it will open the resource </a:t>
            </a:r>
            <a:r>
              <a:rPr lang="en-US" b="1" baseline="0" dirty="0" smtClean="0"/>
              <a:t>(CLICK – to next slide). </a:t>
            </a:r>
            <a:endParaRPr lang="en-US" b="1"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 Num</a:t>
            </a:r>
            <a:r>
              <a:rPr lang="en-US" baseline="0" dirty="0" smtClean="0"/>
              <a:t>ber Line Hyperlink</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105</a:t>
            </a:fld>
            <a:endParaRPr lang="en-US"/>
          </a:p>
        </p:txBody>
      </p:sp>
    </p:spTree>
    <p:extLst>
      <p:ext uri="{BB962C8B-B14F-4D97-AF65-F5344CB8AC3E}">
        <p14:creationId xmlns:p14="http://schemas.microsoft.com/office/powerpoint/2010/main" val="23116336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a:t>
            </a:r>
            <a:r>
              <a:rPr lang="en-US" baseline="0" dirty="0" smtClean="0"/>
              <a:t> a very quick overview of the guides, but we wanted to allow you time to review your grade level, unit one guides. </a:t>
            </a:r>
          </a:p>
          <a:p>
            <a:endParaRPr lang="en-US" baseline="0" dirty="0" smtClean="0"/>
          </a:p>
          <a:p>
            <a:r>
              <a:rPr lang="en-US" baseline="0" dirty="0" smtClean="0"/>
              <a:t>The unit one guides are also available on the math website. </a:t>
            </a:r>
          </a:p>
          <a:p>
            <a:endParaRPr lang="en-US" baseline="0" dirty="0" smtClean="0"/>
          </a:p>
          <a:p>
            <a:r>
              <a:rPr lang="en-US" baseline="0" dirty="0" smtClean="0"/>
              <a:t>(5 – 10 minutes)</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106</a:t>
            </a:fld>
            <a:endParaRPr lang="en-US"/>
          </a:p>
        </p:txBody>
      </p:sp>
    </p:spTree>
    <p:extLst>
      <p:ext uri="{BB962C8B-B14F-4D97-AF65-F5344CB8AC3E}">
        <p14:creationId xmlns:p14="http://schemas.microsoft.com/office/powerpoint/2010/main" val="24888912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being said – at</a:t>
            </a:r>
            <a:r>
              <a:rPr lang="en-US" baseline="0" dirty="0" smtClean="0"/>
              <a:t> the end of every unit in an optional lesson progression. This will help teachers understand how to “teach it all”. </a:t>
            </a:r>
          </a:p>
          <a:p>
            <a:endParaRPr lang="en-US" baseline="0" dirty="0" smtClean="0"/>
          </a:p>
          <a:p>
            <a:r>
              <a:rPr lang="en-US" baseline="0" dirty="0" smtClean="0"/>
              <a:t>You will see on the left the resource and the location. Then the primary focus and the standard of the lesson. </a:t>
            </a:r>
          </a:p>
        </p:txBody>
      </p:sp>
      <p:sp>
        <p:nvSpPr>
          <p:cNvPr id="4" name="Slide Number Placeholder 3"/>
          <p:cNvSpPr>
            <a:spLocks noGrp="1"/>
          </p:cNvSpPr>
          <p:nvPr>
            <p:ph type="sldNum" sz="quarter" idx="10"/>
          </p:nvPr>
        </p:nvSpPr>
        <p:spPr/>
        <p:txBody>
          <a:bodyPr/>
          <a:lstStyle/>
          <a:p>
            <a:fld id="{2F9C5D0C-E636-444B-BA04-B52FD030D37A}" type="slidenum">
              <a:rPr lang="en-US" smtClean="0"/>
              <a:t>107</a:t>
            </a:fld>
            <a:endParaRPr lang="en-US"/>
          </a:p>
        </p:txBody>
      </p:sp>
    </p:spTree>
    <p:extLst>
      <p:ext uri="{BB962C8B-B14F-4D97-AF65-F5344CB8AC3E}">
        <p14:creationId xmlns:p14="http://schemas.microsoft.com/office/powerpoint/2010/main" val="2247532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14</a:t>
            </a:fld>
            <a:endParaRPr lang="en-US"/>
          </a:p>
        </p:txBody>
      </p:sp>
    </p:spTree>
    <p:extLst>
      <p:ext uri="{BB962C8B-B14F-4D97-AF65-F5344CB8AC3E}">
        <p14:creationId xmlns:p14="http://schemas.microsoft.com/office/powerpoint/2010/main" val="32554055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being said – at</a:t>
            </a:r>
            <a:r>
              <a:rPr lang="en-US" baseline="0" dirty="0" smtClean="0"/>
              <a:t> the end of every unit in an optional lesson progression. This will help teachers understand how to “teach it all”. </a:t>
            </a:r>
          </a:p>
          <a:p>
            <a:endParaRPr lang="en-US" baseline="0" dirty="0" smtClean="0"/>
          </a:p>
          <a:p>
            <a:r>
              <a:rPr lang="en-US" baseline="0" dirty="0" smtClean="0"/>
              <a:t>You will see on the left the resource and the location. Then the primary focus and the standard of the lesson. </a:t>
            </a:r>
          </a:p>
        </p:txBody>
      </p:sp>
      <p:sp>
        <p:nvSpPr>
          <p:cNvPr id="4" name="Slide Number Placeholder 3"/>
          <p:cNvSpPr>
            <a:spLocks noGrp="1"/>
          </p:cNvSpPr>
          <p:nvPr>
            <p:ph type="sldNum" sz="quarter" idx="10"/>
          </p:nvPr>
        </p:nvSpPr>
        <p:spPr/>
        <p:txBody>
          <a:bodyPr/>
          <a:lstStyle/>
          <a:p>
            <a:fld id="{2F9C5D0C-E636-444B-BA04-B52FD030D37A}" type="slidenum">
              <a:rPr lang="en-US" smtClean="0"/>
              <a:t>108</a:t>
            </a:fld>
            <a:endParaRPr lang="en-US"/>
          </a:p>
        </p:txBody>
      </p:sp>
    </p:spTree>
    <p:extLst>
      <p:ext uri="{BB962C8B-B14F-4D97-AF65-F5344CB8AC3E}">
        <p14:creationId xmlns:p14="http://schemas.microsoft.com/office/powerpoint/2010/main" val="22475322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being said – at</a:t>
            </a:r>
            <a:r>
              <a:rPr lang="en-US" baseline="0" dirty="0" smtClean="0"/>
              <a:t> the end of every unit in an optional lesson progression. This will help teachers understand how to “teach it all”. </a:t>
            </a:r>
          </a:p>
          <a:p>
            <a:endParaRPr lang="en-US" baseline="0" dirty="0" smtClean="0"/>
          </a:p>
          <a:p>
            <a:r>
              <a:rPr lang="en-US" baseline="0" dirty="0" smtClean="0"/>
              <a:t>You will see on the left the resource and the location. Then the primary focus and the standard of the lesson. </a:t>
            </a:r>
          </a:p>
        </p:txBody>
      </p:sp>
      <p:sp>
        <p:nvSpPr>
          <p:cNvPr id="4" name="Slide Number Placeholder 3"/>
          <p:cNvSpPr>
            <a:spLocks noGrp="1"/>
          </p:cNvSpPr>
          <p:nvPr>
            <p:ph type="sldNum" sz="quarter" idx="10"/>
          </p:nvPr>
        </p:nvSpPr>
        <p:spPr/>
        <p:txBody>
          <a:bodyPr/>
          <a:lstStyle/>
          <a:p>
            <a:fld id="{2F9C5D0C-E636-444B-BA04-B52FD030D37A}" type="slidenum">
              <a:rPr lang="en-US" smtClean="0"/>
              <a:t>109</a:t>
            </a:fld>
            <a:endParaRPr lang="en-US"/>
          </a:p>
        </p:txBody>
      </p:sp>
    </p:spTree>
    <p:extLst>
      <p:ext uri="{BB962C8B-B14F-4D97-AF65-F5344CB8AC3E}">
        <p14:creationId xmlns:p14="http://schemas.microsoft.com/office/powerpoint/2010/main" val="22475322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being said – at</a:t>
            </a:r>
            <a:r>
              <a:rPr lang="en-US" baseline="0" dirty="0" smtClean="0"/>
              <a:t> the end of every unit in an optional lesson progression. This will help teachers understand how to “teach it all”. </a:t>
            </a:r>
          </a:p>
          <a:p>
            <a:endParaRPr lang="en-US" baseline="0" dirty="0" smtClean="0"/>
          </a:p>
          <a:p>
            <a:r>
              <a:rPr lang="en-US" baseline="0" dirty="0" smtClean="0"/>
              <a:t>You will see on the left the resource and the location. Then the primary focus and the standard of the lesson. </a:t>
            </a:r>
          </a:p>
        </p:txBody>
      </p:sp>
      <p:sp>
        <p:nvSpPr>
          <p:cNvPr id="4" name="Slide Number Placeholder 3"/>
          <p:cNvSpPr>
            <a:spLocks noGrp="1"/>
          </p:cNvSpPr>
          <p:nvPr>
            <p:ph type="sldNum" sz="quarter" idx="10"/>
          </p:nvPr>
        </p:nvSpPr>
        <p:spPr/>
        <p:txBody>
          <a:bodyPr/>
          <a:lstStyle/>
          <a:p>
            <a:fld id="{2F9C5D0C-E636-444B-BA04-B52FD030D37A}" type="slidenum">
              <a:rPr lang="en-US" smtClean="0"/>
              <a:t>110</a:t>
            </a:fld>
            <a:endParaRPr lang="en-US"/>
          </a:p>
        </p:txBody>
      </p:sp>
    </p:spTree>
    <p:extLst>
      <p:ext uri="{BB962C8B-B14F-4D97-AF65-F5344CB8AC3E}">
        <p14:creationId xmlns:p14="http://schemas.microsoft.com/office/powerpoint/2010/main" val="22475322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a:t>
            </a:r>
            <a:r>
              <a:rPr lang="en-US" baseline="0" dirty="0" smtClean="0"/>
              <a:t> a very quick overview of the guides, but we wanted to allow you time to review your grade level, unit one guides. </a:t>
            </a:r>
          </a:p>
          <a:p>
            <a:endParaRPr lang="en-US" baseline="0" dirty="0" smtClean="0"/>
          </a:p>
          <a:p>
            <a:r>
              <a:rPr lang="en-US" baseline="0" dirty="0" smtClean="0"/>
              <a:t>The unit one guides are also available on the math website. </a:t>
            </a:r>
          </a:p>
          <a:p>
            <a:endParaRPr lang="en-US" baseline="0" dirty="0" smtClean="0"/>
          </a:p>
          <a:p>
            <a:r>
              <a:rPr lang="en-US" baseline="0" dirty="0" smtClean="0"/>
              <a:t>(5 – 10 minutes)</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111</a:t>
            </a:fld>
            <a:endParaRPr lang="en-US"/>
          </a:p>
        </p:txBody>
      </p:sp>
    </p:spTree>
    <p:extLst>
      <p:ext uri="{BB962C8B-B14F-4D97-AF65-F5344CB8AC3E}">
        <p14:creationId xmlns:p14="http://schemas.microsoft.com/office/powerpoint/2010/main" val="2488891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section is the Emphasized</a:t>
            </a:r>
            <a:r>
              <a:rPr lang="en-US" baseline="0" dirty="0" smtClean="0"/>
              <a:t> Standards for Mathematical Practice which is the how behind learning math.</a:t>
            </a:r>
          </a:p>
          <a:p>
            <a:endParaRPr lang="en-US" baseline="0" dirty="0" smtClean="0"/>
          </a:p>
          <a:p>
            <a:r>
              <a:rPr lang="en-US" baseline="0" dirty="0" smtClean="0"/>
              <a:t>But we heard from you that you wanted these standards specific to your grade level. </a:t>
            </a:r>
          </a:p>
          <a:p>
            <a:endParaRPr lang="en-US" baseline="0" dirty="0" smtClean="0"/>
          </a:p>
          <a:p>
            <a:r>
              <a:rPr lang="en-US" baseline="0" dirty="0" smtClean="0"/>
              <a:t>So again, if you click them – you will see they are hyperlinked. The link will take you to our website which will give you more information on how implement this practice standard in your grade level. </a:t>
            </a:r>
            <a:r>
              <a:rPr lang="en-US" b="1" baseline="0" dirty="0" smtClean="0"/>
              <a:t>Click to next slide – example.</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FC31BF-8CF3-4216-90DB-37DB17665D55}"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33633449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Mathematical Practice</a:t>
            </a:r>
            <a:r>
              <a:rPr lang="en-US" baseline="0" dirty="0" smtClean="0"/>
              <a:t> Standard Hyperlink. </a:t>
            </a:r>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113</a:t>
            </a:fld>
            <a:endParaRPr lang="en-US"/>
          </a:p>
        </p:txBody>
      </p:sp>
    </p:spTree>
    <p:extLst>
      <p:ext uri="{BB962C8B-B14F-4D97-AF65-F5344CB8AC3E}">
        <p14:creationId xmlns:p14="http://schemas.microsoft.com/office/powerpoint/2010/main" val="12519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t>15</a:t>
            </a:fld>
            <a:endParaRPr lang="en-US"/>
          </a:p>
        </p:txBody>
      </p:sp>
    </p:spTree>
    <p:extLst>
      <p:ext uri="{BB962C8B-B14F-4D97-AF65-F5344CB8AC3E}">
        <p14:creationId xmlns:p14="http://schemas.microsoft.com/office/powerpoint/2010/main" val="3255405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p:nvPicPr>
        <p:blipFill>
          <a:blip r:embed="rId4" cstate="print"/>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352214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dirty="0"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921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375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p:cNvSpPr/>
          <p:nvPr/>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27432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89883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A8BC2AA8-75E5-0E49-A1BD-B14D67FF1DD3}" type="datetime1">
              <a:rPr lang="en-US">
                <a:solidFill>
                  <a:srgbClr val="000000"/>
                </a:solidFill>
              </a:rPr>
              <a:pPr/>
              <a:t>9/4/2013</a:t>
            </a:fld>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B7B88EF3-9AEB-414D-BBE7-F7EB6C7A0D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151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355DEB64-F72A-1F43-BD35-9CCFED864313}"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9DE064-441E-BB49-987A-5665DFFEBD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910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DD66DAE-3F37-FA4D-94B7-E85BCFD52CBA}"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8D21D7-926C-EF47-912F-3576E20E21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8423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793D3E1-585E-FC4C-88BE-1A26D77B775E}"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EB42E7-8A00-4740-8C7E-101B222183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6546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BA096DD-F1A7-654F-BCA4-18BA90788C7B}" type="datetime1">
              <a:rPr lang="en-US">
                <a:solidFill>
                  <a:srgbClr val="000000"/>
                </a:solidFill>
              </a:rPr>
              <a:pPr/>
              <a:t>9/4/2013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CF22BF2-48EA-DC44-AA7F-ACA04E8196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332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25C1A41F-E5D9-0C4E-A9F4-4C3078D1051C}" type="datetime1">
              <a:rPr lang="en-US">
                <a:solidFill>
                  <a:srgbClr val="000000"/>
                </a:solidFill>
              </a:rPr>
              <a:pPr/>
              <a:t>9/4/2013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2CD3DE1-2F3F-E24F-AB6A-E353FA71AF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159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82333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E562A0EA-2478-7E41-80A5-D43AFE3AF319}" type="datetime1">
              <a:rPr lang="en-US">
                <a:solidFill>
                  <a:srgbClr val="000000"/>
                </a:solidFill>
              </a:rPr>
              <a:pPr/>
              <a:t>9/4/2013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818C13-8DA5-E74A-AFB8-D24E9BF3EE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089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A8BC2AA8-75E5-0E49-A1BD-B14D67FF1DD3}" type="datetime1">
              <a:rPr lang="en-US">
                <a:solidFill>
                  <a:srgbClr val="000000"/>
                </a:solidFill>
              </a:rPr>
              <a:pPr/>
              <a:t>9/4/2013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B88EF3-9AEB-414D-BBE7-F7EB6C7A0D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638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6EB8750-19F0-3445-BDD8-0687CBEC20DC}" type="datetime1">
              <a:rPr lang="en-US">
                <a:solidFill>
                  <a:srgbClr val="000000"/>
                </a:solidFill>
              </a:rPr>
              <a:pPr/>
              <a:t>9/4/2013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73B35CE-847F-D14E-B11B-F06ACBB98F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676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3795261-5AAA-7048-89B4-3610B68BACF4}" type="datetime1">
              <a:rPr lang="en-US">
                <a:solidFill>
                  <a:srgbClr val="000000"/>
                </a:solidFill>
              </a:rPr>
              <a:pPr/>
              <a:t>9/4/2013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14DD569-6DE8-9C4E-AD9A-BFED5446D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1293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B402960-2B8F-0D40-A8D4-A857AC20506D}"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40CD56-2796-3743-8299-C59A325702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4507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01448B7-8077-9F45-8002-D807DAEB527E}"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E29304-CA14-2342-926B-EF8C42F518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387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355DEB64-F72A-1F43-BD35-9CCFED864313}"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9DE064-441E-BB49-987A-5665DFFEBD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548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DD66DAE-3F37-FA4D-94B7-E85BCFD52CBA}"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8D21D7-926C-EF47-912F-3576E20E21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1760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793D3E1-585E-FC4C-88BE-1A26D77B775E}"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EB42E7-8A00-4740-8C7E-101B222183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0362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BA096DD-F1A7-654F-BCA4-18BA90788C7B}" type="datetime1">
              <a:rPr lang="en-US">
                <a:solidFill>
                  <a:srgbClr val="000000"/>
                </a:solidFill>
              </a:rPr>
              <a:pPr/>
              <a:t>9/4/2013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CF22BF2-48EA-DC44-AA7F-ACA04E8196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265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8935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25C1A41F-E5D9-0C4E-A9F4-4C3078D1051C}" type="datetime1">
              <a:rPr lang="en-US">
                <a:solidFill>
                  <a:srgbClr val="000000"/>
                </a:solidFill>
              </a:rPr>
              <a:pPr/>
              <a:t>9/4/2013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2CD3DE1-2F3F-E24F-AB6A-E353FA71AF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290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E562A0EA-2478-7E41-80A5-D43AFE3AF319}" type="datetime1">
              <a:rPr lang="en-US">
                <a:solidFill>
                  <a:srgbClr val="000000"/>
                </a:solidFill>
              </a:rPr>
              <a:pPr/>
              <a:t>9/4/2013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818C13-8DA5-E74A-AFB8-D24E9BF3EE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0933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A8BC2AA8-75E5-0E49-A1BD-B14D67FF1DD3}" type="datetime1">
              <a:rPr lang="en-US">
                <a:solidFill>
                  <a:srgbClr val="000000"/>
                </a:solidFill>
              </a:rPr>
              <a:pPr/>
              <a:t>9/4/2013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B88EF3-9AEB-414D-BBE7-F7EB6C7A0D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119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6EB8750-19F0-3445-BDD8-0687CBEC20DC}" type="datetime1">
              <a:rPr lang="en-US">
                <a:solidFill>
                  <a:srgbClr val="000000"/>
                </a:solidFill>
              </a:rPr>
              <a:pPr/>
              <a:t>9/4/2013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73B35CE-847F-D14E-B11B-F06ACBB98F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1110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3795261-5AAA-7048-89B4-3610B68BACF4}" type="datetime1">
              <a:rPr lang="en-US">
                <a:solidFill>
                  <a:srgbClr val="000000"/>
                </a:solidFill>
              </a:rPr>
              <a:pPr/>
              <a:t>9/4/2013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14DD569-6DE8-9C4E-AD9A-BFED5446D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1076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B402960-2B8F-0D40-A8D4-A857AC20506D}"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40CD56-2796-3743-8299-C59A325702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661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01448B7-8077-9F45-8002-D807DAEB527E}" type="datetime1">
              <a:rPr lang="en-US">
                <a:solidFill>
                  <a:srgbClr val="000000"/>
                </a:solidFill>
              </a:rPr>
              <a:pPr/>
              <a:t>9/4/2013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E29304-CA14-2342-926B-EF8C42F518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9746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p:nvPicPr>
        <p:blipFill>
          <a:blip r:embed="rId4" cstate="print"/>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79430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55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775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0" y="3841749"/>
            <a:ext cx="3286125" cy="2357437"/>
          </a:xfrm>
        </p:spPr>
        <p:txBody>
          <a:bodyPr/>
          <a:lstStyle/>
          <a:p>
            <a:r>
              <a:rPr lang="en-US" dirty="0"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0420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smtClean="0"/>
              <a:t>Click icon to add picture</a:t>
            </a:r>
            <a:endParaRPr lang="en-US" dirty="0"/>
          </a:p>
        </p:txBody>
      </p:sp>
      <p:sp>
        <p:nvSpPr>
          <p:cNvPr id="5" name="Picture Placeholder 3"/>
          <p:cNvSpPr>
            <a:spLocks noGrp="1"/>
          </p:cNvSpPr>
          <p:nvPr>
            <p:ph type="pic" sz="quarter" idx="11"/>
          </p:nvPr>
        </p:nvSpPr>
        <p:spPr>
          <a:xfrm>
            <a:off x="0" y="3841749"/>
            <a:ext cx="3286125" cy="2357437"/>
          </a:xfrm>
        </p:spPr>
        <p:txBody>
          <a:bodyPr/>
          <a:lstStyle/>
          <a:p>
            <a:r>
              <a:rPr lang="en-US"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9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441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smtClean="0"/>
              <a:t>Click icon to add picture</a:t>
            </a:r>
            <a:endParaRPr lang="en-US" dirty="0"/>
          </a:p>
        </p:txBody>
      </p:sp>
      <p:sp>
        <p:nvSpPr>
          <p:cNvPr id="5" name="Picture Placeholder 3"/>
          <p:cNvSpPr>
            <a:spLocks noGrp="1"/>
          </p:cNvSpPr>
          <p:nvPr>
            <p:ph type="pic" sz="quarter" idx="11"/>
          </p:nvPr>
        </p:nvSpPr>
        <p:spPr>
          <a:xfrm>
            <a:off x="4595812" y="1417638"/>
            <a:ext cx="4548188" cy="2519362"/>
          </a:xfrm>
        </p:spPr>
        <p:txBody>
          <a:bodyPr/>
          <a:lstStyle/>
          <a:p>
            <a:r>
              <a:rPr lang="en-US" smtClean="0"/>
              <a:t>Click icon to add picture</a:t>
            </a:r>
            <a:endParaRPr lang="en-US" dirty="0"/>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373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smtClean="0"/>
              <a:t>Click icon to add picture</a:t>
            </a:r>
            <a:endParaRPr lang="en-US" dirty="0"/>
          </a:p>
        </p:txBody>
      </p:sp>
      <p:sp>
        <p:nvSpPr>
          <p:cNvPr id="5" name="Picture Placeholder 3"/>
          <p:cNvSpPr>
            <a:spLocks noGrp="1"/>
          </p:cNvSpPr>
          <p:nvPr>
            <p:ph type="pic" sz="quarter" idx="11"/>
          </p:nvPr>
        </p:nvSpPr>
        <p:spPr>
          <a:xfrm>
            <a:off x="3182937" y="1417638"/>
            <a:ext cx="2746375" cy="2035175"/>
          </a:xfrm>
        </p:spPr>
        <p:txBody>
          <a:bodyPr/>
          <a:lstStyle/>
          <a:p>
            <a:r>
              <a:rPr lang="en-US" smtClean="0"/>
              <a:t>Click icon to add picture</a:t>
            </a:r>
            <a:endParaRPr lang="en-US" dirty="0"/>
          </a:p>
        </p:txBody>
      </p:sp>
      <p:sp>
        <p:nvSpPr>
          <p:cNvPr id="6" name="Picture Placeholder 3"/>
          <p:cNvSpPr>
            <a:spLocks noGrp="1"/>
          </p:cNvSpPr>
          <p:nvPr>
            <p:ph type="pic" sz="quarter" idx="12"/>
          </p:nvPr>
        </p:nvSpPr>
        <p:spPr>
          <a:xfrm>
            <a:off x="6040438" y="1417638"/>
            <a:ext cx="2646362" cy="2035175"/>
          </a:xfrm>
        </p:spPr>
        <p:txBody>
          <a:bodyPr/>
          <a:lstStyle/>
          <a:p>
            <a:r>
              <a:rPr lang="en-US" smtClean="0"/>
              <a:t>Click icon to add picture</a:t>
            </a:r>
            <a:endParaRPr lang="en-US" dirty="0"/>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725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smtClean="0"/>
              <a:t>Click icon to add picture</a:t>
            </a:r>
            <a:endParaRPr lang="en-US" dirty="0"/>
          </a:p>
        </p:txBody>
      </p:sp>
    </p:spTree>
    <p:extLst>
      <p:ext uri="{BB962C8B-B14F-4D97-AF65-F5344CB8AC3E}">
        <p14:creationId xmlns:p14="http://schemas.microsoft.com/office/powerpoint/2010/main" val="339991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smtClean="0"/>
              <a:t>Click icon to add chart</a:t>
            </a:r>
            <a:endParaRPr lang="en-US" dirty="0"/>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161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6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888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p:cNvSpPr/>
          <p:nvPr/>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0467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8448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dirty="0"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868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6999"/>
            <a:ext cx="2133600" cy="274320"/>
          </a:xfrm>
          <a:prstGeom prst="rect">
            <a:avLst/>
          </a:prstGeom>
        </p:spPr>
        <p:txBody>
          <a:bodyPr/>
          <a:lstStyle/>
          <a:p>
            <a:pPr eaLnBrk="0" fontAlgn="base" hangingPunct="0">
              <a:spcBef>
                <a:spcPct val="0"/>
              </a:spcBef>
              <a:spcAft>
                <a:spcPct val="0"/>
              </a:spcAft>
            </a:pPr>
            <a:fld id="{9575FE63-DDAC-48B3-9284-EA4F8E7A7D28}" type="datetimeFigureOut">
              <a:rPr lang="en-US">
                <a:solidFill>
                  <a:prstClr val="black"/>
                </a:solidFill>
                <a:latin typeface="Times New Roman" pitchFamily="18" charset="0"/>
              </a:rPr>
              <a:pPr eaLnBrk="0" fontAlgn="base" hangingPunct="0">
                <a:spcBef>
                  <a:spcPct val="0"/>
                </a:spcBef>
                <a:spcAft>
                  <a:spcPct val="0"/>
                </a:spcAft>
              </a:pPr>
              <a:t>9/4/2013</a:t>
            </a:fld>
            <a:endParaRPr lang="en-US">
              <a:solidFill>
                <a:prstClr val="black"/>
              </a:solidFill>
              <a:latin typeface="Times New Roman" pitchFamily="18" charset="0"/>
            </a:endParaRPr>
          </a:p>
        </p:txBody>
      </p:sp>
      <p:sp>
        <p:nvSpPr>
          <p:cNvPr id="3" name="Footer Placeholder 2"/>
          <p:cNvSpPr>
            <a:spLocks noGrp="1"/>
          </p:cNvSpPr>
          <p:nvPr>
            <p:ph type="ftr" sz="quarter" idx="11"/>
          </p:nvPr>
        </p:nvSpPr>
        <p:spPr>
          <a:xfrm>
            <a:off x="2640596" y="6476999"/>
            <a:ext cx="5507719" cy="274320"/>
          </a:xfrm>
          <a:prstGeom prst="rect">
            <a:avLst/>
          </a:prstGeom>
        </p:spPr>
        <p:txBody>
          <a:bodyP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 name="Slide Number Placeholder 3"/>
          <p:cNvSpPr>
            <a:spLocks noGrp="1"/>
          </p:cNvSpPr>
          <p:nvPr>
            <p:ph type="sldNum" sz="quarter" idx="12"/>
          </p:nvPr>
        </p:nvSpPr>
        <p:spPr>
          <a:xfrm>
            <a:off x="8204396" y="6476999"/>
            <a:ext cx="733864" cy="274320"/>
          </a:xfrm>
          <a:prstGeom prst="rect">
            <a:avLst/>
          </a:prstGeom>
        </p:spPr>
        <p:txBody>
          <a:bodyPr/>
          <a:lstStyle/>
          <a:p>
            <a:pPr eaLnBrk="0" fontAlgn="base" hangingPunct="0">
              <a:spcBef>
                <a:spcPct val="0"/>
              </a:spcBef>
              <a:spcAft>
                <a:spcPct val="0"/>
              </a:spcAft>
            </a:pPr>
            <a:fld id="{EE412BC0-4B2E-48D2-93F0-E896E378C10B}" type="slidenum">
              <a:rPr lang="en-US">
                <a:solidFill>
                  <a:prstClr val="black"/>
                </a:solidFill>
                <a:latin typeface="Times New Roman" pitchFamily="18" charset="0"/>
              </a:rPr>
              <a:pPr eaLnBrk="0" fontAlgn="base" hangingPunct="0">
                <a:spcBef>
                  <a:spcPct val="0"/>
                </a:spcBef>
                <a:spcAft>
                  <a:spcPct val="0"/>
                </a:spcAft>
              </a:pPr>
              <a:t>‹#›</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4233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p:nvPicPr>
        <p:blipFill>
          <a:blip r:embed="rId4" cstate="print"/>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7752383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8993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4727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0" y="3841749"/>
            <a:ext cx="3286125" cy="2357437"/>
          </a:xfrm>
        </p:spPr>
        <p:txBody>
          <a:bodyPr/>
          <a:lstStyle/>
          <a:p>
            <a:r>
              <a:rPr lang="en-US" dirty="0"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3371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dirty="0"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6802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4595812" y="1417638"/>
            <a:ext cx="4548188" cy="2519362"/>
          </a:xfrm>
        </p:spPr>
        <p:txBody>
          <a:bodyPr/>
          <a:lstStyle/>
          <a:p>
            <a:r>
              <a:rPr lang="en-US" dirty="0" smtClean="0"/>
              <a:t>Click icon to add picture</a:t>
            </a:r>
            <a:endParaRPr lang="en-US" dirty="0"/>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6086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3182937" y="1417638"/>
            <a:ext cx="2746375" cy="2035175"/>
          </a:xfrm>
        </p:spPr>
        <p:txBody>
          <a:bodyPr/>
          <a:lstStyle/>
          <a:p>
            <a:r>
              <a:rPr lang="en-US" dirty="0" smtClean="0"/>
              <a:t>Click icon to add picture</a:t>
            </a:r>
            <a:endParaRPr lang="en-US" dirty="0"/>
          </a:p>
        </p:txBody>
      </p:sp>
      <p:sp>
        <p:nvSpPr>
          <p:cNvPr id="6" name="Picture Placeholder 3"/>
          <p:cNvSpPr>
            <a:spLocks noGrp="1"/>
          </p:cNvSpPr>
          <p:nvPr>
            <p:ph type="pic" sz="quarter" idx="12"/>
          </p:nvPr>
        </p:nvSpPr>
        <p:spPr>
          <a:xfrm>
            <a:off x="6040438" y="1417638"/>
            <a:ext cx="2646362" cy="2035175"/>
          </a:xfrm>
        </p:spPr>
        <p:txBody>
          <a:bodyPr/>
          <a:lstStyle/>
          <a:p>
            <a:r>
              <a:rPr lang="en-US" dirty="0" smtClean="0"/>
              <a:t>Click icon to add picture</a:t>
            </a:r>
            <a:endParaRPr lang="en-US" dirty="0"/>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0242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1748614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dirty="0" smtClean="0"/>
              <a:t>Click icon to add chart</a:t>
            </a:r>
            <a:endParaRPr lang="en-US" dirty="0"/>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453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4595812" y="1417638"/>
            <a:ext cx="4548188" cy="2519362"/>
          </a:xfrm>
        </p:spPr>
        <p:txBody>
          <a:bodyPr/>
          <a:lstStyle/>
          <a:p>
            <a:r>
              <a:rPr lang="en-US" dirty="0" smtClean="0"/>
              <a:t>Click icon to add picture</a:t>
            </a:r>
            <a:endParaRPr lang="en-US" dirty="0"/>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1946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dirty="0"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6804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5268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p:cNvSpPr/>
          <p:nvPr/>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62432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61910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dirty="0" smtClean="0"/>
              <a:t>Click icon to add picture</a:t>
            </a:r>
            <a:endParaRPr lang="en-US" dirty="0"/>
          </a:p>
        </p:txBody>
      </p:sp>
      <p:sp>
        <p:nvSpPr>
          <p:cNvPr id="5" name="Picture Placeholder 3"/>
          <p:cNvSpPr>
            <a:spLocks noGrp="1"/>
          </p:cNvSpPr>
          <p:nvPr>
            <p:ph type="pic" sz="quarter" idx="11"/>
          </p:nvPr>
        </p:nvSpPr>
        <p:spPr>
          <a:xfrm>
            <a:off x="3182937" y="1417638"/>
            <a:ext cx="2746375" cy="2035175"/>
          </a:xfrm>
        </p:spPr>
        <p:txBody>
          <a:bodyPr/>
          <a:lstStyle/>
          <a:p>
            <a:r>
              <a:rPr lang="en-US" dirty="0" smtClean="0"/>
              <a:t>Click icon to add picture</a:t>
            </a:r>
            <a:endParaRPr lang="en-US" dirty="0"/>
          </a:p>
        </p:txBody>
      </p:sp>
      <p:sp>
        <p:nvSpPr>
          <p:cNvPr id="6" name="Picture Placeholder 3"/>
          <p:cNvSpPr>
            <a:spLocks noGrp="1"/>
          </p:cNvSpPr>
          <p:nvPr>
            <p:ph type="pic" sz="quarter" idx="12"/>
          </p:nvPr>
        </p:nvSpPr>
        <p:spPr>
          <a:xfrm>
            <a:off x="6040438" y="1417638"/>
            <a:ext cx="2646362" cy="2035175"/>
          </a:xfrm>
        </p:spPr>
        <p:txBody>
          <a:bodyPr/>
          <a:lstStyle/>
          <a:p>
            <a:r>
              <a:rPr lang="en-US" dirty="0" smtClean="0"/>
              <a:t>Click icon to add picture</a:t>
            </a:r>
            <a:endParaRPr lang="en-US" dirty="0"/>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542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416878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dirty="0" smtClean="0"/>
              <a:t>Click icon to add chart</a:t>
            </a:r>
            <a:endParaRPr lang="en-US" dirty="0"/>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82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7.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2.jpeg"/><Relationship Id="rId2" Type="http://schemas.openxmlformats.org/officeDocument/2006/relationships/slideLayout" Target="../slideLayouts/slideLayout38.xml"/><Relationship Id="rId16" Type="http://schemas.openxmlformats.org/officeDocument/2006/relationships/image" Target="../media/image1.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9.jpe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jpe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descr="DMPS logo .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907020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84" r:id="rId14"/>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0AE"/>
        </a:solidFill>
        <a:effectLst/>
      </p:bgPr>
    </p:bg>
    <p:spTree>
      <p:nvGrpSpPr>
        <p:cNvPr id="1" name=""/>
        <p:cNvGrpSpPr/>
        <p:nvPr/>
      </p:nvGrpSpPr>
      <p:grpSpPr>
        <a:xfrm>
          <a:off x="0" y="0"/>
          <a:ext cx="0" cy="0"/>
          <a:chOff x="0" y="0"/>
          <a:chExt cx="0" cy="0"/>
        </a:xfrm>
      </p:grpSpPr>
      <p:sp>
        <p:nvSpPr>
          <p:cNvPr id="13324" name="AutoShape 12"/>
          <p:cNvSpPr>
            <a:spLocks noChangeArrowheads="1"/>
          </p:cNvSpPr>
          <p:nvPr/>
        </p:nvSpPr>
        <p:spPr bwMode="auto">
          <a:xfrm flipV="1">
            <a:off x="0" y="647700"/>
            <a:ext cx="4978400" cy="317500"/>
          </a:xfrm>
          <a:prstGeom prst="rtTriangle">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defRPr/>
            </a:pPr>
            <a:endParaRPr lang="en-US" sz="2400">
              <a:solidFill>
                <a:srgbClr val="000000"/>
              </a:solidFill>
              <a:ea typeface="ヒラギノ角ゴ Pro W3" pitchFamily="1" charset="-128"/>
            </a:endParaRPr>
          </a:p>
        </p:txBody>
      </p:sp>
      <p:sp>
        <p:nvSpPr>
          <p:cNvPr id="13323" name="Rectangle 11"/>
          <p:cNvSpPr>
            <a:spLocks noChangeArrowheads="1"/>
          </p:cNvSpPr>
          <p:nvPr/>
        </p:nvSpPr>
        <p:spPr bwMode="auto">
          <a:xfrm>
            <a:off x="0" y="0"/>
            <a:ext cx="9144000" cy="6604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defRPr/>
            </a:pPr>
            <a:endParaRPr lang="en-US" sz="2400">
              <a:solidFill>
                <a:srgbClr val="000000"/>
              </a:solidFill>
              <a:ea typeface="ヒラギノ角ゴ Pro W3" pitchFamily="1" charset="-128"/>
            </a:endParaRPr>
          </a:p>
        </p:txBody>
      </p:sp>
      <p:sp>
        <p:nvSpPr>
          <p:cNvPr id="205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fld id="{647D3966-6A0B-5945-AE5B-B2CE54AA66F3}" type="datetime1">
              <a:rPr lang="en-US">
                <a:solidFill>
                  <a:srgbClr val="000000"/>
                </a:solidFill>
                <a:ea typeface="ヒラギノ角ゴ Pro W3" charset="-128"/>
              </a:rPr>
              <a:pPr eaLnBrk="0" fontAlgn="base" hangingPunct="0">
                <a:spcBef>
                  <a:spcPct val="0"/>
                </a:spcBef>
                <a:spcAft>
                  <a:spcPct val="0"/>
                </a:spcAft>
              </a:pPr>
              <a:t>9/4/2013</a:t>
            </a:fld>
            <a:endParaRPr lang="en-US">
              <a:solidFill>
                <a:srgbClr val="000000"/>
              </a:solidFill>
              <a:ea typeface="ヒラギノ角ゴ Pro W3" charset="-128"/>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ヒラギノ角ゴ Pro W3" pitchFamily="1" charset="-128"/>
                <a:cs typeface="+mn-cs"/>
              </a:defRPr>
            </a:lvl1pPr>
          </a:lstStyle>
          <a:p>
            <a:pPr eaLnBrk="0" fontAlgn="base" hangingPunct="0">
              <a:spcBef>
                <a:spcPct val="0"/>
              </a:spcBef>
              <a:spcAft>
                <a:spcPct val="0"/>
              </a:spcAft>
              <a:defRPr/>
            </a:pPr>
            <a:endParaRPr lang="en-US">
              <a:solidFill>
                <a:srgbClr val="000000"/>
              </a:solidFill>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13475B0-2179-3C4A-9E12-7A15E680D013}" type="slidenum">
              <a:rPr lang="en-US">
                <a:solidFill>
                  <a:srgbClr val="000000"/>
                </a:solidFill>
                <a:ea typeface="ヒラギノ角ゴ Pro W3" charset="-128"/>
              </a:rPr>
              <a:pPr eaLnBrk="0" fontAlgn="base" hangingPunct="0">
                <a:spcBef>
                  <a:spcPct val="0"/>
                </a:spcBef>
                <a:spcAft>
                  <a:spcPct val="0"/>
                </a:spcAft>
              </a:pPr>
              <a:t>‹#›</a:t>
            </a:fld>
            <a:endParaRPr lang="en-US">
              <a:solidFill>
                <a:srgbClr val="000000"/>
              </a:solidFill>
              <a:ea typeface="ヒラギノ角ゴ Pro W3" charset="-128"/>
            </a:endParaRPr>
          </a:p>
        </p:txBody>
      </p:sp>
      <p:sp>
        <p:nvSpPr>
          <p:cNvPr id="64528" name="Freeform 16"/>
          <p:cNvSpPr>
            <a:spLocks/>
          </p:cNvSpPr>
          <p:nvPr/>
        </p:nvSpPr>
        <p:spPr bwMode="auto">
          <a:xfrm>
            <a:off x="-12700" y="509588"/>
            <a:ext cx="9156700" cy="442912"/>
          </a:xfrm>
          <a:custGeom>
            <a:avLst/>
            <a:gdLst/>
            <a:ahLst/>
            <a:cxnLst>
              <a:cxn ang="0">
                <a:pos x="0" y="279"/>
              </a:cxn>
              <a:cxn ang="0">
                <a:pos x="5768" y="119"/>
              </a:cxn>
            </a:cxnLst>
            <a:rect l="0" t="0" r="r" b="b"/>
            <a:pathLst>
              <a:path w="5768" h="279">
                <a:moveTo>
                  <a:pt x="0" y="279"/>
                </a:moveTo>
                <a:cubicBezTo>
                  <a:pt x="2349" y="139"/>
                  <a:pt x="4699" y="0"/>
                  <a:pt x="5768" y="119"/>
                </a:cubicBezTo>
              </a:path>
            </a:pathLst>
          </a:custGeom>
          <a:noFill/>
          <a:ln w="76200" cmpd="sng">
            <a:solidFill>
              <a:srgbClr val="FFCC00"/>
            </a:solidFill>
            <a:round/>
            <a:headEnd/>
            <a:tailEnd/>
          </a:ln>
          <a:effectLst/>
        </p:spPr>
        <p:txBody>
          <a:bodyPr/>
          <a:lstStyle/>
          <a:p>
            <a:pPr eaLnBrk="0" fontAlgn="base" hangingPunct="0">
              <a:spcBef>
                <a:spcPct val="0"/>
              </a:spcBef>
              <a:spcAft>
                <a:spcPct val="0"/>
              </a:spcAft>
              <a:defRPr/>
            </a:pPr>
            <a:endParaRPr lang="en-US" sz="2400">
              <a:solidFill>
                <a:srgbClr val="000000"/>
              </a:solidFill>
              <a:ea typeface="ヒラギノ角ゴ Pro W3" pitchFamily="1" charset="-128"/>
            </a:endParaRPr>
          </a:p>
        </p:txBody>
      </p:sp>
      <p:pic>
        <p:nvPicPr>
          <p:cNvPr id="13329" name="Picture 9" descr="Journeys-Logo"/>
          <p:cNvPicPr>
            <a:picLocks noChangeAspect="1" noChangeArrowheads="1"/>
          </p:cNvPicPr>
          <p:nvPr/>
        </p:nvPicPr>
        <p:blipFill>
          <a:blip r:embed="rId13" cstate="print">
            <a:lum bright="-6000" contrast="12000"/>
          </a:blip>
          <a:srcRect/>
          <a:stretch>
            <a:fillRect/>
          </a:stretch>
        </p:blipFill>
        <p:spPr bwMode="auto">
          <a:xfrm>
            <a:off x="-14288" y="-117475"/>
            <a:ext cx="1690688" cy="804863"/>
          </a:xfrm>
          <a:prstGeom prst="rect">
            <a:avLst/>
          </a:prstGeom>
          <a:noFill/>
          <a:ln w="9525">
            <a:noFill/>
            <a:miter lim="800000"/>
            <a:headEnd/>
            <a:tailEnd/>
          </a:ln>
          <a:effectLst>
            <a:outerShdw dist="17961" dir="2700000" algn="ctr" rotWithShape="0">
              <a:srgbClr val="808080"/>
            </a:outerShdw>
          </a:effectLst>
        </p:spPr>
      </p:pic>
      <p:pic>
        <p:nvPicPr>
          <p:cNvPr id="2059" name="Picture 18" descr="Natl-Journeys-Banner"/>
          <p:cNvPicPr>
            <a:picLocks noChangeAspect="1" noChangeArrowheads="1"/>
          </p:cNvPicPr>
          <p:nvPr/>
        </p:nvPicPr>
        <p:blipFill>
          <a:blip r:embed="rId14" cstate="print"/>
          <a:srcRect/>
          <a:stretch>
            <a:fillRect/>
          </a:stretch>
        </p:blipFill>
        <p:spPr bwMode="auto">
          <a:xfrm>
            <a:off x="171450" y="528638"/>
            <a:ext cx="1400175" cy="298450"/>
          </a:xfrm>
          <a:prstGeom prst="rect">
            <a:avLst/>
          </a:prstGeom>
          <a:noFill/>
          <a:ln w="9525">
            <a:noFill/>
            <a:miter lim="800000"/>
            <a:headEnd/>
            <a:tailEnd/>
          </a:ln>
        </p:spPr>
      </p:pic>
    </p:spTree>
    <p:extLst>
      <p:ext uri="{BB962C8B-B14F-4D97-AF65-F5344CB8AC3E}">
        <p14:creationId xmlns:p14="http://schemas.microsoft.com/office/powerpoint/2010/main" val="256619105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ヒラギノ角ゴ Pro W3" pitchFamily="1" charset="-128"/>
          <a:cs typeface="ヒラギノ角ゴ Pro W3" charset="-128"/>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 charset="-128"/>
          <a:cs typeface="ヒラギノ角ゴ Pro W3"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 charset="-128"/>
          <a:cs typeface="ヒラギノ角ゴ Pro W3"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 charset="-128"/>
          <a:cs typeface="ヒラギノ角ゴ Pro W3"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 charset="-128"/>
          <a:cs typeface="ヒラギノ角ゴ Pro W3"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pitchFamily="1" charset="-128"/>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1" charset="-128"/>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1"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1"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1"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70AE"/>
        </a:solidFill>
        <a:effectLst/>
      </p:bgPr>
    </p:bg>
    <p:spTree>
      <p:nvGrpSpPr>
        <p:cNvPr id="1" name=""/>
        <p:cNvGrpSpPr/>
        <p:nvPr/>
      </p:nvGrpSpPr>
      <p:grpSpPr>
        <a:xfrm>
          <a:off x="0" y="0"/>
          <a:ext cx="0" cy="0"/>
          <a:chOff x="0" y="0"/>
          <a:chExt cx="0" cy="0"/>
        </a:xfrm>
      </p:grpSpPr>
      <p:sp>
        <p:nvSpPr>
          <p:cNvPr id="13324" name="AutoShape 12"/>
          <p:cNvSpPr>
            <a:spLocks noChangeArrowheads="1"/>
          </p:cNvSpPr>
          <p:nvPr/>
        </p:nvSpPr>
        <p:spPr bwMode="auto">
          <a:xfrm flipV="1">
            <a:off x="0" y="647700"/>
            <a:ext cx="4978400" cy="317500"/>
          </a:xfrm>
          <a:prstGeom prst="rtTriangle">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defRPr/>
            </a:pPr>
            <a:endParaRPr lang="en-US" sz="2400">
              <a:solidFill>
                <a:srgbClr val="000000"/>
              </a:solidFill>
              <a:ea typeface="ヒラギノ角ゴ Pro W3" pitchFamily="1" charset="-128"/>
            </a:endParaRPr>
          </a:p>
        </p:txBody>
      </p:sp>
      <p:sp>
        <p:nvSpPr>
          <p:cNvPr id="13323" name="Rectangle 11"/>
          <p:cNvSpPr>
            <a:spLocks noChangeArrowheads="1"/>
          </p:cNvSpPr>
          <p:nvPr/>
        </p:nvSpPr>
        <p:spPr bwMode="auto">
          <a:xfrm>
            <a:off x="0" y="0"/>
            <a:ext cx="9144000" cy="6604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defRPr/>
            </a:pPr>
            <a:endParaRPr lang="en-US" sz="2400">
              <a:solidFill>
                <a:srgbClr val="000000"/>
              </a:solidFill>
              <a:ea typeface="ヒラギノ角ゴ Pro W3" pitchFamily="1" charset="-128"/>
            </a:endParaRPr>
          </a:p>
        </p:txBody>
      </p:sp>
      <p:sp>
        <p:nvSpPr>
          <p:cNvPr id="205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fld id="{647D3966-6A0B-5945-AE5B-B2CE54AA66F3}" type="datetime1">
              <a:rPr lang="en-US">
                <a:solidFill>
                  <a:srgbClr val="000000"/>
                </a:solidFill>
              </a:rPr>
              <a:pPr eaLnBrk="0" fontAlgn="base" hangingPunct="0">
                <a:spcBef>
                  <a:spcPct val="0"/>
                </a:spcBef>
                <a:spcAft>
                  <a:spcPct val="0"/>
                </a:spcAft>
              </a:pPr>
              <a:t>9/4/2013</a:t>
            </a:fld>
            <a:endParaRPr lang="en-US">
              <a:solidFill>
                <a:srgbClr val="000000"/>
              </a:solidFill>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ヒラギノ角ゴ Pro W3" pitchFamily="1" charset="-128"/>
                <a:cs typeface="+mn-cs"/>
              </a:defRPr>
            </a:lvl1pPr>
          </a:lstStyle>
          <a:p>
            <a:pPr eaLnBrk="0" fontAlgn="base" hangingPunct="0">
              <a:spcBef>
                <a:spcPct val="0"/>
              </a:spcBef>
              <a:spcAft>
                <a:spcPct val="0"/>
              </a:spcAft>
              <a:defRPr/>
            </a:pPr>
            <a:endParaRPr lang="en-US">
              <a:solidFill>
                <a:srgbClr val="000000"/>
              </a:solidFill>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13475B0-2179-3C4A-9E12-7A15E680D013}"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
        <p:nvSpPr>
          <p:cNvPr id="64528" name="Freeform 16"/>
          <p:cNvSpPr>
            <a:spLocks/>
          </p:cNvSpPr>
          <p:nvPr/>
        </p:nvSpPr>
        <p:spPr bwMode="auto">
          <a:xfrm>
            <a:off x="-12700" y="509588"/>
            <a:ext cx="9156700" cy="442912"/>
          </a:xfrm>
          <a:custGeom>
            <a:avLst/>
            <a:gdLst/>
            <a:ahLst/>
            <a:cxnLst>
              <a:cxn ang="0">
                <a:pos x="0" y="279"/>
              </a:cxn>
              <a:cxn ang="0">
                <a:pos x="5768" y="119"/>
              </a:cxn>
            </a:cxnLst>
            <a:rect l="0" t="0" r="r" b="b"/>
            <a:pathLst>
              <a:path w="5768" h="279">
                <a:moveTo>
                  <a:pt x="0" y="279"/>
                </a:moveTo>
                <a:cubicBezTo>
                  <a:pt x="2349" y="139"/>
                  <a:pt x="4699" y="0"/>
                  <a:pt x="5768" y="119"/>
                </a:cubicBezTo>
              </a:path>
            </a:pathLst>
          </a:custGeom>
          <a:noFill/>
          <a:ln w="76200" cmpd="sng">
            <a:solidFill>
              <a:srgbClr val="FFCC00"/>
            </a:solidFill>
            <a:round/>
            <a:headEnd/>
            <a:tailEnd/>
          </a:ln>
          <a:effectLst/>
        </p:spPr>
        <p:txBody>
          <a:bodyPr/>
          <a:lstStyle/>
          <a:p>
            <a:pPr eaLnBrk="0" fontAlgn="base" hangingPunct="0">
              <a:spcBef>
                <a:spcPct val="0"/>
              </a:spcBef>
              <a:spcAft>
                <a:spcPct val="0"/>
              </a:spcAft>
              <a:defRPr/>
            </a:pPr>
            <a:endParaRPr lang="en-US" sz="2400">
              <a:solidFill>
                <a:srgbClr val="000000"/>
              </a:solidFill>
              <a:ea typeface="ヒラギノ角ゴ Pro W3" pitchFamily="1" charset="-128"/>
            </a:endParaRPr>
          </a:p>
        </p:txBody>
      </p:sp>
      <p:pic>
        <p:nvPicPr>
          <p:cNvPr id="13329" name="Picture 9" descr="Journeys-Logo"/>
          <p:cNvPicPr>
            <a:picLocks noChangeAspect="1" noChangeArrowheads="1"/>
          </p:cNvPicPr>
          <p:nvPr/>
        </p:nvPicPr>
        <p:blipFill>
          <a:blip r:embed="rId13" cstate="print">
            <a:lum bright="-6000" contrast="12000"/>
          </a:blip>
          <a:srcRect/>
          <a:stretch>
            <a:fillRect/>
          </a:stretch>
        </p:blipFill>
        <p:spPr bwMode="auto">
          <a:xfrm>
            <a:off x="-14288" y="-117475"/>
            <a:ext cx="1690688" cy="804863"/>
          </a:xfrm>
          <a:prstGeom prst="rect">
            <a:avLst/>
          </a:prstGeom>
          <a:noFill/>
          <a:ln w="9525">
            <a:noFill/>
            <a:miter lim="800000"/>
            <a:headEnd/>
            <a:tailEnd/>
          </a:ln>
          <a:effectLst>
            <a:outerShdw dist="17961" dir="2700000" algn="ctr" rotWithShape="0">
              <a:srgbClr val="808080"/>
            </a:outerShdw>
          </a:effectLst>
        </p:spPr>
      </p:pic>
      <p:pic>
        <p:nvPicPr>
          <p:cNvPr id="2059" name="Picture 18" descr="Natl-Journeys-Banner"/>
          <p:cNvPicPr>
            <a:picLocks noChangeAspect="1" noChangeArrowheads="1"/>
          </p:cNvPicPr>
          <p:nvPr/>
        </p:nvPicPr>
        <p:blipFill>
          <a:blip r:embed="rId14" cstate="print"/>
          <a:srcRect/>
          <a:stretch>
            <a:fillRect/>
          </a:stretch>
        </p:blipFill>
        <p:spPr bwMode="auto">
          <a:xfrm>
            <a:off x="171450" y="528638"/>
            <a:ext cx="1400175" cy="298450"/>
          </a:xfrm>
          <a:prstGeom prst="rect">
            <a:avLst/>
          </a:prstGeom>
          <a:noFill/>
          <a:ln w="9525">
            <a:noFill/>
            <a:miter lim="800000"/>
            <a:headEnd/>
            <a:tailEnd/>
          </a:ln>
        </p:spPr>
      </p:pic>
    </p:spTree>
    <p:extLst>
      <p:ext uri="{BB962C8B-B14F-4D97-AF65-F5344CB8AC3E}">
        <p14:creationId xmlns:p14="http://schemas.microsoft.com/office/powerpoint/2010/main" val="225776168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ヒラギノ角ゴ Pro W3" pitchFamily="1" charset="-128"/>
          <a:cs typeface="ヒラギノ角ゴ Pro W3" charset="-128"/>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 charset="-128"/>
          <a:cs typeface="ヒラギノ角ゴ Pro W3"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 charset="-128"/>
          <a:cs typeface="ヒラギノ角ゴ Pro W3"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 charset="-128"/>
          <a:cs typeface="ヒラギノ角ゴ Pro W3"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 charset="-128"/>
          <a:cs typeface="ヒラギノ角ゴ Pro W3"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pitchFamily="1" charset="-128"/>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1" charset="-128"/>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11"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1" charset="-128"/>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1"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1"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1"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descr="DMPS logo .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381241196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descr="DMPS logo .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403798344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elementaryliteracy.dmschools.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youtube.com/watch?v=NBy6Bgo7lvg&amp;safe=activ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teachingchannel.org/videos/teaching-guided-reading-group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hyperlink" Target="https://www-k6.thinkcentral.com/ePC/viewResources.do?method=retrieveResources&amp;pageName=resourcepag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https://www-k6.thinkcentral.com/content/hsp/reading/journeys/na/gr3/ccete_9780547622484_/volume1/launch.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k6.thinkcentral.com/content/hsp/reading/journeys/na/gr3/ccete_9780547622484_/volume1/launch.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www-k6.thinkcentral.com/content/hsp/reading/journeys/na/gr3/ccete_9780547622484_/volume1/launch.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k6.thinkcentral.com/content/hsp/reading/journeys/na/gr3/Online_Journeys_practice_book_TE_9780547355627_/vol1/launch.htm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k6.thinkcentral.com/content/hsp/reading/journeys/na/gr3/ccete_9780547622484_/volume1/launch.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hmhco.com/shop/education-curriculum/reading/core-reading-programs/journeys/features/teacher-model-lesson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Des Moines Public Schools</a:t>
            </a:r>
            <a:r>
              <a:rPr lang="en-US" sz="3600" dirty="0" smtClean="0"/>
              <a:t/>
            </a:r>
            <a:br>
              <a:rPr lang="en-US" sz="3600" dirty="0" smtClean="0"/>
            </a:br>
            <a:r>
              <a:rPr lang="en-US" sz="3600" dirty="0" smtClean="0"/>
              <a:t>AmeriCorps Orientation</a:t>
            </a:r>
            <a:endParaRPr lang="en-US" sz="3600" dirty="0"/>
          </a:p>
        </p:txBody>
      </p:sp>
      <p:sp>
        <p:nvSpPr>
          <p:cNvPr id="3" name="Subtitle 2"/>
          <p:cNvSpPr>
            <a:spLocks noGrp="1"/>
          </p:cNvSpPr>
          <p:nvPr>
            <p:ph type="subTitle" idx="1"/>
          </p:nvPr>
        </p:nvSpPr>
        <p:spPr/>
        <p:txBody>
          <a:bodyPr>
            <a:normAutofit/>
          </a:bodyPr>
          <a:lstStyle/>
          <a:p>
            <a:r>
              <a:rPr lang="en-US" dirty="0" smtClean="0"/>
              <a:t>September 5, 2013</a:t>
            </a:r>
            <a:endParaRPr lang="en-US" dirty="0"/>
          </a:p>
        </p:txBody>
      </p:sp>
    </p:spTree>
    <p:extLst>
      <p:ext uri="{BB962C8B-B14F-4D97-AF65-F5344CB8AC3E}">
        <p14:creationId xmlns:p14="http://schemas.microsoft.com/office/powerpoint/2010/main" val="960617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31" t="22222" r="27471" b="25555"/>
          <a:stretch/>
        </p:blipFill>
        <p:spPr bwMode="auto">
          <a:xfrm>
            <a:off x="88900" y="304800"/>
            <a:ext cx="89281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5642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Standard Progressions</a:t>
            </a:r>
            <a:endParaRPr lang="en-US" sz="3600" b="1" dirty="0">
              <a:solidFill>
                <a:schemeClr val="bg1"/>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83" y="2144120"/>
            <a:ext cx="8331811"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20921933">
            <a:off x="242596" y="2124278"/>
            <a:ext cx="1143000" cy="369332"/>
          </a:xfrm>
          <a:prstGeom prst="rect">
            <a:avLst/>
          </a:prstGeom>
          <a:solidFill>
            <a:srgbClr val="CCFFCC"/>
          </a:solidFill>
          <a:ln w="38100">
            <a:solidFill>
              <a:schemeClr val="tx1"/>
            </a:solidFill>
          </a:ln>
        </p:spPr>
        <p:txBody>
          <a:bodyPr wrap="square" rtlCol="0">
            <a:spAutoFit/>
          </a:bodyPr>
          <a:lstStyle/>
          <a:p>
            <a:pPr algn="ctr"/>
            <a:r>
              <a:rPr lang="en-US" dirty="0" smtClean="0">
                <a:latin typeface="Cambria" pitchFamily="18" charset="0"/>
              </a:rPr>
              <a:t>Unit One</a:t>
            </a:r>
            <a:endParaRPr lang="en-US" dirty="0">
              <a:latin typeface="Cambria" pitchFamily="18" charset="0"/>
            </a:endParaRPr>
          </a:p>
        </p:txBody>
      </p:sp>
      <p:sp>
        <p:nvSpPr>
          <p:cNvPr id="4" name="Rectangle 3"/>
          <p:cNvSpPr/>
          <p:nvPr/>
        </p:nvSpPr>
        <p:spPr>
          <a:xfrm>
            <a:off x="383556" y="1447800"/>
            <a:ext cx="8458200" cy="584775"/>
          </a:xfrm>
          <a:prstGeom prst="rect">
            <a:avLst/>
          </a:prstGeom>
          <a:ln w="38100">
            <a:solidFill>
              <a:schemeClr val="tx1"/>
            </a:solidFill>
          </a:ln>
        </p:spPr>
        <p:txBody>
          <a:bodyPr wrap="square">
            <a:spAutoFit/>
          </a:bodyPr>
          <a:lstStyle/>
          <a:p>
            <a:r>
              <a:rPr lang="en-US" sz="1600" dirty="0"/>
              <a:t>Solve word problems involving dollar bills, quarters, dimes, nickels, and pennies, using $ and ¢ symbols appropriately. </a:t>
            </a:r>
            <a:r>
              <a:rPr lang="en-US" sz="1600" i="1" dirty="0"/>
              <a:t>Example: If you have 2 dimes and 3 pennies, how many cents do you have?</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83" y="3249020"/>
            <a:ext cx="8372475"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rot="20921933">
            <a:off x="228945" y="2927815"/>
            <a:ext cx="1143000" cy="369332"/>
          </a:xfrm>
          <a:prstGeom prst="rect">
            <a:avLst/>
          </a:prstGeom>
          <a:solidFill>
            <a:srgbClr val="CCFFCC"/>
          </a:solidFill>
          <a:ln w="38100">
            <a:solidFill>
              <a:schemeClr val="tx1"/>
            </a:solidFill>
          </a:ln>
        </p:spPr>
        <p:txBody>
          <a:bodyPr wrap="square" rtlCol="0">
            <a:spAutoFit/>
          </a:bodyPr>
          <a:lstStyle/>
          <a:p>
            <a:pPr algn="ctr"/>
            <a:r>
              <a:rPr lang="en-US" dirty="0" smtClean="0">
                <a:latin typeface="Cambria" pitchFamily="18" charset="0"/>
              </a:rPr>
              <a:t>Unit Two</a:t>
            </a:r>
            <a:endParaRPr lang="en-US" dirty="0">
              <a:latin typeface="Cambria" pitchFamily="18" charset="0"/>
            </a:endParaRPr>
          </a:p>
        </p:txBody>
      </p:sp>
      <p:cxnSp>
        <p:nvCxnSpPr>
          <p:cNvPr id="12" name="Straight Arrow Connector 11"/>
          <p:cNvCxnSpPr/>
          <p:nvPr/>
        </p:nvCxnSpPr>
        <p:spPr>
          <a:xfrm flipV="1">
            <a:off x="148461" y="3810000"/>
            <a:ext cx="775358" cy="464344"/>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8570308" y="3577828"/>
            <a:ext cx="542895" cy="464344"/>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13" y="4210700"/>
            <a:ext cx="83629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rot="20921933">
            <a:off x="223428" y="4263354"/>
            <a:ext cx="1712071" cy="369332"/>
          </a:xfrm>
          <a:prstGeom prst="rect">
            <a:avLst/>
          </a:prstGeom>
          <a:solidFill>
            <a:srgbClr val="CCFFCC"/>
          </a:solidFill>
          <a:ln w="38100">
            <a:solidFill>
              <a:schemeClr val="tx1"/>
            </a:solidFill>
          </a:ln>
        </p:spPr>
        <p:txBody>
          <a:bodyPr wrap="square" rtlCol="0">
            <a:spAutoFit/>
          </a:bodyPr>
          <a:lstStyle/>
          <a:p>
            <a:pPr algn="ctr"/>
            <a:r>
              <a:rPr lang="en-US" dirty="0" smtClean="0">
                <a:latin typeface="Cambria" pitchFamily="18" charset="0"/>
              </a:rPr>
              <a:t>Unit Three</a:t>
            </a:r>
            <a:endParaRPr lang="en-US" dirty="0">
              <a:latin typeface="Cambria" pitchFamily="18" charset="0"/>
            </a:endParaRPr>
          </a:p>
        </p:txBody>
      </p:sp>
      <p:pic>
        <p:nvPicPr>
          <p:cNvPr id="2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52" y="5559554"/>
            <a:ext cx="83534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rot="20921933">
            <a:off x="237077" y="5374888"/>
            <a:ext cx="1712071" cy="369332"/>
          </a:xfrm>
          <a:prstGeom prst="rect">
            <a:avLst/>
          </a:prstGeom>
          <a:solidFill>
            <a:srgbClr val="CCFFCC"/>
          </a:solidFill>
          <a:ln w="38100">
            <a:solidFill>
              <a:schemeClr val="tx1"/>
            </a:solidFill>
          </a:ln>
        </p:spPr>
        <p:txBody>
          <a:bodyPr wrap="square" rtlCol="0">
            <a:spAutoFit/>
          </a:bodyPr>
          <a:lstStyle/>
          <a:p>
            <a:pPr algn="ctr"/>
            <a:r>
              <a:rPr lang="en-US" dirty="0" smtClean="0">
                <a:latin typeface="Cambria" pitchFamily="18" charset="0"/>
              </a:rPr>
              <a:t>Unit Four</a:t>
            </a:r>
            <a:endParaRPr lang="en-US" dirty="0">
              <a:latin typeface="Cambria" pitchFamily="18" charset="0"/>
            </a:endParaRPr>
          </a:p>
        </p:txBody>
      </p:sp>
    </p:spTree>
    <p:extLst>
      <p:ext uri="{BB962C8B-B14F-4D97-AF65-F5344CB8AC3E}">
        <p14:creationId xmlns:p14="http://schemas.microsoft.com/office/powerpoint/2010/main" val="277029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8" grpId="0" animBg="1"/>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Think – Pair – Share</a:t>
            </a:r>
            <a:endParaRPr lang="en-US" sz="3600" b="1" dirty="0">
              <a:solidFill>
                <a:schemeClr val="bg1"/>
              </a:solidFill>
            </a:endParaRPr>
          </a:p>
        </p:txBody>
      </p:sp>
      <p:sp>
        <p:nvSpPr>
          <p:cNvPr id="4" name="Oval 3"/>
          <p:cNvSpPr/>
          <p:nvPr/>
        </p:nvSpPr>
        <p:spPr bwMode="auto">
          <a:xfrm>
            <a:off x="609600" y="1975903"/>
            <a:ext cx="2362200" cy="2438400"/>
          </a:xfrm>
          <a:prstGeom prst="ellipse">
            <a:avLst/>
          </a:prstGeom>
          <a:solidFill>
            <a:schemeClr val="bg1"/>
          </a:solidFill>
          <a:ln w="76200" cap="flat" cmpd="sng" algn="ctr">
            <a:solidFill>
              <a:schemeClr val="tx1"/>
            </a:solidFill>
            <a:prstDash val="sysDash"/>
            <a:round/>
            <a:headEnd type="none" w="med" len="med"/>
            <a:tailEnd type="none" w="med" len="med"/>
          </a:ln>
          <a:effectLst>
            <a:outerShdw blurRad="152400" dist="317500" dir="5400000" sx="90000" sy="-19000" rotWithShape="0">
              <a:prstClr val="black">
                <a:alpha val="15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1"/>
                </a:solidFill>
                <a:effectLst/>
                <a:latin typeface="Tempus Sans ITC" pitchFamily="82" charset="0"/>
              </a:rPr>
              <a:t>THINK</a:t>
            </a:r>
          </a:p>
          <a:p>
            <a:pPr marL="0" marR="0" indent="0" algn="ctr" defTabSz="914400" rtl="0" eaLnBrk="1" fontAlgn="base" latinLnBrk="0" hangingPunct="1">
              <a:lnSpc>
                <a:spcPct val="100000"/>
              </a:lnSpc>
              <a:spcBef>
                <a:spcPct val="0"/>
              </a:spcBef>
              <a:spcAft>
                <a:spcPct val="0"/>
              </a:spcAft>
              <a:buClrTx/>
              <a:buSzTx/>
              <a:buFontTx/>
              <a:buNone/>
              <a:tabLst/>
            </a:pPr>
            <a:r>
              <a:rPr lang="en-US" sz="2000" b="1" dirty="0">
                <a:latin typeface="Tempus Sans ITC" pitchFamily="82" charset="0"/>
              </a:rPr>
              <a:t>2</a:t>
            </a:r>
            <a:r>
              <a:rPr lang="en-US" sz="2000" b="1" dirty="0" smtClean="0">
                <a:latin typeface="Tempus Sans ITC" pitchFamily="82" charset="0"/>
              </a:rPr>
              <a:t> ways you could use this in your role.</a:t>
            </a:r>
            <a:r>
              <a:rPr kumimoji="0" lang="en-US" sz="2000" b="1" i="0" u="none" strike="noStrike" cap="none" normalizeH="0" baseline="0" dirty="0" smtClean="0">
                <a:ln>
                  <a:noFill/>
                </a:ln>
                <a:solidFill>
                  <a:schemeClr val="tx1"/>
                </a:solidFill>
                <a:effectLst/>
                <a:latin typeface="BlackBoard" pitchFamily="2" charset="0"/>
              </a:rPr>
              <a:t> </a:t>
            </a:r>
          </a:p>
        </p:txBody>
      </p:sp>
      <p:sp>
        <p:nvSpPr>
          <p:cNvPr id="7" name="Oval 6"/>
          <p:cNvSpPr/>
          <p:nvPr/>
        </p:nvSpPr>
        <p:spPr bwMode="auto">
          <a:xfrm>
            <a:off x="6248400" y="1975903"/>
            <a:ext cx="2362200" cy="2438400"/>
          </a:xfrm>
          <a:prstGeom prst="ellipse">
            <a:avLst/>
          </a:prstGeom>
          <a:solidFill>
            <a:schemeClr val="bg1"/>
          </a:solidFill>
          <a:ln w="76200" cap="flat" cmpd="sng" algn="ctr">
            <a:solidFill>
              <a:schemeClr val="tx1"/>
            </a:solidFill>
            <a:prstDash val="sysDash"/>
            <a:round/>
            <a:headEnd type="none" w="med" len="med"/>
            <a:tailEnd type="none" w="med" len="med"/>
          </a:ln>
          <a:effectLst>
            <a:outerShdw blurRad="152400" dist="317500" dir="5400000" sx="90000" sy="-19000" rotWithShape="0">
              <a:prstClr val="black">
                <a:alpha val="15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1"/>
                </a:solidFill>
                <a:effectLst/>
                <a:latin typeface="Tempus Sans ITC" pitchFamily="82" charset="0"/>
              </a:rPr>
              <a:t>SHARE</a:t>
            </a:r>
          </a:p>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latin typeface="Tempus Sans ITC" pitchFamily="82" charset="0"/>
              </a:rPr>
              <a:t>Your thinking.</a:t>
            </a:r>
            <a:endParaRPr kumimoji="0" lang="en-US" sz="2000" b="1" i="0" u="none" strike="noStrike" cap="none" normalizeH="0" baseline="0" dirty="0" smtClean="0">
              <a:ln>
                <a:noFill/>
              </a:ln>
              <a:solidFill>
                <a:schemeClr val="tx1"/>
              </a:solidFill>
              <a:effectLst/>
              <a:latin typeface="BlackBoard" pitchFamily="2" charset="0"/>
            </a:endParaRPr>
          </a:p>
        </p:txBody>
      </p:sp>
      <p:sp>
        <p:nvSpPr>
          <p:cNvPr id="9" name="Oval 8"/>
          <p:cNvSpPr/>
          <p:nvPr/>
        </p:nvSpPr>
        <p:spPr bwMode="auto">
          <a:xfrm>
            <a:off x="3429000" y="1975903"/>
            <a:ext cx="2362200" cy="2438400"/>
          </a:xfrm>
          <a:prstGeom prst="ellipse">
            <a:avLst/>
          </a:prstGeom>
          <a:solidFill>
            <a:schemeClr val="bg1"/>
          </a:solidFill>
          <a:ln w="76200" cap="flat" cmpd="sng" algn="ctr">
            <a:solidFill>
              <a:schemeClr val="tx1"/>
            </a:solidFill>
            <a:prstDash val="sysDash"/>
            <a:round/>
            <a:headEnd type="none" w="med" len="med"/>
            <a:tailEnd type="none" w="med" len="med"/>
          </a:ln>
          <a:effectLst>
            <a:outerShdw blurRad="152400" dist="317500" dir="5400000" sx="90000" sy="-19000" rotWithShape="0">
              <a:prstClr val="black">
                <a:alpha val="15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1"/>
                </a:solidFill>
                <a:effectLst/>
                <a:latin typeface="Tempus Sans ITC" pitchFamily="82" charset="0"/>
              </a:rPr>
              <a:t>PAIR</a:t>
            </a:r>
          </a:p>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latin typeface="Tempus Sans ITC" pitchFamily="82" charset="0"/>
              </a:rPr>
              <a:t>With an elbow partner.</a:t>
            </a:r>
            <a:endParaRPr kumimoji="0" lang="en-US" sz="2000" b="1" i="0" u="none" strike="noStrike" cap="none" normalizeH="0" baseline="0" dirty="0" smtClean="0">
              <a:ln>
                <a:noFill/>
              </a:ln>
              <a:solidFill>
                <a:schemeClr val="tx1"/>
              </a:solidFill>
              <a:effectLst/>
              <a:latin typeface="BlackBoard" pitchFamily="2" charset="0"/>
            </a:endParaRPr>
          </a:p>
        </p:txBody>
      </p:sp>
    </p:spTree>
    <p:extLst>
      <p:ext uri="{BB962C8B-B14F-4D97-AF65-F5344CB8AC3E}">
        <p14:creationId xmlns:p14="http://schemas.microsoft.com/office/powerpoint/2010/main" val="428705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Math Data Teams Model</a:t>
            </a:r>
            <a:endParaRPr lang="en-US" sz="3600" b="1" dirty="0">
              <a:solidFill>
                <a:schemeClr val="bg1"/>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7"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1219200" y="2971800"/>
            <a:ext cx="762000" cy="6858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525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Math Data Teams Model</a:t>
            </a:r>
            <a:endParaRPr lang="en-US" sz="3600" b="1" dirty="0">
              <a:solidFill>
                <a:schemeClr val="bg1"/>
              </a:solidFill>
            </a:endParaRPr>
          </a:p>
        </p:txBody>
      </p:sp>
      <p:cxnSp>
        <p:nvCxnSpPr>
          <p:cNvPr id="5" name="Straight Arrow Connector 4"/>
          <p:cNvCxnSpPr/>
          <p:nvPr/>
        </p:nvCxnSpPr>
        <p:spPr>
          <a:xfrm>
            <a:off x="457200" y="304800"/>
            <a:ext cx="381000" cy="7620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543800" y="304800"/>
            <a:ext cx="762000" cy="4572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44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457200" y="228600"/>
            <a:ext cx="381000" cy="685800"/>
          </a:xfrm>
          <a:prstGeom prst="straightConnector1">
            <a:avLst/>
          </a:prstGeom>
          <a:ln w="5715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543800" y="249640"/>
            <a:ext cx="762000" cy="321860"/>
          </a:xfrm>
          <a:prstGeom prst="straightConnector1">
            <a:avLst/>
          </a:prstGeom>
          <a:ln w="571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057400" y="1371600"/>
            <a:ext cx="4800600" cy="609600"/>
          </a:xfrm>
          <a:prstGeom prst="rect">
            <a:avLst/>
          </a:prstGeom>
          <a:solidFill>
            <a:srgbClr val="FFCCCC"/>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latin typeface="Cambria" pitchFamily="18" charset="0"/>
              </a:rPr>
              <a:t>What does this standard mean the students will know and be able to do?</a:t>
            </a:r>
            <a:endParaRPr lang="en-US" dirty="0">
              <a:solidFill>
                <a:sysClr val="windowText" lastClr="000000"/>
              </a:solidFill>
              <a:latin typeface="Cambria" pitchFamily="18" charset="0"/>
            </a:endParaRPr>
          </a:p>
        </p:txBody>
      </p:sp>
      <p:cxnSp>
        <p:nvCxnSpPr>
          <p:cNvPr id="20" name="Straight Arrow Connector 19"/>
          <p:cNvCxnSpPr/>
          <p:nvPr/>
        </p:nvCxnSpPr>
        <p:spPr>
          <a:xfrm>
            <a:off x="3352800" y="3657600"/>
            <a:ext cx="914400" cy="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057400" y="4343400"/>
            <a:ext cx="4800599" cy="2057400"/>
          </a:xfrm>
          <a:prstGeom prst="rect">
            <a:avLst/>
          </a:prstGeom>
          <a:solidFill>
            <a:srgbClr val="FFCCCC"/>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ysClr val="windowText" lastClr="000000"/>
                </a:solidFill>
                <a:latin typeface="Cambria" pitchFamily="18" charset="0"/>
              </a:rPr>
              <a:t>Deepen Math Content Knowledge</a:t>
            </a:r>
          </a:p>
          <a:p>
            <a:pPr marL="285750" indent="-285750">
              <a:buFont typeface="Arial" pitchFamily="34" charset="0"/>
              <a:buChar char="•"/>
            </a:pPr>
            <a:r>
              <a:rPr lang="en-US" dirty="0" smtClean="0">
                <a:solidFill>
                  <a:sysClr val="windowText" lastClr="000000"/>
                </a:solidFill>
                <a:latin typeface="Cambria" pitchFamily="18" charset="0"/>
              </a:rPr>
              <a:t>Mini-PD sessions for coaches + teachers</a:t>
            </a:r>
          </a:p>
          <a:p>
            <a:pPr marL="285750" indent="-285750">
              <a:buFont typeface="Arial" pitchFamily="34" charset="0"/>
              <a:buChar char="•"/>
            </a:pPr>
            <a:r>
              <a:rPr lang="en-US" dirty="0" smtClean="0">
                <a:solidFill>
                  <a:sysClr val="windowText" lastClr="000000"/>
                </a:solidFill>
                <a:latin typeface="Cambria" pitchFamily="18" charset="0"/>
              </a:rPr>
              <a:t>2013 – 2014 PD Plan </a:t>
            </a:r>
          </a:p>
          <a:p>
            <a:pPr marL="742950" lvl="1" indent="-285750">
              <a:buFont typeface="Arial" pitchFamily="34" charset="0"/>
              <a:buChar char="•"/>
            </a:pPr>
            <a:r>
              <a:rPr lang="en-US" dirty="0" smtClean="0">
                <a:solidFill>
                  <a:sysClr val="windowText" lastClr="000000"/>
                </a:solidFill>
                <a:latin typeface="Cambria" pitchFamily="18" charset="0"/>
              </a:rPr>
              <a:t>Strategies</a:t>
            </a:r>
          </a:p>
          <a:p>
            <a:pPr marL="742950" lvl="1" indent="-285750">
              <a:buFont typeface="Arial" pitchFamily="34" charset="0"/>
              <a:buChar char="•"/>
            </a:pPr>
            <a:r>
              <a:rPr lang="en-US" dirty="0" smtClean="0">
                <a:solidFill>
                  <a:sysClr val="windowText" lastClr="000000"/>
                </a:solidFill>
                <a:latin typeface="Cambria" pitchFamily="18" charset="0"/>
              </a:rPr>
              <a:t>Examples</a:t>
            </a:r>
          </a:p>
          <a:p>
            <a:pPr marL="742950" lvl="1" indent="-285750">
              <a:buFont typeface="Arial" pitchFamily="34" charset="0"/>
              <a:buChar char="•"/>
            </a:pPr>
            <a:r>
              <a:rPr lang="en-US" dirty="0" smtClean="0">
                <a:solidFill>
                  <a:sysClr val="windowText" lastClr="000000"/>
                </a:solidFill>
                <a:latin typeface="Cambria" pitchFamily="18" charset="0"/>
              </a:rPr>
              <a:t>Practice</a:t>
            </a:r>
          </a:p>
          <a:p>
            <a:pPr marL="742950" lvl="1" indent="-285750">
              <a:buFont typeface="Arial" pitchFamily="34" charset="0"/>
              <a:buChar char="•"/>
            </a:pPr>
            <a:r>
              <a:rPr lang="en-US" dirty="0" smtClean="0">
                <a:solidFill>
                  <a:sysClr val="windowText" lastClr="000000"/>
                </a:solidFill>
                <a:latin typeface="Cambria" pitchFamily="18" charset="0"/>
              </a:rPr>
              <a:t>Collaboration</a:t>
            </a:r>
            <a:endParaRPr lang="en-US" dirty="0">
              <a:solidFill>
                <a:sysClr val="windowText" lastClr="000000"/>
              </a:solidFill>
              <a:latin typeface="Cambria" pitchFamily="18" charset="0"/>
            </a:endParaRPr>
          </a:p>
        </p:txBody>
      </p:sp>
    </p:spTree>
    <p:extLst>
      <p:ext uri="{BB962C8B-B14F-4D97-AF65-F5344CB8AC3E}">
        <p14:creationId xmlns:p14="http://schemas.microsoft.com/office/powerpoint/2010/main" val="245923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Math Data Teams Model</a:t>
            </a:r>
            <a:endParaRPr lang="en-US" sz="3600" b="1" dirty="0">
              <a:solidFill>
                <a:schemeClr val="bg1"/>
              </a:solidFill>
            </a:endParaRPr>
          </a:p>
        </p:txBody>
      </p:sp>
      <p:cxnSp>
        <p:nvCxnSpPr>
          <p:cNvPr id="5" name="Straight Arrow Connector 4"/>
          <p:cNvCxnSpPr/>
          <p:nvPr/>
        </p:nvCxnSpPr>
        <p:spPr>
          <a:xfrm>
            <a:off x="457200" y="304800"/>
            <a:ext cx="381000" cy="7620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543800" y="304800"/>
            <a:ext cx="762000" cy="4572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44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245057" y="4512860"/>
            <a:ext cx="4800600" cy="304800"/>
          </a:xfrm>
          <a:prstGeom prst="rect">
            <a:avLst/>
          </a:prstGeom>
          <a:solidFill>
            <a:srgbClr val="CCECFF"/>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latin typeface="Cambria" pitchFamily="18" charset="0"/>
              </a:rPr>
              <a:t>Lessons and Resources for Base Ten 2</a:t>
            </a:r>
            <a:endParaRPr lang="en-US" dirty="0">
              <a:solidFill>
                <a:sysClr val="windowText" lastClr="000000"/>
              </a:solidFill>
              <a:latin typeface="Cambria" pitchFamily="18" charset="0"/>
            </a:endParaRPr>
          </a:p>
        </p:txBody>
      </p:sp>
      <p:cxnSp>
        <p:nvCxnSpPr>
          <p:cNvPr id="24" name="Straight Arrow Connector 23"/>
          <p:cNvCxnSpPr/>
          <p:nvPr/>
        </p:nvCxnSpPr>
        <p:spPr>
          <a:xfrm flipH="1">
            <a:off x="912125" y="4512860"/>
            <a:ext cx="228600" cy="440140"/>
          </a:xfrm>
          <a:prstGeom prst="straightConnector1">
            <a:avLst/>
          </a:prstGeom>
          <a:ln w="38100">
            <a:solidFill>
              <a:srgbClr val="CCECFF"/>
            </a:solidFill>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135038" y="4279711"/>
            <a:ext cx="1336343" cy="258170"/>
          </a:xfrm>
          <a:prstGeom prst="rect">
            <a:avLst/>
          </a:prstGeom>
          <a:solidFill>
            <a:srgbClr val="CCECFF"/>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latin typeface="Cambria" pitchFamily="18" charset="0"/>
              </a:rPr>
              <a:t>Hyperlinks</a:t>
            </a:r>
            <a:endParaRPr lang="en-US" dirty="0">
              <a:solidFill>
                <a:sysClr val="windowText" lastClr="000000"/>
              </a:solidFill>
              <a:latin typeface="Cambria" pitchFamily="18" charset="0"/>
            </a:endParaRPr>
          </a:p>
        </p:txBody>
      </p:sp>
    </p:spTree>
    <p:extLst>
      <p:ext uri="{BB962C8B-B14F-4D97-AF65-F5344CB8AC3E}">
        <p14:creationId xmlns:p14="http://schemas.microsoft.com/office/powerpoint/2010/main" val="374151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4400" cy="6019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694830" y="923835"/>
            <a:ext cx="2667000" cy="1200329"/>
          </a:xfrm>
          <a:prstGeom prst="rect">
            <a:avLst/>
          </a:prstGeom>
          <a:solidFill>
            <a:srgbClr val="CCFFCC"/>
          </a:solidFill>
          <a:ln w="28575">
            <a:solidFill>
              <a:schemeClr val="tx1"/>
            </a:solidFill>
          </a:ln>
        </p:spPr>
        <p:txBody>
          <a:bodyPr wrap="square" rtlCol="0">
            <a:spAutoFit/>
          </a:bodyPr>
          <a:lstStyle/>
          <a:p>
            <a:r>
              <a:rPr lang="en-US" b="1" dirty="0" smtClean="0">
                <a:latin typeface="Cambria" pitchFamily="18" charset="0"/>
              </a:rPr>
              <a:t>Linked to </a:t>
            </a:r>
            <a:r>
              <a:rPr lang="en-US" b="1" dirty="0" err="1" smtClean="0">
                <a:latin typeface="Cambria" pitchFamily="18" charset="0"/>
              </a:rPr>
              <a:t>Sharepoint</a:t>
            </a:r>
            <a:r>
              <a:rPr lang="en-US" b="1" dirty="0" smtClean="0">
                <a:latin typeface="Cambria" pitchFamily="18" charset="0"/>
              </a:rPr>
              <a:t> – </a:t>
            </a:r>
            <a:r>
              <a:rPr lang="en-US" dirty="0" smtClean="0">
                <a:latin typeface="Cambria" pitchFamily="18" charset="0"/>
              </a:rPr>
              <a:t>Teachers will need to sign in using their DMPS username and password.</a:t>
            </a:r>
            <a:endParaRPr lang="en-US" dirty="0">
              <a:latin typeface="Cambria" pitchFamily="18" charset="0"/>
            </a:endParaRPr>
          </a:p>
        </p:txBody>
      </p:sp>
    </p:spTree>
    <p:extLst>
      <p:ext uri="{BB962C8B-B14F-4D97-AF65-F5344CB8AC3E}">
        <p14:creationId xmlns:p14="http://schemas.microsoft.com/office/powerpoint/2010/main" val="422507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334"/>
            <a:ext cx="8534400" cy="1362075"/>
          </a:xfrm>
        </p:spPr>
        <p:txBody>
          <a:bodyPr>
            <a:noAutofit/>
          </a:bodyPr>
          <a:lstStyle/>
          <a:p>
            <a:r>
              <a:rPr lang="en-US" sz="4400" dirty="0" smtClean="0"/>
              <a:t>SCAVENGER HUNT</a:t>
            </a:r>
            <a:endParaRPr lang="en-US" sz="4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895350"/>
            <a:ext cx="398145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066800"/>
            <a:ext cx="7494494"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4876800"/>
            <a:ext cx="8229600" cy="584775"/>
          </a:xfrm>
          <a:prstGeom prst="rect">
            <a:avLst/>
          </a:prstGeom>
          <a:solidFill>
            <a:srgbClr val="CCECFF"/>
          </a:solidFill>
          <a:ln w="76200">
            <a:solidFill>
              <a:schemeClr val="tx1"/>
            </a:solidFill>
          </a:ln>
        </p:spPr>
        <p:txBody>
          <a:bodyPr wrap="square" rtlCol="0">
            <a:spAutoFit/>
          </a:bodyPr>
          <a:lstStyle/>
          <a:p>
            <a:pPr algn="ctr"/>
            <a:r>
              <a:rPr lang="en-US" sz="3200" b="1" dirty="0" smtClean="0">
                <a:latin typeface="Cambria" pitchFamily="18" charset="0"/>
              </a:rPr>
              <a:t>CHECK YOUR ANSWERS WITH A PARTNER! </a:t>
            </a:r>
            <a:endParaRPr lang="en-US" sz="3200" b="1" dirty="0">
              <a:latin typeface="Cambria" pitchFamily="18" charset="0"/>
            </a:endParaRPr>
          </a:p>
        </p:txBody>
      </p:sp>
    </p:spTree>
    <p:extLst>
      <p:ext uri="{BB962C8B-B14F-4D97-AF65-F5344CB8AC3E}">
        <p14:creationId xmlns:p14="http://schemas.microsoft.com/office/powerpoint/2010/main" val="52625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p:cTn id="12" dur="1000" fill="hold"/>
                                        <p:tgtEl>
                                          <p:spTgt spid="4099"/>
                                        </p:tgtEl>
                                        <p:attrNameLst>
                                          <p:attrName>ppt_w</p:attrName>
                                        </p:attrNameLst>
                                      </p:cBhvr>
                                      <p:tavLst>
                                        <p:tav tm="0">
                                          <p:val>
                                            <p:fltVal val="0"/>
                                          </p:val>
                                        </p:tav>
                                        <p:tav tm="100000">
                                          <p:val>
                                            <p:strVal val="#ppt_w"/>
                                          </p:val>
                                        </p:tav>
                                      </p:tavLst>
                                    </p:anim>
                                    <p:anim calcmode="lin" valueType="num">
                                      <p:cBhvr>
                                        <p:cTn id="13" dur="1000" fill="hold"/>
                                        <p:tgtEl>
                                          <p:spTgt spid="4099"/>
                                        </p:tgtEl>
                                        <p:attrNameLst>
                                          <p:attrName>ppt_h</p:attrName>
                                        </p:attrNameLst>
                                      </p:cBhvr>
                                      <p:tavLst>
                                        <p:tav tm="0">
                                          <p:val>
                                            <p:fltVal val="0"/>
                                          </p:val>
                                        </p:tav>
                                        <p:tav tm="100000">
                                          <p:val>
                                            <p:strVal val="#ppt_h"/>
                                          </p:val>
                                        </p:tav>
                                      </p:tavLst>
                                    </p:anim>
                                    <p:anim calcmode="lin" valueType="num">
                                      <p:cBhvr>
                                        <p:cTn id="14" dur="1000" fill="hold"/>
                                        <p:tgtEl>
                                          <p:spTgt spid="4099"/>
                                        </p:tgtEl>
                                        <p:attrNameLst>
                                          <p:attrName>style.rotation</p:attrName>
                                        </p:attrNameLst>
                                      </p:cBhvr>
                                      <p:tavLst>
                                        <p:tav tm="0">
                                          <p:val>
                                            <p:fltVal val="90"/>
                                          </p:val>
                                        </p:tav>
                                        <p:tav tm="100000">
                                          <p:val>
                                            <p:fltVal val="0"/>
                                          </p:val>
                                        </p:tav>
                                      </p:tavLst>
                                    </p:anim>
                                    <p:animEffect transition="in" filter="fade">
                                      <p:cBhvr>
                                        <p:cTn id="15" dur="1000"/>
                                        <p:tgtEl>
                                          <p:spTgt spid="40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3" y="0"/>
            <a:ext cx="91179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74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55150" cy="67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52400" y="3962400"/>
            <a:ext cx="8229600" cy="137160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74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3" y="0"/>
            <a:ext cx="91179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04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Pg. 1 provide?</a:t>
            </a:r>
            <a:endParaRPr lang="en-US" dirty="0"/>
          </a:p>
        </p:txBody>
      </p:sp>
      <p:sp>
        <p:nvSpPr>
          <p:cNvPr id="3" name="Content Placeholder 2"/>
          <p:cNvSpPr>
            <a:spLocks noGrp="1"/>
          </p:cNvSpPr>
          <p:nvPr>
            <p:ph idx="1"/>
          </p:nvPr>
        </p:nvSpPr>
        <p:spPr>
          <a:xfrm>
            <a:off x="457200" y="1600200"/>
            <a:ext cx="8534400" cy="4724400"/>
          </a:xfrm>
        </p:spPr>
        <p:txBody>
          <a:bodyPr>
            <a:normAutofit fontScale="92500" lnSpcReduction="20000"/>
          </a:bodyPr>
          <a:lstStyle/>
          <a:p>
            <a:r>
              <a:rPr lang="en-US" dirty="0"/>
              <a:t>5 lessons = 6 weeks of instruction</a:t>
            </a:r>
          </a:p>
          <a:p>
            <a:pPr lvl="1"/>
            <a:r>
              <a:rPr lang="en-US" dirty="0"/>
              <a:t>6 day weeks</a:t>
            </a:r>
          </a:p>
          <a:p>
            <a:pPr lvl="1"/>
            <a:r>
              <a:rPr lang="en-US" dirty="0"/>
              <a:t>1 week for extension and </a:t>
            </a:r>
            <a:r>
              <a:rPr lang="en-US" dirty="0" err="1" smtClean="0"/>
              <a:t>reteaching</a:t>
            </a:r>
            <a:r>
              <a:rPr lang="en-US" dirty="0" smtClean="0"/>
              <a:t/>
            </a:r>
            <a:br>
              <a:rPr lang="en-US" dirty="0" smtClean="0"/>
            </a:br>
            <a:endParaRPr lang="en-US" dirty="0" smtClean="0"/>
          </a:p>
          <a:p>
            <a:r>
              <a:rPr lang="en-US" dirty="0" smtClean="0"/>
              <a:t>Big Idea and Essential Questions</a:t>
            </a:r>
          </a:p>
          <a:p>
            <a:r>
              <a:rPr lang="en-US" dirty="0" smtClean="0"/>
              <a:t>Skill and Concepts for instruction</a:t>
            </a:r>
          </a:p>
          <a:p>
            <a:r>
              <a:rPr lang="en-US" dirty="0" smtClean="0"/>
              <a:t>Being a Writer Unit </a:t>
            </a:r>
          </a:p>
          <a:p>
            <a:r>
              <a:rPr lang="en-US" dirty="0" smtClean="0"/>
              <a:t>Science / Social Studies and Health Concepts</a:t>
            </a:r>
            <a:br>
              <a:rPr lang="en-US" dirty="0" smtClean="0"/>
            </a:br>
            <a:endParaRPr lang="en-US" dirty="0" smtClean="0"/>
          </a:p>
          <a:p>
            <a:pPr marL="4572" indent="0" algn="ctr">
              <a:buNone/>
            </a:pPr>
            <a:r>
              <a:rPr lang="en-US" b="1" dirty="0" smtClean="0"/>
              <a:t>One Stop Shop!</a:t>
            </a:r>
          </a:p>
          <a:p>
            <a:endParaRPr lang="en-US" dirty="0" smtClean="0"/>
          </a:p>
          <a:p>
            <a:endParaRPr lang="en-US" dirty="0"/>
          </a:p>
        </p:txBody>
      </p:sp>
    </p:spTree>
    <p:extLst>
      <p:ext uri="{BB962C8B-B14F-4D97-AF65-F5344CB8AC3E}">
        <p14:creationId xmlns:p14="http://schemas.microsoft.com/office/powerpoint/2010/main" val="6394150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55150" cy="67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5-Point Star 1"/>
          <p:cNvSpPr/>
          <p:nvPr/>
        </p:nvSpPr>
        <p:spPr>
          <a:xfrm>
            <a:off x="1551296" y="4572000"/>
            <a:ext cx="304800" cy="3048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12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12" y="685800"/>
            <a:ext cx="8534400" cy="1362075"/>
          </a:xfrm>
        </p:spPr>
        <p:txBody>
          <a:bodyPr>
            <a:noAutofit/>
          </a:bodyPr>
          <a:lstStyle/>
          <a:p>
            <a:r>
              <a:rPr lang="en-US" sz="4400" dirty="0" smtClean="0">
                <a:solidFill>
                  <a:srgbClr val="FFC000"/>
                </a:solidFill>
              </a:rPr>
              <a:t>CONTINUE</a:t>
            </a:r>
            <a:r>
              <a:rPr lang="en-US" sz="4400" dirty="0" smtClean="0"/>
              <a:t> SCAVENGER HUNT</a:t>
            </a:r>
            <a:endParaRPr lang="en-US" sz="4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8857648" cy="267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03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Math Data Teams Model</a:t>
            </a:r>
            <a:endParaRPr lang="en-US" sz="3600" b="1" dirty="0">
              <a:solidFill>
                <a:schemeClr val="bg1"/>
              </a:solidFill>
            </a:endParaRPr>
          </a:p>
        </p:txBody>
      </p:sp>
      <p:cxnSp>
        <p:nvCxnSpPr>
          <p:cNvPr id="5" name="Straight Arrow Connector 4"/>
          <p:cNvCxnSpPr/>
          <p:nvPr/>
        </p:nvCxnSpPr>
        <p:spPr>
          <a:xfrm>
            <a:off x="457200" y="304800"/>
            <a:ext cx="381000" cy="7620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543800" y="304800"/>
            <a:ext cx="762000" cy="4572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5" y="0"/>
            <a:ext cx="913244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05000" y="5324480"/>
            <a:ext cx="5257800" cy="369332"/>
          </a:xfrm>
          <a:prstGeom prst="rect">
            <a:avLst/>
          </a:prstGeom>
          <a:solidFill>
            <a:srgbClr val="FFCC99"/>
          </a:solidFill>
          <a:ln w="38100">
            <a:solidFill>
              <a:schemeClr val="tx1"/>
            </a:solidFill>
            <a:prstDash val="sysDot"/>
          </a:ln>
        </p:spPr>
        <p:txBody>
          <a:bodyPr wrap="square" rtlCol="0">
            <a:spAutoFit/>
          </a:bodyPr>
          <a:lstStyle/>
          <a:p>
            <a:pPr algn="ctr"/>
            <a:r>
              <a:rPr lang="en-US" dirty="0">
                <a:latin typeface="Cambria" pitchFamily="18" charset="0"/>
              </a:rPr>
              <a:t>Emphasized Standards for Mathematical </a:t>
            </a:r>
            <a:r>
              <a:rPr lang="en-US" dirty="0" smtClean="0">
                <a:latin typeface="Cambria" pitchFamily="18" charset="0"/>
              </a:rPr>
              <a:t>Practice</a:t>
            </a:r>
            <a:endParaRPr lang="en-US" dirty="0">
              <a:latin typeface="Cambria" pitchFamily="18" charset="0"/>
            </a:endParaRPr>
          </a:p>
        </p:txBody>
      </p:sp>
      <p:cxnSp>
        <p:nvCxnSpPr>
          <p:cNvPr id="10" name="Straight Arrow Connector 9"/>
          <p:cNvCxnSpPr/>
          <p:nvPr/>
        </p:nvCxnSpPr>
        <p:spPr>
          <a:xfrm flipV="1">
            <a:off x="457200" y="5867400"/>
            <a:ext cx="190500" cy="76200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04800" y="6375211"/>
            <a:ext cx="1336343" cy="258170"/>
          </a:xfrm>
          <a:prstGeom prst="rect">
            <a:avLst/>
          </a:prstGeom>
          <a:solidFill>
            <a:srgbClr val="FFCC99"/>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ysClr val="windowText" lastClr="000000"/>
                </a:solidFill>
                <a:latin typeface="Cambria" pitchFamily="18" charset="0"/>
              </a:rPr>
              <a:t>Hyperlinks</a:t>
            </a:r>
            <a:endParaRPr lang="en-US" dirty="0">
              <a:solidFill>
                <a:sysClr val="windowText" lastClr="000000"/>
              </a:solidFill>
              <a:latin typeface="Cambria" pitchFamily="18" charset="0"/>
            </a:endParaRPr>
          </a:p>
        </p:txBody>
      </p:sp>
    </p:spTree>
    <p:extLst>
      <p:ext uri="{BB962C8B-B14F-4D97-AF65-F5344CB8AC3E}">
        <p14:creationId xmlns:p14="http://schemas.microsoft.com/office/powerpoint/2010/main" val="12888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199"/>
            <a:ext cx="8632664" cy="539541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724400" y="1981200"/>
            <a:ext cx="3733800" cy="1754326"/>
          </a:xfrm>
          <a:prstGeom prst="rect">
            <a:avLst/>
          </a:prstGeom>
          <a:solidFill>
            <a:srgbClr val="FFCC99"/>
          </a:solidFill>
          <a:ln>
            <a:solidFill>
              <a:schemeClr val="tx1"/>
            </a:solidFill>
          </a:ln>
        </p:spPr>
        <p:txBody>
          <a:bodyPr wrap="square" rtlCol="0">
            <a:spAutoFit/>
          </a:bodyPr>
          <a:lstStyle/>
          <a:p>
            <a:r>
              <a:rPr lang="en-US" b="1" u="sng" dirty="0" smtClean="0">
                <a:latin typeface="Cambria" pitchFamily="18" charset="0"/>
              </a:rPr>
              <a:t>Mathematical Practice Standards</a:t>
            </a:r>
          </a:p>
          <a:p>
            <a:pPr marL="285750" indent="-285750">
              <a:buFont typeface="Arial" pitchFamily="34" charset="0"/>
              <a:buChar char="•"/>
            </a:pPr>
            <a:r>
              <a:rPr lang="en-US" dirty="0" smtClean="0">
                <a:latin typeface="Cambria" pitchFamily="18" charset="0"/>
              </a:rPr>
              <a:t>Located on the Math Website</a:t>
            </a:r>
          </a:p>
          <a:p>
            <a:pPr marL="285750" indent="-285750">
              <a:buFont typeface="Arial" pitchFamily="34" charset="0"/>
              <a:buChar char="•"/>
            </a:pPr>
            <a:r>
              <a:rPr lang="en-US" dirty="0" smtClean="0">
                <a:latin typeface="Cambria" pitchFamily="18" charset="0"/>
              </a:rPr>
              <a:t>Specific by Grade Level</a:t>
            </a:r>
          </a:p>
          <a:p>
            <a:pPr marL="285750" indent="-285750">
              <a:buFont typeface="Arial" pitchFamily="34" charset="0"/>
              <a:buChar char="•"/>
            </a:pPr>
            <a:r>
              <a:rPr lang="en-US" dirty="0" smtClean="0">
                <a:latin typeface="Cambria" pitchFamily="18" charset="0"/>
              </a:rPr>
              <a:t>Focus of 2013 – 2014 PD</a:t>
            </a:r>
          </a:p>
          <a:p>
            <a:pPr marL="742950" lvl="1" indent="-285750">
              <a:buFont typeface="Arial" pitchFamily="34" charset="0"/>
              <a:buChar char="•"/>
            </a:pPr>
            <a:r>
              <a:rPr lang="en-US" dirty="0" smtClean="0">
                <a:latin typeface="Cambria" pitchFamily="18" charset="0"/>
              </a:rPr>
              <a:t>Strategies</a:t>
            </a:r>
          </a:p>
          <a:p>
            <a:pPr marL="742950" lvl="1" indent="-285750">
              <a:buFont typeface="Arial" pitchFamily="34" charset="0"/>
              <a:buChar char="•"/>
            </a:pPr>
            <a:r>
              <a:rPr lang="en-US" dirty="0" smtClean="0">
                <a:latin typeface="Cambria" pitchFamily="18" charset="0"/>
              </a:rPr>
              <a:t>Examples</a:t>
            </a:r>
          </a:p>
        </p:txBody>
      </p:sp>
    </p:spTree>
    <p:extLst>
      <p:ext uri="{BB962C8B-B14F-4D97-AF65-F5344CB8AC3E}">
        <p14:creationId xmlns:p14="http://schemas.microsoft.com/office/powerpoint/2010/main" val="347908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3800" dirty="0" smtClean="0"/>
              <a:t>Page 2</a:t>
            </a:r>
            <a:endParaRPr lang="en-US" sz="13800" dirty="0"/>
          </a:p>
        </p:txBody>
      </p:sp>
    </p:spTree>
    <p:extLst>
      <p:ext uri="{BB962C8B-B14F-4D97-AF65-F5344CB8AC3E}">
        <p14:creationId xmlns:p14="http://schemas.microsoft.com/office/powerpoint/2010/main" val="991639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67" t="20926" r="23958" b="13400"/>
          <a:stretch/>
        </p:blipFill>
        <p:spPr bwMode="auto">
          <a:xfrm>
            <a:off x="-12700" y="-1"/>
            <a:ext cx="9156700" cy="632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48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Use to Teach Pg. 2?</a:t>
            </a:r>
            <a:endParaRPr lang="en-US" dirty="0"/>
          </a:p>
        </p:txBody>
      </p:sp>
      <p:sp>
        <p:nvSpPr>
          <p:cNvPr id="3" name="Content Placeholder 2"/>
          <p:cNvSpPr>
            <a:spLocks noGrp="1"/>
          </p:cNvSpPr>
          <p:nvPr>
            <p:ph idx="1"/>
          </p:nvPr>
        </p:nvSpPr>
        <p:spPr/>
        <p:txBody>
          <a:bodyPr>
            <a:normAutofit fontScale="77500" lnSpcReduction="20000"/>
          </a:bodyPr>
          <a:lstStyle/>
          <a:p>
            <a:pPr marL="4572" indent="0" algn="ctr">
              <a:buNone/>
            </a:pPr>
            <a:r>
              <a:rPr lang="en-US" b="1" dirty="0" smtClean="0"/>
              <a:t>Journeys!</a:t>
            </a:r>
            <a:br>
              <a:rPr lang="en-US" b="1" dirty="0" smtClean="0"/>
            </a:br>
            <a:endParaRPr lang="en-US" sz="400" b="1" dirty="0" smtClean="0"/>
          </a:p>
          <a:p>
            <a:r>
              <a:rPr lang="en-US" dirty="0" smtClean="0"/>
              <a:t>Whole Group Tab</a:t>
            </a:r>
          </a:p>
          <a:p>
            <a:pPr lvl="1"/>
            <a:r>
              <a:rPr lang="en-US" dirty="0" smtClean="0"/>
              <a:t>Read Aloud</a:t>
            </a:r>
          </a:p>
          <a:p>
            <a:pPr lvl="1"/>
            <a:r>
              <a:rPr lang="en-US" dirty="0" smtClean="0"/>
              <a:t>Introduce Comprehension</a:t>
            </a:r>
          </a:p>
          <a:p>
            <a:pPr lvl="1"/>
            <a:r>
              <a:rPr lang="en-US" dirty="0" smtClean="0"/>
              <a:t>Main Selection</a:t>
            </a:r>
          </a:p>
          <a:p>
            <a:pPr lvl="1"/>
            <a:r>
              <a:rPr lang="en-US" dirty="0" smtClean="0"/>
              <a:t>Deepening Comprehension</a:t>
            </a:r>
            <a:br>
              <a:rPr lang="en-US" dirty="0" smtClean="0"/>
            </a:br>
            <a:endParaRPr lang="en-US" dirty="0" smtClean="0"/>
          </a:p>
          <a:p>
            <a:r>
              <a:rPr lang="en-US" dirty="0" smtClean="0"/>
              <a:t>Small Group Tab</a:t>
            </a:r>
          </a:p>
          <a:p>
            <a:pPr lvl="1"/>
            <a:r>
              <a:rPr lang="en-US" dirty="0" smtClean="0"/>
              <a:t>Leveled Readers</a:t>
            </a:r>
          </a:p>
          <a:p>
            <a:pPr lvl="1"/>
            <a:r>
              <a:rPr lang="en-US" dirty="0" smtClean="0"/>
              <a:t>Leveled Practice</a:t>
            </a:r>
            <a:br>
              <a:rPr lang="en-US" dirty="0" smtClean="0"/>
            </a:br>
            <a:endParaRPr lang="en-US" dirty="0" smtClean="0"/>
          </a:p>
          <a:p>
            <a:r>
              <a:rPr lang="en-US" dirty="0" smtClean="0"/>
              <a:t>Extending the Common Core Booklet (ECC)</a:t>
            </a:r>
          </a:p>
          <a:p>
            <a:endParaRPr lang="en-US" dirty="0"/>
          </a:p>
        </p:txBody>
      </p:sp>
    </p:spTree>
    <p:extLst>
      <p:ext uri="{BB962C8B-B14F-4D97-AF65-F5344CB8AC3E}">
        <p14:creationId xmlns:p14="http://schemas.microsoft.com/office/powerpoint/2010/main" val="2164288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Look at the Journeys Materials</a:t>
            </a:r>
            <a:endParaRPr lang="en-US" dirty="0"/>
          </a:p>
        </p:txBody>
      </p:sp>
      <p:sp>
        <p:nvSpPr>
          <p:cNvPr id="3" name="Content Placeholder 2"/>
          <p:cNvSpPr>
            <a:spLocks noGrp="1"/>
          </p:cNvSpPr>
          <p:nvPr>
            <p:ph idx="1"/>
          </p:nvPr>
        </p:nvSpPr>
        <p:spPr>
          <a:xfrm>
            <a:off x="5985327" y="1532964"/>
            <a:ext cx="2971800" cy="788895"/>
          </a:xfrm>
        </p:spPr>
        <p:txBody>
          <a:bodyPr>
            <a:normAutofit/>
          </a:bodyPr>
          <a:lstStyle/>
          <a:p>
            <a:pPr marL="4572" indent="0">
              <a:buNone/>
            </a:pPr>
            <a:r>
              <a:rPr lang="en-US" dirty="0" smtClean="0"/>
              <a:t>Main Selection</a:t>
            </a:r>
          </a:p>
          <a:p>
            <a:pPr marL="4572"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52282"/>
            <a:ext cx="5059513"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flipV="1">
            <a:off x="4797504" y="1864659"/>
            <a:ext cx="2136696" cy="726141"/>
          </a:xfrm>
          <a:prstGeom prst="straightConnector1">
            <a:avLst/>
          </a:prstGeom>
          <a:ln w="889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816738"/>
            <a:ext cx="2672345" cy="340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457200" y="4697925"/>
            <a:ext cx="5181600" cy="1524000"/>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buFont typeface="Arial"/>
              <a:buNone/>
            </a:pPr>
            <a:r>
              <a:rPr lang="en-US" dirty="0" smtClean="0"/>
              <a:t>Introduce Comprehension (Projectable)</a:t>
            </a:r>
            <a:endParaRPr lang="en-US" dirty="0"/>
          </a:p>
        </p:txBody>
      </p:sp>
      <p:cxnSp>
        <p:nvCxnSpPr>
          <p:cNvPr id="11" name="Straight Arrow Connector 10"/>
          <p:cNvCxnSpPr/>
          <p:nvPr/>
        </p:nvCxnSpPr>
        <p:spPr>
          <a:xfrm flipV="1">
            <a:off x="3505200" y="5155125"/>
            <a:ext cx="2373404" cy="483675"/>
          </a:xfrm>
          <a:prstGeom prst="straightConnector1">
            <a:avLst/>
          </a:prstGeom>
          <a:ln w="889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4029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6084888" y="1354138"/>
            <a:ext cx="987425" cy="1306512"/>
          </a:xfrm>
          <a:prstGeom prst="rect">
            <a:avLst/>
          </a:prstGeom>
          <a:solidFill>
            <a:schemeClr val="bg1"/>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a:solidFill>
                <a:srgbClr val="000000"/>
              </a:solidFill>
              <a:ea typeface="ヒラギノ角ゴ Pro W3" charset="-128"/>
            </a:endParaRPr>
          </a:p>
        </p:txBody>
      </p:sp>
      <p:sp>
        <p:nvSpPr>
          <p:cNvPr id="35843" name="Rectangle 5"/>
          <p:cNvSpPr>
            <a:spLocks noChangeArrowheads="1"/>
          </p:cNvSpPr>
          <p:nvPr/>
        </p:nvSpPr>
        <p:spPr bwMode="auto">
          <a:xfrm>
            <a:off x="5121275" y="1071563"/>
            <a:ext cx="987425" cy="1306512"/>
          </a:xfrm>
          <a:prstGeom prst="rect">
            <a:avLst/>
          </a:prstGeom>
          <a:solidFill>
            <a:schemeClr val="bg1"/>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a:solidFill>
                <a:srgbClr val="000000"/>
              </a:solidFill>
              <a:ea typeface="ヒラギノ角ゴ Pro W3" charset="-128"/>
            </a:endParaRPr>
          </a:p>
        </p:txBody>
      </p:sp>
      <p:sp>
        <p:nvSpPr>
          <p:cNvPr id="35844" name="Rectangle 6"/>
          <p:cNvSpPr>
            <a:spLocks noChangeArrowheads="1"/>
          </p:cNvSpPr>
          <p:nvPr/>
        </p:nvSpPr>
        <p:spPr bwMode="auto">
          <a:xfrm>
            <a:off x="7813675" y="1325563"/>
            <a:ext cx="987425" cy="1306512"/>
          </a:xfrm>
          <a:prstGeom prst="rect">
            <a:avLst/>
          </a:prstGeom>
          <a:solidFill>
            <a:schemeClr val="bg1"/>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a:solidFill>
                <a:srgbClr val="000000"/>
              </a:solidFill>
              <a:ea typeface="ヒラギノ角ゴ Pro W3" charset="-128"/>
            </a:endParaRPr>
          </a:p>
        </p:txBody>
      </p:sp>
      <p:sp>
        <p:nvSpPr>
          <p:cNvPr id="35845" name="Rectangle 7"/>
          <p:cNvSpPr>
            <a:spLocks noChangeArrowheads="1"/>
          </p:cNvSpPr>
          <p:nvPr/>
        </p:nvSpPr>
        <p:spPr bwMode="auto">
          <a:xfrm>
            <a:off x="7013575" y="1087438"/>
            <a:ext cx="1044575" cy="304800"/>
          </a:xfrm>
          <a:prstGeom prst="rect">
            <a:avLst/>
          </a:prstGeom>
          <a:solidFill>
            <a:schemeClr val="bg1"/>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a:solidFill>
                <a:srgbClr val="000000"/>
              </a:solidFill>
              <a:ea typeface="ヒラギノ角ゴ Pro W3" charset="-128"/>
            </a:endParaRPr>
          </a:p>
        </p:txBody>
      </p:sp>
      <p:sp>
        <p:nvSpPr>
          <p:cNvPr id="35846" name="Text Box 8"/>
          <p:cNvSpPr txBox="1">
            <a:spLocks noChangeArrowheads="1"/>
          </p:cNvSpPr>
          <p:nvPr/>
        </p:nvSpPr>
        <p:spPr bwMode="auto">
          <a:xfrm>
            <a:off x="2276475" y="30163"/>
            <a:ext cx="6791325" cy="579437"/>
          </a:xfrm>
          <a:prstGeom prst="rect">
            <a:avLst/>
          </a:prstGeom>
          <a:noFill/>
          <a:ln w="9525">
            <a:noFill/>
            <a:miter lim="800000"/>
            <a:headEnd/>
            <a:tailEnd/>
          </a:ln>
        </p:spPr>
        <p:txBody>
          <a:bodyPr>
            <a:prstTxWarp prst="textNoShape">
              <a:avLst/>
            </a:prstTxWarp>
            <a:spAutoFit/>
          </a:bodyPr>
          <a:lstStyle/>
          <a:p>
            <a:pPr algn="r" eaLnBrk="0" fontAlgn="base" hangingPunct="0">
              <a:spcBef>
                <a:spcPct val="50000"/>
              </a:spcBef>
              <a:spcAft>
                <a:spcPct val="0"/>
              </a:spcAft>
            </a:pPr>
            <a:r>
              <a:rPr lang="en-US" sz="3200" b="1">
                <a:solidFill>
                  <a:srgbClr val="0070AE"/>
                </a:solidFill>
                <a:latin typeface="Footlight MT Light" charset="0"/>
                <a:ea typeface="ヒラギノ角ゴ Pro W3" charset="-128"/>
              </a:rPr>
              <a:t>Literature</a:t>
            </a:r>
          </a:p>
        </p:txBody>
      </p:sp>
      <p:pic>
        <p:nvPicPr>
          <p:cNvPr id="35847" name="Picture 9" descr="JOUBroNational_Mawk_Page_4-5"/>
          <p:cNvPicPr>
            <a:picLocks noChangeAspect="1" noChangeArrowheads="1"/>
          </p:cNvPicPr>
          <p:nvPr/>
        </p:nvPicPr>
        <p:blipFill>
          <a:blip r:embed="rId3" cstate="print">
            <a:clrChange>
              <a:clrFrom>
                <a:srgbClr val="FFFFFF"/>
              </a:clrFrom>
              <a:clrTo>
                <a:srgbClr val="FFFFFF">
                  <a:alpha val="0"/>
                </a:srgbClr>
              </a:clrTo>
            </a:clrChange>
          </a:blip>
          <a:srcRect l="51637" t="32257" r="21729" b="48154"/>
          <a:stretch>
            <a:fillRect/>
          </a:stretch>
        </p:blipFill>
        <p:spPr bwMode="auto">
          <a:xfrm>
            <a:off x="4810125" y="1033463"/>
            <a:ext cx="4129088" cy="1973262"/>
          </a:xfrm>
          <a:prstGeom prst="rect">
            <a:avLst/>
          </a:prstGeom>
          <a:noFill/>
          <a:ln w="9525">
            <a:noFill/>
            <a:miter lim="800000"/>
            <a:headEnd/>
            <a:tailEnd/>
          </a:ln>
        </p:spPr>
      </p:pic>
      <p:sp>
        <p:nvSpPr>
          <p:cNvPr id="534538" name="Text Box 10"/>
          <p:cNvSpPr txBox="1">
            <a:spLocks noChangeArrowheads="1"/>
          </p:cNvSpPr>
          <p:nvPr/>
        </p:nvSpPr>
        <p:spPr bwMode="auto">
          <a:xfrm>
            <a:off x="5151438" y="2843213"/>
            <a:ext cx="3409950" cy="45720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2400" b="1" dirty="0">
                <a:latin typeface="Footlight MT Light" pitchFamily="18" charset="0"/>
                <a:ea typeface="ヒラギノ角ゴ Pro W3" pitchFamily="1" charset="-128"/>
              </a:rPr>
              <a:t>Vocabulary Readers</a:t>
            </a:r>
          </a:p>
        </p:txBody>
      </p:sp>
      <p:sp>
        <p:nvSpPr>
          <p:cNvPr id="534539" name="Text Box 11"/>
          <p:cNvSpPr txBox="1">
            <a:spLocks noChangeArrowheads="1"/>
          </p:cNvSpPr>
          <p:nvPr/>
        </p:nvSpPr>
        <p:spPr bwMode="auto">
          <a:xfrm>
            <a:off x="728663" y="3145119"/>
            <a:ext cx="3409950" cy="45720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2400" b="1" dirty="0">
                <a:latin typeface="Footlight MT Light" pitchFamily="18" charset="0"/>
                <a:ea typeface="ヒラギノ角ゴ Pro W3" pitchFamily="1" charset="-128"/>
              </a:rPr>
              <a:t>Leveled Readers</a:t>
            </a:r>
          </a:p>
        </p:txBody>
      </p:sp>
      <p:sp>
        <p:nvSpPr>
          <p:cNvPr id="534545" name="Text Box 17"/>
          <p:cNvSpPr txBox="1">
            <a:spLocks noChangeArrowheads="1"/>
          </p:cNvSpPr>
          <p:nvPr/>
        </p:nvSpPr>
        <p:spPr bwMode="auto">
          <a:xfrm>
            <a:off x="5477005" y="4217040"/>
            <a:ext cx="3409950" cy="830997"/>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2400" b="1" dirty="0">
                <a:latin typeface="Footlight MT Light" pitchFamily="18" charset="0"/>
                <a:ea typeface="ヒラギノ角ゴ Pro W3" pitchFamily="1" charset="-128"/>
              </a:rPr>
              <a:t>Grade Level </a:t>
            </a:r>
            <a:r>
              <a:rPr lang="en-US" sz="2400" b="1" dirty="0" smtClean="0">
                <a:latin typeface="Footlight MT Light" pitchFamily="18" charset="0"/>
                <a:ea typeface="ヒラギノ角ゴ Pro W3" pitchFamily="1" charset="-128"/>
              </a:rPr>
              <a:t>Anthology and Student Magazine</a:t>
            </a:r>
            <a:endParaRPr lang="en-US" sz="2400" b="1" dirty="0">
              <a:latin typeface="Footlight MT Light" pitchFamily="18" charset="0"/>
              <a:ea typeface="ヒラギノ角ゴ Pro W3" pitchFamily="1" charset="-128"/>
            </a:endParaRPr>
          </a:p>
        </p:txBody>
      </p:sp>
      <p:pic>
        <p:nvPicPr>
          <p:cNvPr id="35853" name="Picture 18"/>
          <p:cNvPicPr>
            <a:picLocks noChangeAspect="1" noChangeArrowheads="1"/>
          </p:cNvPicPr>
          <p:nvPr/>
        </p:nvPicPr>
        <p:blipFill>
          <a:blip r:embed="rId4" cstate="print"/>
          <a:srcRect b="874"/>
          <a:stretch>
            <a:fillRect/>
          </a:stretch>
        </p:blipFill>
        <p:spPr bwMode="auto">
          <a:xfrm rot="-371641">
            <a:off x="331788" y="1530350"/>
            <a:ext cx="1076325" cy="1517650"/>
          </a:xfrm>
          <a:prstGeom prst="rect">
            <a:avLst/>
          </a:prstGeom>
          <a:solidFill>
            <a:srgbClr val="00B800"/>
          </a:solidFill>
          <a:ln w="19050">
            <a:solidFill>
              <a:srgbClr val="FFCC00"/>
            </a:solidFill>
            <a:miter lim="800000"/>
            <a:headEnd/>
            <a:tailEnd/>
          </a:ln>
        </p:spPr>
      </p:pic>
      <p:pic>
        <p:nvPicPr>
          <p:cNvPr id="35854" name="Picture 19"/>
          <p:cNvPicPr>
            <a:picLocks noChangeAspect="1" noChangeArrowheads="1"/>
          </p:cNvPicPr>
          <p:nvPr/>
        </p:nvPicPr>
        <p:blipFill>
          <a:blip r:embed="rId5" cstate="print"/>
          <a:srcRect/>
          <a:stretch>
            <a:fillRect/>
          </a:stretch>
        </p:blipFill>
        <p:spPr bwMode="auto">
          <a:xfrm>
            <a:off x="1349375" y="1346200"/>
            <a:ext cx="1084263" cy="1517650"/>
          </a:xfrm>
          <a:prstGeom prst="rect">
            <a:avLst/>
          </a:prstGeom>
          <a:noFill/>
          <a:ln w="19050">
            <a:solidFill>
              <a:srgbClr val="FFCC00"/>
            </a:solidFill>
            <a:miter lim="800000"/>
            <a:headEnd/>
            <a:tailEnd/>
          </a:ln>
        </p:spPr>
      </p:pic>
      <p:pic>
        <p:nvPicPr>
          <p:cNvPr id="35855" name="Picture 20"/>
          <p:cNvPicPr>
            <a:picLocks noChangeAspect="1" noChangeArrowheads="1"/>
          </p:cNvPicPr>
          <p:nvPr/>
        </p:nvPicPr>
        <p:blipFill>
          <a:blip r:embed="rId6" cstate="print"/>
          <a:srcRect/>
          <a:stretch>
            <a:fillRect/>
          </a:stretch>
        </p:blipFill>
        <p:spPr bwMode="auto">
          <a:xfrm>
            <a:off x="2400300" y="1543050"/>
            <a:ext cx="1074738" cy="1517650"/>
          </a:xfrm>
          <a:prstGeom prst="rect">
            <a:avLst/>
          </a:prstGeom>
          <a:noFill/>
          <a:ln w="19050">
            <a:solidFill>
              <a:srgbClr val="FFCC00"/>
            </a:solidFill>
            <a:miter lim="800000"/>
            <a:headEnd/>
            <a:tailEnd/>
          </a:ln>
        </p:spPr>
      </p:pic>
      <p:pic>
        <p:nvPicPr>
          <p:cNvPr id="35856" name="Picture 21"/>
          <p:cNvPicPr>
            <a:picLocks noChangeAspect="1" noChangeArrowheads="1"/>
          </p:cNvPicPr>
          <p:nvPr/>
        </p:nvPicPr>
        <p:blipFill>
          <a:blip r:embed="rId7" cstate="print"/>
          <a:srcRect/>
          <a:stretch>
            <a:fillRect/>
          </a:stretch>
        </p:blipFill>
        <p:spPr bwMode="auto">
          <a:xfrm>
            <a:off x="3403600" y="1252538"/>
            <a:ext cx="1074738" cy="1517650"/>
          </a:xfrm>
          <a:prstGeom prst="rect">
            <a:avLst/>
          </a:prstGeom>
          <a:noFill/>
          <a:ln w="19050">
            <a:solidFill>
              <a:srgbClr val="FFCC00"/>
            </a:solidFill>
            <a:miter lim="800000"/>
            <a:headEnd/>
            <a:tailEnd/>
          </a:ln>
        </p:spPr>
      </p:pic>
      <p:pic>
        <p:nvPicPr>
          <p:cNvPr id="20" name="Picture 11"/>
          <p:cNvPicPr>
            <a:picLocks noChangeAspect="1" noChangeArrowheads="1"/>
          </p:cNvPicPr>
          <p:nvPr/>
        </p:nvPicPr>
        <p:blipFill>
          <a:blip r:embed="rId8" cstate="print"/>
          <a:srcRect/>
          <a:stretch>
            <a:fillRect/>
          </a:stretch>
        </p:blipFill>
        <p:spPr bwMode="auto">
          <a:xfrm>
            <a:off x="3892664" y="3602319"/>
            <a:ext cx="1532967" cy="2060440"/>
          </a:xfrm>
          <a:prstGeom prst="rect">
            <a:avLst/>
          </a:prstGeom>
          <a:noFill/>
          <a:ln w="9525">
            <a:noFill/>
            <a:miter lim="800000"/>
            <a:headEnd/>
            <a:tailEnd/>
          </a:ln>
          <a:effectLst>
            <a:outerShdw blurRad="50800" dist="38100" dir="2700000" algn="tl" rotWithShape="0">
              <a:srgbClr val="000000">
                <a:alpha val="43000"/>
              </a:srgbClr>
            </a:outerShdw>
            <a:reflection blurRad="6350" stA="52000" endA="300" endPos="35000" dir="5400000" sy="-100000" algn="bl" rotWithShape="0"/>
          </a:effectLst>
        </p:spPr>
      </p:pic>
    </p:spTree>
    <p:extLst>
      <p:ext uri="{BB962C8B-B14F-4D97-AF65-F5344CB8AC3E}">
        <p14:creationId xmlns:p14="http://schemas.microsoft.com/office/powerpoint/2010/main" val="214090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2071688" y="30163"/>
            <a:ext cx="6996112" cy="579437"/>
          </a:xfrm>
          <a:prstGeom prst="rect">
            <a:avLst/>
          </a:prstGeom>
          <a:noFill/>
          <a:ln w="9525">
            <a:noFill/>
            <a:miter lim="800000"/>
            <a:headEnd/>
            <a:tailEnd/>
          </a:ln>
        </p:spPr>
        <p:txBody>
          <a:bodyPr>
            <a:prstTxWarp prst="textNoShape">
              <a:avLst/>
            </a:prstTxWarp>
            <a:spAutoFit/>
          </a:bodyPr>
          <a:lstStyle/>
          <a:p>
            <a:pPr algn="r">
              <a:spcBef>
                <a:spcPct val="50000"/>
              </a:spcBef>
            </a:pPr>
            <a:r>
              <a:rPr lang="en-US" sz="3200" b="1" dirty="0">
                <a:solidFill>
                  <a:schemeClr val="bg1"/>
                </a:solidFill>
                <a:latin typeface="Footlight MT Light" charset="0"/>
              </a:rPr>
              <a:t>Weekly Leveled Readers</a:t>
            </a:r>
          </a:p>
        </p:txBody>
      </p:sp>
      <p:pic>
        <p:nvPicPr>
          <p:cNvPr id="55299" name="Picture 5"/>
          <p:cNvPicPr>
            <a:picLocks noChangeAspect="1" noChangeArrowheads="1"/>
          </p:cNvPicPr>
          <p:nvPr/>
        </p:nvPicPr>
        <p:blipFill>
          <a:blip r:embed="rId3" cstate="print"/>
          <a:srcRect t="12000" r="1572" b="4323"/>
          <a:stretch>
            <a:fillRect/>
          </a:stretch>
        </p:blipFill>
        <p:spPr bwMode="auto">
          <a:xfrm>
            <a:off x="12700" y="1022350"/>
            <a:ext cx="4587875" cy="5849938"/>
          </a:xfrm>
          <a:prstGeom prst="rect">
            <a:avLst/>
          </a:prstGeom>
          <a:noFill/>
          <a:ln w="9525">
            <a:noFill/>
            <a:miter lim="800000"/>
            <a:headEnd/>
            <a:tailEnd/>
          </a:ln>
        </p:spPr>
      </p:pic>
      <p:pic>
        <p:nvPicPr>
          <p:cNvPr id="55300" name="Picture 6"/>
          <p:cNvPicPr>
            <a:picLocks noChangeAspect="1" noChangeArrowheads="1"/>
          </p:cNvPicPr>
          <p:nvPr/>
        </p:nvPicPr>
        <p:blipFill>
          <a:blip r:embed="rId4" cstate="print"/>
          <a:srcRect l="1317" t="12074" b="4343"/>
          <a:stretch>
            <a:fillRect/>
          </a:stretch>
        </p:blipFill>
        <p:spPr bwMode="auto">
          <a:xfrm>
            <a:off x="4600575" y="1011238"/>
            <a:ext cx="4538663" cy="5849937"/>
          </a:xfrm>
          <a:prstGeom prst="rect">
            <a:avLst/>
          </a:prstGeom>
          <a:noFill/>
          <a:ln w="9525">
            <a:noFill/>
            <a:miter lim="800000"/>
            <a:headEnd/>
            <a:tailEnd/>
          </a:ln>
        </p:spPr>
      </p:pic>
    </p:spTree>
    <p:extLst>
      <p:ext uri="{BB962C8B-B14F-4D97-AF65-F5344CB8AC3E}">
        <p14:creationId xmlns:p14="http://schemas.microsoft.com/office/powerpoint/2010/main" val="2423957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3800" dirty="0" smtClean="0"/>
              <a:t>Page 3</a:t>
            </a:r>
            <a:endParaRPr lang="en-US" sz="13800" dirty="0"/>
          </a:p>
        </p:txBody>
      </p:sp>
    </p:spTree>
    <p:extLst>
      <p:ext uri="{BB962C8B-B14F-4D97-AF65-F5344CB8AC3E}">
        <p14:creationId xmlns:p14="http://schemas.microsoft.com/office/powerpoint/2010/main" val="368648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75" t="22407" r="23958" b="15926"/>
          <a:stretch/>
        </p:blipFill>
        <p:spPr bwMode="auto">
          <a:xfrm>
            <a:off x="76200" y="12700"/>
            <a:ext cx="9067800" cy="608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8125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Agenda</a:t>
            </a:r>
            <a:endParaRPr lang="en-US" dirty="0"/>
          </a:p>
        </p:txBody>
      </p:sp>
      <p:sp>
        <p:nvSpPr>
          <p:cNvPr id="3" name="Content Placeholder 2"/>
          <p:cNvSpPr>
            <a:spLocks noGrp="1"/>
          </p:cNvSpPr>
          <p:nvPr>
            <p:ph idx="1"/>
          </p:nvPr>
        </p:nvSpPr>
        <p:spPr/>
        <p:txBody>
          <a:bodyPr>
            <a:normAutofit fontScale="77500" lnSpcReduction="20000"/>
          </a:bodyPr>
          <a:lstStyle/>
          <a:p>
            <a:pPr marL="576072" indent="-571500">
              <a:buFont typeface="+mj-lt"/>
              <a:buAutoNum type="romanUcPeriod"/>
            </a:pPr>
            <a:r>
              <a:rPr lang="en-US" dirty="0" smtClean="0"/>
              <a:t>The Iowa Common Core Standards</a:t>
            </a:r>
            <a:br>
              <a:rPr lang="en-US" dirty="0" smtClean="0"/>
            </a:br>
            <a:endParaRPr lang="en-US" dirty="0" smtClean="0"/>
          </a:p>
          <a:p>
            <a:pPr marL="576072" indent="-571500">
              <a:buFont typeface="+mj-lt"/>
              <a:buAutoNum type="romanUcPeriod"/>
            </a:pPr>
            <a:r>
              <a:rPr lang="en-US" dirty="0" smtClean="0"/>
              <a:t>2013-2014 Literacy Curriculum Guides</a:t>
            </a:r>
            <a:br>
              <a:rPr lang="en-US" dirty="0" smtClean="0"/>
            </a:br>
            <a:endParaRPr lang="en-US" dirty="0" smtClean="0"/>
          </a:p>
          <a:p>
            <a:pPr marL="576072" indent="-571500">
              <a:buFont typeface="+mj-lt"/>
              <a:buAutoNum type="romanUcPeriod"/>
            </a:pPr>
            <a:r>
              <a:rPr lang="en-US" dirty="0" smtClean="0"/>
              <a:t>Resources to Support Literacy Instruction</a:t>
            </a:r>
          </a:p>
          <a:p>
            <a:pPr marL="1371600" lvl="2" indent="-571500">
              <a:buFont typeface="+mj-lt"/>
              <a:buAutoNum type="alphaLcParenR"/>
            </a:pPr>
            <a:r>
              <a:rPr lang="en-US" dirty="0" err="1" smtClean="0"/>
              <a:t>DMPS</a:t>
            </a:r>
            <a:r>
              <a:rPr lang="en-US" dirty="0" smtClean="0"/>
              <a:t> Website</a:t>
            </a:r>
          </a:p>
          <a:p>
            <a:pPr marL="1371600" lvl="2" indent="-571500">
              <a:buFont typeface="+mj-lt"/>
              <a:buAutoNum type="alphaLcParenR"/>
            </a:pPr>
            <a:r>
              <a:rPr lang="en-US" dirty="0" smtClean="0"/>
              <a:t>Think Central</a:t>
            </a:r>
            <a:br>
              <a:rPr lang="en-US" dirty="0" smtClean="0"/>
            </a:br>
            <a:endParaRPr lang="en-US" dirty="0" smtClean="0"/>
          </a:p>
          <a:p>
            <a:pPr marL="576072" indent="-571500">
              <a:buFont typeface="+mj-lt"/>
              <a:buAutoNum type="romanUcPeriod"/>
            </a:pPr>
            <a:r>
              <a:rPr lang="en-US" dirty="0" smtClean="0"/>
              <a:t>Effective Small Group Instruction</a:t>
            </a:r>
            <a:br>
              <a:rPr lang="en-US" dirty="0" smtClean="0"/>
            </a:br>
            <a:endParaRPr lang="en-US" dirty="0" smtClean="0"/>
          </a:p>
          <a:p>
            <a:pPr marL="576072" indent="-571500">
              <a:buFont typeface="+mj-lt"/>
              <a:buAutoNum type="romanUcPeriod"/>
            </a:pPr>
            <a:r>
              <a:rPr lang="en-US" dirty="0" smtClean="0"/>
              <a:t>Using the Journeys Materials for Small Group Instruction</a:t>
            </a:r>
          </a:p>
          <a:p>
            <a:pPr marL="4572" indent="0">
              <a:buNone/>
            </a:pPr>
            <a:endParaRPr lang="en-US" dirty="0"/>
          </a:p>
        </p:txBody>
      </p:sp>
    </p:spTree>
    <p:extLst>
      <p:ext uri="{BB962C8B-B14F-4D97-AF65-F5344CB8AC3E}">
        <p14:creationId xmlns:p14="http://schemas.microsoft.com/office/powerpoint/2010/main" val="2553520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Use to Teach Pg. 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6662364"/>
              </p:ext>
            </p:extLst>
          </p:nvPr>
        </p:nvGraphicFramePr>
        <p:xfrm>
          <a:off x="457200" y="1600200"/>
          <a:ext cx="8229600" cy="4434840"/>
        </p:xfrm>
        <a:graphic>
          <a:graphicData uri="http://schemas.openxmlformats.org/drawingml/2006/table">
            <a:tbl>
              <a:tblPr firstRow="1" bandRow="1">
                <a:tableStyleId>{5C22544A-7EE6-4342-B048-85BDC9FD1C3A}</a:tableStyleId>
              </a:tblPr>
              <a:tblGrid>
                <a:gridCol w="4114800"/>
                <a:gridCol w="4114800"/>
              </a:tblGrid>
              <a:tr h="838200">
                <a:tc>
                  <a:txBody>
                    <a:bodyPr/>
                    <a:lstStyle/>
                    <a:p>
                      <a:pPr algn="ctr"/>
                      <a:r>
                        <a:rPr lang="en-US" sz="3600" dirty="0" smtClean="0"/>
                        <a:t>Writing</a:t>
                      </a:r>
                      <a:endParaRPr lang="en-US" sz="3600" dirty="0"/>
                    </a:p>
                  </a:txBody>
                  <a:tcPr/>
                </a:tc>
                <a:tc>
                  <a:txBody>
                    <a:bodyPr/>
                    <a:lstStyle/>
                    <a:p>
                      <a:pPr algn="ctr"/>
                      <a:r>
                        <a:rPr lang="en-US" sz="3600" dirty="0" smtClean="0"/>
                        <a:t>Grammar</a:t>
                      </a:r>
                      <a:endParaRPr lang="en-US" sz="3600" dirty="0"/>
                    </a:p>
                  </a:txBody>
                  <a:tcPr/>
                </a:tc>
              </a:tr>
              <a:tr h="370840">
                <a:tc>
                  <a:txBody>
                    <a:bodyPr/>
                    <a:lstStyle/>
                    <a:p>
                      <a:r>
                        <a:rPr lang="en-US" sz="3600" b="1" i="1" dirty="0" smtClean="0"/>
                        <a:t>Being a Writer </a:t>
                      </a:r>
                      <a:r>
                        <a:rPr lang="en-US" sz="3600" dirty="0" smtClean="0"/>
                        <a:t>(Unit listed in </a:t>
                      </a:r>
                      <a:r>
                        <a:rPr lang="en-US" sz="3600" i="1" dirty="0" smtClean="0"/>
                        <a:t>italics</a:t>
                      </a:r>
                      <a:r>
                        <a:rPr lang="en-US" sz="3600" dirty="0" smtClean="0"/>
                        <a:t> at the top)</a:t>
                      </a:r>
                    </a:p>
                    <a:p>
                      <a:endParaRPr lang="en-US" sz="1400" dirty="0" smtClean="0"/>
                    </a:p>
                    <a:p>
                      <a:r>
                        <a:rPr lang="en-US" sz="3600" dirty="0" smtClean="0"/>
                        <a:t>**This is a separate set of materials than Journeys.</a:t>
                      </a:r>
                      <a:endParaRPr lang="en-US" sz="3600" dirty="0"/>
                    </a:p>
                  </a:txBody>
                  <a:tcPr/>
                </a:tc>
                <a:tc>
                  <a:txBody>
                    <a:bodyPr/>
                    <a:lstStyle/>
                    <a:p>
                      <a:r>
                        <a:rPr lang="en-US" sz="3600" dirty="0" smtClean="0"/>
                        <a:t>Journeys</a:t>
                      </a:r>
                    </a:p>
                    <a:p>
                      <a:r>
                        <a:rPr lang="en-US" sz="3600" dirty="0" smtClean="0"/>
                        <a:t>(Lesson listed</a:t>
                      </a:r>
                      <a:r>
                        <a:rPr lang="en-US" sz="3600" baseline="0" dirty="0" smtClean="0"/>
                        <a:t> in parentheses beside “I Can”)</a:t>
                      </a:r>
                      <a:endParaRPr lang="en-US" sz="3600" dirty="0"/>
                    </a:p>
                  </a:txBody>
                  <a:tcPr/>
                </a:tc>
              </a:tr>
            </a:tbl>
          </a:graphicData>
        </a:graphic>
      </p:graphicFrame>
    </p:spTree>
    <p:extLst>
      <p:ext uri="{BB962C8B-B14F-4D97-AF65-F5344CB8AC3E}">
        <p14:creationId xmlns:p14="http://schemas.microsoft.com/office/powerpoint/2010/main" val="1207528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3800" dirty="0" smtClean="0"/>
              <a:t>Page 4</a:t>
            </a:r>
            <a:endParaRPr lang="en-US" sz="13800" dirty="0"/>
          </a:p>
        </p:txBody>
      </p:sp>
    </p:spTree>
    <p:extLst>
      <p:ext uri="{BB962C8B-B14F-4D97-AF65-F5344CB8AC3E}">
        <p14:creationId xmlns:p14="http://schemas.microsoft.com/office/powerpoint/2010/main" val="116585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63" t="27963" r="23646" b="29259"/>
          <a:stretch/>
        </p:blipFill>
        <p:spPr bwMode="auto">
          <a:xfrm>
            <a:off x="152399" y="990600"/>
            <a:ext cx="894211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412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Use to Teach Pg. </a:t>
            </a:r>
            <a:r>
              <a:rPr lang="en-US" dirty="0"/>
              <a:t>4</a:t>
            </a:r>
            <a:r>
              <a:rPr lang="en-US" dirty="0" smtClean="0"/>
              <a:t>?</a:t>
            </a:r>
            <a:endParaRPr lang="en-US" dirty="0"/>
          </a:p>
        </p:txBody>
      </p:sp>
      <p:sp>
        <p:nvSpPr>
          <p:cNvPr id="3" name="Content Placeholder 2"/>
          <p:cNvSpPr>
            <a:spLocks noGrp="1"/>
          </p:cNvSpPr>
          <p:nvPr>
            <p:ph idx="1"/>
          </p:nvPr>
        </p:nvSpPr>
        <p:spPr/>
        <p:txBody>
          <a:bodyPr>
            <a:normAutofit/>
          </a:bodyPr>
          <a:lstStyle/>
          <a:p>
            <a:pPr marL="4572" indent="0" algn="ctr">
              <a:buNone/>
            </a:pPr>
            <a:r>
              <a:rPr lang="en-US" b="1" dirty="0" smtClean="0"/>
              <a:t>Journeys!</a:t>
            </a:r>
            <a:br>
              <a:rPr lang="en-US" b="1" dirty="0" smtClean="0"/>
            </a:br>
            <a:endParaRPr lang="en-US" sz="100" b="1" dirty="0" smtClean="0"/>
          </a:p>
          <a:p>
            <a:r>
              <a:rPr lang="en-US" dirty="0" smtClean="0"/>
              <a:t>Whole Group Tab</a:t>
            </a:r>
          </a:p>
          <a:p>
            <a:pPr lvl="1"/>
            <a:r>
              <a:rPr lang="en-US" dirty="0" smtClean="0"/>
              <a:t>Opening Routines: PA, Phonics, Sight Words</a:t>
            </a:r>
          </a:p>
          <a:p>
            <a:pPr lvl="1"/>
            <a:r>
              <a:rPr lang="en-US" dirty="0" smtClean="0"/>
              <a:t>Phonemic Awareness Lessons (K)</a:t>
            </a:r>
          </a:p>
          <a:p>
            <a:pPr lvl="1"/>
            <a:r>
              <a:rPr lang="en-US" dirty="0" smtClean="0"/>
              <a:t>Phonics Lessons</a:t>
            </a:r>
          </a:p>
          <a:p>
            <a:pPr lvl="1"/>
            <a:r>
              <a:rPr lang="en-US" dirty="0" smtClean="0"/>
              <a:t>Fluency Lessons</a:t>
            </a:r>
            <a:br>
              <a:rPr lang="en-US" dirty="0" smtClean="0"/>
            </a:br>
            <a:endParaRPr lang="en-US" dirty="0" smtClean="0"/>
          </a:p>
          <a:p>
            <a:r>
              <a:rPr lang="en-US" dirty="0" smtClean="0"/>
              <a:t>Word Study Spiral</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4572000"/>
            <a:ext cx="1450786"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420471"/>
            <a:ext cx="1419434"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5680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Use to Teach Pg. </a:t>
            </a:r>
            <a:r>
              <a:rPr lang="en-US" dirty="0"/>
              <a:t>4</a:t>
            </a:r>
            <a:r>
              <a:rPr lang="en-US" dirty="0" smtClean="0"/>
              <a:t>?</a:t>
            </a:r>
            <a:endParaRPr lang="en-US" dirty="0"/>
          </a:p>
        </p:txBody>
      </p:sp>
      <p:sp>
        <p:nvSpPr>
          <p:cNvPr id="3" name="Content Placeholder 2"/>
          <p:cNvSpPr>
            <a:spLocks noGrp="1"/>
          </p:cNvSpPr>
          <p:nvPr>
            <p:ph idx="1"/>
          </p:nvPr>
        </p:nvSpPr>
        <p:spPr>
          <a:xfrm>
            <a:off x="457199" y="1600201"/>
            <a:ext cx="8321965" cy="2133600"/>
          </a:xfrm>
        </p:spPr>
        <p:txBody>
          <a:bodyPr>
            <a:normAutofit/>
          </a:bodyPr>
          <a:lstStyle/>
          <a:p>
            <a:pPr marL="4572" indent="0">
              <a:buNone/>
            </a:pPr>
            <a:r>
              <a:rPr lang="en-US" dirty="0" smtClean="0"/>
              <a:t>Speaking and Listening Standards:</a:t>
            </a:r>
          </a:p>
          <a:p>
            <a:r>
              <a:rPr lang="en-US" dirty="0" smtClean="0"/>
              <a:t>Extending the Common Core (ECC)</a:t>
            </a:r>
          </a:p>
          <a:p>
            <a:r>
              <a:rPr lang="en-US" dirty="0" smtClean="0"/>
              <a:t>Integrated into Comprehension and Writing</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2523" y="4191000"/>
            <a:ext cx="1576642"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45658" y="4535269"/>
            <a:ext cx="2362200" cy="646331"/>
          </a:xfrm>
          <a:prstGeom prst="rect">
            <a:avLst/>
          </a:prstGeom>
          <a:noFill/>
        </p:spPr>
        <p:txBody>
          <a:bodyPr wrap="square" rtlCol="0">
            <a:spAutoFit/>
          </a:bodyPr>
          <a:lstStyle/>
          <a:p>
            <a:r>
              <a:rPr lang="en-US" sz="3600" dirty="0" smtClean="0"/>
              <a:t>ECC </a:t>
            </a:r>
            <a:endParaRPr lang="en-US" sz="3600" dirty="0"/>
          </a:p>
        </p:txBody>
      </p:sp>
      <p:cxnSp>
        <p:nvCxnSpPr>
          <p:cNvPr id="10" name="Straight Arrow Connector 9"/>
          <p:cNvCxnSpPr/>
          <p:nvPr/>
        </p:nvCxnSpPr>
        <p:spPr>
          <a:xfrm flipV="1">
            <a:off x="5059958" y="5181600"/>
            <a:ext cx="2133600" cy="533399"/>
          </a:xfrm>
          <a:prstGeom prst="straightConnector1">
            <a:avLst/>
          </a:prstGeom>
          <a:ln w="889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7175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143001"/>
            <a:ext cx="7772400" cy="1990726"/>
          </a:xfrm>
        </p:spPr>
        <p:txBody>
          <a:bodyPr>
            <a:noAutofit/>
          </a:bodyPr>
          <a:lstStyle/>
          <a:p>
            <a:r>
              <a:rPr lang="en-US" sz="6600" dirty="0" smtClean="0"/>
              <a:t>Resources to Support your Work</a:t>
            </a:r>
            <a:endParaRPr lang="en-US" sz="6600" dirty="0"/>
          </a:p>
        </p:txBody>
      </p:sp>
    </p:spTree>
    <p:extLst>
      <p:ext uri="{BB962C8B-B14F-4D97-AF65-F5344CB8AC3E}">
        <p14:creationId xmlns:p14="http://schemas.microsoft.com/office/powerpoint/2010/main" val="911262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143001"/>
            <a:ext cx="7772400" cy="1990726"/>
          </a:xfrm>
        </p:spPr>
        <p:txBody>
          <a:bodyPr>
            <a:noAutofit/>
          </a:bodyPr>
          <a:lstStyle/>
          <a:p>
            <a:r>
              <a:rPr lang="en-US" sz="6600" dirty="0" err="1" smtClean="0"/>
              <a:t>DMPS</a:t>
            </a:r>
            <a:r>
              <a:rPr lang="en-US" sz="6600" dirty="0" smtClean="0"/>
              <a:t> Literacy Website</a:t>
            </a:r>
            <a:endParaRPr lang="en-US" sz="6600" dirty="0"/>
          </a:p>
        </p:txBody>
      </p:sp>
    </p:spTree>
    <p:extLst>
      <p:ext uri="{BB962C8B-B14F-4D97-AF65-F5344CB8AC3E}">
        <p14:creationId xmlns:p14="http://schemas.microsoft.com/office/powerpoint/2010/main" val="2758607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3600" b="1" dirty="0" smtClean="0">
                <a:solidFill>
                  <a:schemeClr val="bg1"/>
                </a:solidFill>
              </a:rPr>
              <a:t>Accessing the Websites</a:t>
            </a:r>
            <a:endParaRPr lang="en-US" sz="3600" b="1" dirty="0">
              <a:solidFill>
                <a:schemeClr val="bg1"/>
              </a:solidFill>
            </a:endParaRPr>
          </a:p>
        </p:txBody>
      </p:sp>
      <p:sp>
        <p:nvSpPr>
          <p:cNvPr id="2" name="Content Placeholder 1"/>
          <p:cNvSpPr>
            <a:spLocks noGrp="1"/>
          </p:cNvSpPr>
          <p:nvPr>
            <p:ph idx="1"/>
          </p:nvPr>
        </p:nvSpPr>
        <p:spPr>
          <a:xfrm>
            <a:off x="457200" y="1371600"/>
            <a:ext cx="8229600" cy="4724400"/>
          </a:xfrm>
        </p:spPr>
        <p:txBody>
          <a:bodyPr>
            <a:normAutofit/>
          </a:bodyPr>
          <a:lstStyle/>
          <a:p>
            <a:pPr marL="4572" indent="0">
              <a:buNone/>
            </a:pPr>
            <a:r>
              <a:rPr lang="en-US" sz="1900" b="1" dirty="0" smtClean="0"/>
              <a:t>www.dmschools.org</a:t>
            </a:r>
            <a:endParaRPr lang="en-US" sz="19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631" y="1996966"/>
            <a:ext cx="7110869" cy="324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V="1">
            <a:off x="762000" y="4038600"/>
            <a:ext cx="1447800" cy="838199"/>
          </a:xfrm>
          <a:prstGeom prst="straightConnector1">
            <a:avLst/>
          </a:prstGeom>
          <a:ln w="889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4781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3600" b="1" dirty="0" smtClean="0">
                <a:solidFill>
                  <a:schemeClr val="bg1"/>
                </a:solidFill>
              </a:rPr>
              <a:t>Accessing the Websites</a:t>
            </a:r>
            <a:endParaRPr lang="en-US" sz="3600" b="1" dirty="0">
              <a:solidFill>
                <a:schemeClr val="bg1"/>
              </a:solidFill>
            </a:endParaRPr>
          </a:p>
        </p:txBody>
      </p:sp>
      <p:sp>
        <p:nvSpPr>
          <p:cNvPr id="2" name="Content Placeholder 1"/>
          <p:cNvSpPr>
            <a:spLocks noGrp="1"/>
          </p:cNvSpPr>
          <p:nvPr>
            <p:ph idx="1"/>
          </p:nvPr>
        </p:nvSpPr>
        <p:spPr>
          <a:xfrm>
            <a:off x="457200" y="1371600"/>
            <a:ext cx="8229600" cy="4724400"/>
          </a:xfrm>
        </p:spPr>
        <p:txBody>
          <a:bodyPr>
            <a:normAutofit/>
          </a:bodyPr>
          <a:lstStyle/>
          <a:p>
            <a:pPr marL="4572" indent="0">
              <a:buNone/>
            </a:pPr>
            <a:endParaRPr lang="en-US" sz="19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798"/>
            <a:ext cx="617220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125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3600" b="1" dirty="0" smtClean="0">
                <a:solidFill>
                  <a:schemeClr val="bg1"/>
                </a:solidFill>
              </a:rPr>
              <a:t>Accessing the Websites</a:t>
            </a:r>
            <a:endParaRPr lang="en-US" sz="3600" b="1" dirty="0">
              <a:solidFill>
                <a:schemeClr val="bg1"/>
              </a:solidFill>
            </a:endParaRPr>
          </a:p>
        </p:txBody>
      </p:sp>
      <p:sp>
        <p:nvSpPr>
          <p:cNvPr id="2" name="Content Placeholder 1"/>
          <p:cNvSpPr>
            <a:spLocks noGrp="1"/>
          </p:cNvSpPr>
          <p:nvPr>
            <p:ph idx="1"/>
          </p:nvPr>
        </p:nvSpPr>
        <p:spPr>
          <a:xfrm>
            <a:off x="457200" y="2057400"/>
            <a:ext cx="8077200" cy="1447800"/>
          </a:xfrm>
          <a:solidFill>
            <a:srgbClr val="FFC000"/>
          </a:solidFill>
          <a:ln>
            <a:solidFill>
              <a:srgbClr val="0070C0"/>
            </a:solidFill>
          </a:ln>
        </p:spPr>
        <p:txBody>
          <a:bodyPr>
            <a:normAutofit/>
          </a:bodyPr>
          <a:lstStyle/>
          <a:p>
            <a:pPr marL="4572" indent="0" algn="ctr">
              <a:buNone/>
            </a:pPr>
            <a:endParaRPr lang="en-US" sz="2400" b="1" dirty="0" smtClean="0"/>
          </a:p>
          <a:p>
            <a:pPr marL="4572" indent="0" algn="ctr">
              <a:buNone/>
            </a:pPr>
            <a:r>
              <a:rPr lang="en-US" sz="2600" b="1" dirty="0" smtClean="0"/>
              <a:t>www.elementaryliteracy.dmschools.org</a:t>
            </a:r>
            <a:endParaRPr lang="en-US" sz="2600" b="1" dirty="0"/>
          </a:p>
        </p:txBody>
      </p:sp>
      <p:sp>
        <p:nvSpPr>
          <p:cNvPr id="6" name="Content Placeholder 1"/>
          <p:cNvSpPr txBox="1">
            <a:spLocks/>
          </p:cNvSpPr>
          <p:nvPr/>
        </p:nvSpPr>
        <p:spPr>
          <a:xfrm>
            <a:off x="381000" y="3962400"/>
            <a:ext cx="8077200" cy="1447800"/>
          </a:xfrm>
          <a:prstGeom prst="rect">
            <a:avLst/>
          </a:prstGeom>
          <a:solidFill>
            <a:srgbClr val="FFC000"/>
          </a:solidFill>
          <a:ln>
            <a:solidFill>
              <a:srgbClr val="0070C0"/>
            </a:solidFill>
          </a:ln>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Font typeface="Arial"/>
              <a:buNone/>
            </a:pPr>
            <a:endParaRPr lang="en-US" sz="2400" b="1" dirty="0" smtClean="0"/>
          </a:p>
          <a:p>
            <a:pPr marL="4572" indent="0" algn="ctr">
              <a:buFont typeface="Arial"/>
              <a:buNone/>
            </a:pPr>
            <a:r>
              <a:rPr lang="en-US" sz="2600" b="1" dirty="0" smtClean="0"/>
              <a:t>www.elementarymath.dmschools.org</a:t>
            </a:r>
            <a:endParaRPr lang="en-US" sz="2600" b="1" dirty="0"/>
          </a:p>
        </p:txBody>
      </p:sp>
    </p:spTree>
    <p:extLst>
      <p:ext uri="{BB962C8B-B14F-4D97-AF65-F5344CB8AC3E}">
        <p14:creationId xmlns:p14="http://schemas.microsoft.com/office/powerpoint/2010/main" val="713127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17934687"/>
              </p:ext>
            </p:extLst>
          </p:nvPr>
        </p:nvGraphicFramePr>
        <p:xfrm>
          <a:off x="228600" y="152400"/>
          <a:ext cx="86868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83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dirty="0" smtClean="0"/>
              <a:t>Literacy Website</a:t>
            </a:r>
            <a:endParaRPr lang="en-US" sz="3600" b="1" dirty="0">
              <a:solidFill>
                <a:schemeClr val="bg1"/>
              </a:solidFill>
            </a:endParaRPr>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61885"/>
            <a:ext cx="6941222" cy="20863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a:xfrm flipV="1">
            <a:off x="304800" y="2205037"/>
            <a:ext cx="1447800" cy="838199"/>
          </a:xfrm>
          <a:prstGeom prst="straightConnector1">
            <a:avLst/>
          </a:prstGeom>
          <a:ln w="889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691055" y="3305503"/>
            <a:ext cx="7848600" cy="3504293"/>
          </a:xfrm>
          <a:prstGeom prst="rect">
            <a:avLst/>
          </a:prstGeom>
        </p:spPr>
        <p:txBody>
          <a:bodyPr wrap="square">
            <a:spAutoFit/>
          </a:bodyPr>
          <a:lstStyle/>
          <a:p>
            <a:pPr marL="457200" indent="-457200">
              <a:lnSpc>
                <a:spcPct val="110000"/>
              </a:lnSpc>
              <a:spcBef>
                <a:spcPts val="500"/>
              </a:spcBef>
              <a:spcAft>
                <a:spcPts val="1000"/>
              </a:spcAft>
              <a:buClr>
                <a:schemeClr val="tx1"/>
              </a:buClr>
              <a:buFont typeface="Arial" panose="020B0604020202020204" pitchFamily="34" charset="0"/>
              <a:buChar char="•"/>
            </a:pPr>
            <a:r>
              <a:rPr lang="en-US" sz="2400" dirty="0" smtClean="0">
                <a:solidFill>
                  <a:srgbClr val="626262"/>
                </a:solidFill>
              </a:rPr>
              <a:t>Curriculum Guides</a:t>
            </a:r>
          </a:p>
          <a:p>
            <a:pPr marL="914400" lvl="1" indent="-457200">
              <a:lnSpc>
                <a:spcPct val="110000"/>
              </a:lnSpc>
              <a:spcBef>
                <a:spcPts val="500"/>
              </a:spcBef>
              <a:spcAft>
                <a:spcPts val="1000"/>
              </a:spcAft>
              <a:buClr>
                <a:schemeClr val="tx1"/>
              </a:buClr>
              <a:buFont typeface="Wingdings" panose="05000000000000000000" pitchFamily="2" charset="2"/>
              <a:buChar char="Ø"/>
            </a:pPr>
            <a:r>
              <a:rPr lang="en-US" sz="2400" dirty="0" smtClean="0">
                <a:solidFill>
                  <a:srgbClr val="626262"/>
                </a:solidFill>
              </a:rPr>
              <a:t>Health, Social Studies, &amp; Science Resources</a:t>
            </a:r>
          </a:p>
          <a:p>
            <a:pPr marL="457200" indent="-457200">
              <a:lnSpc>
                <a:spcPct val="110000"/>
              </a:lnSpc>
              <a:spcBef>
                <a:spcPts val="500"/>
              </a:spcBef>
              <a:spcAft>
                <a:spcPts val="1000"/>
              </a:spcAft>
              <a:buClr>
                <a:schemeClr val="tx1"/>
              </a:buClr>
              <a:buFont typeface="Arial" panose="020B0604020202020204" pitchFamily="34" charset="0"/>
              <a:buChar char="•"/>
            </a:pPr>
            <a:r>
              <a:rPr lang="en-US" sz="2400" dirty="0" smtClean="0">
                <a:solidFill>
                  <a:srgbClr val="626262"/>
                </a:solidFill>
              </a:rPr>
              <a:t>Assessments</a:t>
            </a:r>
          </a:p>
          <a:p>
            <a:pPr marL="457200" indent="-457200">
              <a:lnSpc>
                <a:spcPct val="110000"/>
              </a:lnSpc>
              <a:spcBef>
                <a:spcPts val="500"/>
              </a:spcBef>
              <a:spcAft>
                <a:spcPts val="1000"/>
              </a:spcAft>
              <a:buClr>
                <a:schemeClr val="tx1"/>
              </a:buClr>
              <a:buFont typeface="Arial" panose="020B0604020202020204" pitchFamily="34" charset="0"/>
              <a:buChar char="•"/>
            </a:pPr>
            <a:r>
              <a:rPr lang="en-US" sz="2400" dirty="0" smtClean="0">
                <a:solidFill>
                  <a:srgbClr val="626262"/>
                </a:solidFill>
              </a:rPr>
              <a:t>SHARED teacher-created resources (more, please!)</a:t>
            </a:r>
          </a:p>
          <a:p>
            <a:pPr marL="457200" indent="-457200">
              <a:lnSpc>
                <a:spcPct val="110000"/>
              </a:lnSpc>
              <a:spcBef>
                <a:spcPts val="500"/>
              </a:spcBef>
              <a:spcAft>
                <a:spcPts val="1000"/>
              </a:spcAft>
              <a:buClr>
                <a:schemeClr val="tx1"/>
              </a:buClr>
              <a:buFont typeface="Arial" panose="020B0604020202020204" pitchFamily="34" charset="0"/>
              <a:buChar char="•"/>
            </a:pPr>
            <a:r>
              <a:rPr lang="en-US" sz="2400" dirty="0" smtClean="0">
                <a:solidFill>
                  <a:srgbClr val="626262"/>
                </a:solidFill>
              </a:rPr>
              <a:t>Video Lessons (coming soon…)</a:t>
            </a:r>
          </a:p>
          <a:p>
            <a:pPr marL="457200" indent="-457200">
              <a:lnSpc>
                <a:spcPct val="110000"/>
              </a:lnSpc>
              <a:spcBef>
                <a:spcPts val="500"/>
              </a:spcBef>
              <a:spcAft>
                <a:spcPts val="1000"/>
              </a:spcAft>
              <a:buClr>
                <a:schemeClr val="tx1"/>
              </a:buClr>
              <a:buFont typeface="Arial" panose="020B0604020202020204" pitchFamily="34" charset="0"/>
              <a:buChar char="•"/>
            </a:pPr>
            <a:endParaRPr lang="en-US" sz="2600" dirty="0">
              <a:solidFill>
                <a:srgbClr val="626262"/>
              </a:solidFill>
            </a:endParaRPr>
          </a:p>
        </p:txBody>
      </p:sp>
    </p:spTree>
    <p:extLst>
      <p:ext uri="{BB962C8B-B14F-4D97-AF65-F5344CB8AC3E}">
        <p14:creationId xmlns:p14="http://schemas.microsoft.com/office/powerpoint/2010/main" val="278091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447800"/>
            <a:ext cx="7772400" cy="1362075"/>
          </a:xfrm>
        </p:spPr>
        <p:txBody>
          <a:bodyPr>
            <a:noAutofit/>
          </a:bodyPr>
          <a:lstStyle/>
          <a:p>
            <a:r>
              <a:rPr lang="en-US" sz="7200" dirty="0" smtClean="0"/>
              <a:t>Think Central</a:t>
            </a:r>
            <a:endParaRPr lang="en-US" sz="7200" dirty="0"/>
          </a:p>
        </p:txBody>
      </p:sp>
    </p:spTree>
    <p:extLst>
      <p:ext uri="{BB962C8B-B14F-4D97-AF65-F5344CB8AC3E}">
        <p14:creationId xmlns:p14="http://schemas.microsoft.com/office/powerpoint/2010/main" val="2352199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you find on Think Central?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Teacher’s Manuals</a:t>
            </a:r>
          </a:p>
          <a:p>
            <a:r>
              <a:rPr lang="en-US" dirty="0" smtClean="0"/>
              <a:t>Leveled Readers </a:t>
            </a:r>
          </a:p>
          <a:p>
            <a:pPr lvl="1"/>
            <a:r>
              <a:rPr lang="en-US" dirty="0" smtClean="0"/>
              <a:t>With a Read Aloud Function</a:t>
            </a:r>
          </a:p>
          <a:p>
            <a:pPr lvl="1"/>
            <a:r>
              <a:rPr lang="en-US" dirty="0" smtClean="0"/>
              <a:t>Can be Printed in Booklet Form</a:t>
            </a:r>
          </a:p>
          <a:p>
            <a:r>
              <a:rPr lang="en-US" dirty="0" smtClean="0"/>
              <a:t>Practice Book</a:t>
            </a:r>
          </a:p>
          <a:p>
            <a:r>
              <a:rPr lang="en-US" dirty="0" err="1" smtClean="0"/>
              <a:t>Projectables</a:t>
            </a:r>
            <a:endParaRPr lang="en-US" dirty="0" smtClean="0"/>
          </a:p>
          <a:p>
            <a:r>
              <a:rPr lang="en-US" dirty="0" smtClean="0"/>
              <a:t>Grab and Go</a:t>
            </a:r>
          </a:p>
          <a:p>
            <a:r>
              <a:rPr lang="en-US" sz="4300" b="1" dirty="0" smtClean="0"/>
              <a:t>All Things Journeys…</a:t>
            </a:r>
            <a:endParaRPr lang="en-US" sz="4300" b="1" dirty="0"/>
          </a:p>
        </p:txBody>
      </p:sp>
    </p:spTree>
    <p:extLst>
      <p:ext uri="{BB962C8B-B14F-4D97-AF65-F5344CB8AC3E}">
        <p14:creationId xmlns:p14="http://schemas.microsoft.com/office/powerpoint/2010/main" val="3244193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Logging into Think Central</a:t>
            </a:r>
            <a:endParaRPr lang="en-US" dirty="0"/>
          </a:p>
        </p:txBody>
      </p:sp>
      <p:sp>
        <p:nvSpPr>
          <p:cNvPr id="15" name="Content Placeholder 14"/>
          <p:cNvSpPr>
            <a:spLocks noGrp="1"/>
          </p:cNvSpPr>
          <p:nvPr>
            <p:ph sz="quarter" idx="12"/>
          </p:nvPr>
        </p:nvSpPr>
        <p:spPr>
          <a:xfrm>
            <a:off x="4802283" y="1371600"/>
            <a:ext cx="4032605" cy="4754562"/>
          </a:xfrm>
        </p:spPr>
        <p:txBody>
          <a:bodyPr>
            <a:noAutofit/>
          </a:bodyPr>
          <a:lstStyle/>
          <a:p>
            <a:pPr marL="4572" indent="0">
              <a:buNone/>
            </a:pPr>
            <a:r>
              <a:rPr lang="en-US" sz="2000" b="1" u="sng" dirty="0" smtClean="0">
                <a:solidFill>
                  <a:schemeClr val="accent1"/>
                </a:solidFill>
              </a:rPr>
              <a:t>State</a:t>
            </a:r>
            <a:r>
              <a:rPr lang="en-US" sz="2000" b="1" dirty="0" smtClean="0">
                <a:solidFill>
                  <a:schemeClr val="accent1"/>
                </a:solidFill>
              </a:rPr>
              <a:t>: Iowa</a:t>
            </a:r>
          </a:p>
          <a:p>
            <a:pPr marL="4572" indent="0">
              <a:buNone/>
            </a:pPr>
            <a:endParaRPr lang="en-US" sz="1050" b="1" dirty="0" smtClean="0">
              <a:solidFill>
                <a:schemeClr val="accent1"/>
              </a:solidFill>
            </a:endParaRPr>
          </a:p>
          <a:p>
            <a:pPr marL="4572" indent="0">
              <a:buNone/>
            </a:pPr>
            <a:r>
              <a:rPr lang="en-US" sz="2000" b="1" u="sng" dirty="0" smtClean="0">
                <a:solidFill>
                  <a:schemeClr val="accent1"/>
                </a:solidFill>
              </a:rPr>
              <a:t>District</a:t>
            </a:r>
            <a:r>
              <a:rPr lang="en-US" sz="2000" b="1" dirty="0" smtClean="0">
                <a:solidFill>
                  <a:schemeClr val="accent1"/>
                </a:solidFill>
              </a:rPr>
              <a:t>: Des Moines Public School </a:t>
            </a:r>
            <a:r>
              <a:rPr lang="en-US" sz="2000" b="1" dirty="0" err="1" smtClean="0">
                <a:solidFill>
                  <a:schemeClr val="accent1"/>
                </a:solidFill>
              </a:rPr>
              <a:t>Dist</a:t>
            </a:r>
            <a:endParaRPr lang="en-US" sz="2000" b="1" dirty="0" smtClean="0">
              <a:solidFill>
                <a:schemeClr val="accent1"/>
              </a:solidFill>
            </a:endParaRPr>
          </a:p>
          <a:p>
            <a:pPr marL="4572" indent="0">
              <a:buNone/>
            </a:pPr>
            <a:endParaRPr lang="en-US" sz="1050" b="1" dirty="0" smtClean="0">
              <a:solidFill>
                <a:schemeClr val="accent1"/>
              </a:solidFill>
            </a:endParaRPr>
          </a:p>
          <a:p>
            <a:pPr marL="4572" indent="0">
              <a:buNone/>
            </a:pPr>
            <a:r>
              <a:rPr lang="en-US" sz="2000" b="1" u="sng" dirty="0" smtClean="0">
                <a:solidFill>
                  <a:schemeClr val="accent1"/>
                </a:solidFill>
              </a:rPr>
              <a:t>School</a:t>
            </a:r>
            <a:r>
              <a:rPr lang="en-US" sz="2000" b="1" dirty="0" smtClean="0">
                <a:solidFill>
                  <a:schemeClr val="accent1"/>
                </a:solidFill>
              </a:rPr>
              <a:t>: Adams Elementary</a:t>
            </a:r>
          </a:p>
          <a:p>
            <a:pPr marL="4572" indent="0">
              <a:buNone/>
            </a:pPr>
            <a:endParaRPr lang="en-US" sz="1050" b="1" dirty="0">
              <a:solidFill>
                <a:schemeClr val="accent1"/>
              </a:solidFill>
            </a:endParaRPr>
          </a:p>
          <a:p>
            <a:pPr marL="4572" indent="0">
              <a:buNone/>
            </a:pPr>
            <a:r>
              <a:rPr lang="en-US" sz="2000" b="1" u="sng" dirty="0" smtClean="0">
                <a:solidFill>
                  <a:schemeClr val="accent1"/>
                </a:solidFill>
              </a:rPr>
              <a:t>User Name</a:t>
            </a:r>
            <a:r>
              <a:rPr lang="en-US" sz="2000" b="1" dirty="0" smtClean="0">
                <a:solidFill>
                  <a:schemeClr val="accent1"/>
                </a:solidFill>
              </a:rPr>
              <a:t>: </a:t>
            </a:r>
            <a:r>
              <a:rPr lang="en-US" sz="2000" b="1" dirty="0" err="1" smtClean="0">
                <a:solidFill>
                  <a:schemeClr val="accent1"/>
                </a:solidFill>
              </a:rPr>
              <a:t>americorps</a:t>
            </a:r>
            <a:endParaRPr lang="en-US" sz="2000" b="1" dirty="0" smtClean="0">
              <a:solidFill>
                <a:schemeClr val="accent1"/>
              </a:solidFill>
            </a:endParaRPr>
          </a:p>
          <a:p>
            <a:pPr marL="4572" indent="0">
              <a:buNone/>
            </a:pPr>
            <a:endParaRPr lang="en-US" sz="1050" b="1" dirty="0">
              <a:solidFill>
                <a:schemeClr val="accent1"/>
              </a:solidFill>
            </a:endParaRPr>
          </a:p>
          <a:p>
            <a:pPr marL="4572" indent="0">
              <a:buNone/>
            </a:pPr>
            <a:r>
              <a:rPr lang="en-US" sz="2000" b="1" u="sng" dirty="0" smtClean="0">
                <a:solidFill>
                  <a:schemeClr val="accent1"/>
                </a:solidFill>
              </a:rPr>
              <a:t>Password</a:t>
            </a:r>
            <a:r>
              <a:rPr lang="en-US" sz="2000" b="1" dirty="0" smtClean="0">
                <a:solidFill>
                  <a:schemeClr val="accent1"/>
                </a:solidFill>
              </a:rPr>
              <a:t>: </a:t>
            </a:r>
            <a:r>
              <a:rPr lang="en-US" sz="2000" b="1" dirty="0" err="1" smtClean="0">
                <a:solidFill>
                  <a:schemeClr val="accent1"/>
                </a:solidFill>
              </a:rPr>
              <a:t>americorps</a:t>
            </a:r>
            <a:endParaRPr lang="en-US" sz="2000" b="1" dirty="0">
              <a:solidFill>
                <a:schemeClr val="accent1"/>
              </a:solidFill>
            </a:endParaRPr>
          </a:p>
          <a:p>
            <a:pPr marL="4572" indent="0">
              <a:buNone/>
            </a:pPr>
            <a:endParaRPr lang="en-US" sz="1050" b="1" dirty="0">
              <a:solidFill>
                <a:schemeClr val="accent1"/>
              </a:solidFill>
            </a:endParaRPr>
          </a:p>
          <a:p>
            <a:pPr marL="4572" indent="0">
              <a:buNone/>
            </a:pPr>
            <a:r>
              <a:rPr lang="en-US" sz="2000" b="1" u="sng" dirty="0" smtClean="0">
                <a:solidFill>
                  <a:schemeClr val="accent1"/>
                </a:solidFill>
              </a:rPr>
              <a:t>All hints: </a:t>
            </a:r>
            <a:r>
              <a:rPr lang="en-US" sz="2000" b="1" dirty="0" err="1" smtClean="0">
                <a:solidFill>
                  <a:schemeClr val="accent1"/>
                </a:solidFill>
              </a:rPr>
              <a:t>americorps</a:t>
            </a:r>
            <a:endParaRPr lang="en-US" sz="2000" u="sng" dirty="0">
              <a:solidFill>
                <a:schemeClr val="accent1"/>
              </a:solidFill>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081" t="17717" r="34273" b="28402"/>
          <a:stretch/>
        </p:blipFill>
        <p:spPr bwMode="auto">
          <a:xfrm>
            <a:off x="150312" y="1371600"/>
            <a:ext cx="461468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674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How do I get Help?</a:t>
            </a:r>
            <a:endParaRPr lang="en-US" dirty="0"/>
          </a:p>
        </p:txBody>
      </p:sp>
      <p:sp>
        <p:nvSpPr>
          <p:cNvPr id="4" name="Content Placeholder 3"/>
          <p:cNvSpPr>
            <a:spLocks noGrp="1"/>
          </p:cNvSpPr>
          <p:nvPr>
            <p:ph sz="quarter" idx="12"/>
          </p:nvPr>
        </p:nvSpPr>
        <p:spPr>
          <a:xfrm>
            <a:off x="6629400" y="2057400"/>
            <a:ext cx="2438400" cy="4114799"/>
          </a:xfrm>
        </p:spPr>
        <p:txBody>
          <a:bodyPr>
            <a:normAutofit/>
          </a:bodyPr>
          <a:lstStyle/>
          <a:p>
            <a:pPr marL="4572" indent="0">
              <a:buNone/>
            </a:pPr>
            <a:r>
              <a:rPr lang="en-US" sz="2400" b="1" dirty="0" smtClean="0"/>
              <a:t>Help Support!</a:t>
            </a:r>
            <a:endParaRPr lang="en-US" sz="2400" b="1"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000" t="9889" r="30224" b="14286"/>
          <a:stretch/>
        </p:blipFill>
        <p:spPr bwMode="auto">
          <a:xfrm>
            <a:off x="228600" y="1312035"/>
            <a:ext cx="6248400" cy="554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334000" y="1263049"/>
            <a:ext cx="685800" cy="381000"/>
          </a:xfrm>
          <a:prstGeom prst="ellipse">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ight Arrow 5"/>
          <p:cNvSpPr/>
          <p:nvPr/>
        </p:nvSpPr>
        <p:spPr>
          <a:xfrm rot="12967993">
            <a:off x="5947188" y="1736603"/>
            <a:ext cx="750226" cy="515351"/>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13207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Resources</a:t>
            </a:r>
            <a:endParaRPr lang="en-US" dirty="0"/>
          </a:p>
        </p:txBody>
      </p:sp>
      <p:pic>
        <p:nvPicPr>
          <p:cNvPr id="7"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4000" t="9889" r="30224" b="14286"/>
          <a:stretch/>
        </p:blipFill>
        <p:spPr bwMode="auto">
          <a:xfrm>
            <a:off x="304800" y="1447800"/>
            <a:ext cx="5171956" cy="481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609600" y="2057400"/>
            <a:ext cx="3200400" cy="2362200"/>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838200" y="1600200"/>
            <a:ext cx="914400" cy="457200"/>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5715000" y="1752600"/>
            <a:ext cx="3048000" cy="3785652"/>
          </a:xfrm>
          <a:prstGeom prst="rect">
            <a:avLst/>
          </a:prstGeom>
          <a:noFill/>
        </p:spPr>
        <p:txBody>
          <a:bodyPr wrap="square" rtlCol="0">
            <a:spAutoFit/>
          </a:bodyPr>
          <a:lstStyle/>
          <a:p>
            <a:r>
              <a:rPr lang="en-US" sz="4000" dirty="0" smtClean="0">
                <a:solidFill>
                  <a:srgbClr val="013668"/>
                </a:solidFill>
              </a:rPr>
              <a:t>There are </a:t>
            </a:r>
            <a:r>
              <a:rPr lang="en-US" sz="4000" b="1" dirty="0" smtClean="0">
                <a:solidFill>
                  <a:srgbClr val="013668"/>
                </a:solidFill>
              </a:rPr>
              <a:t>two</a:t>
            </a:r>
            <a:r>
              <a:rPr lang="en-US" sz="4000" dirty="0" smtClean="0">
                <a:solidFill>
                  <a:srgbClr val="013668"/>
                </a:solidFill>
              </a:rPr>
              <a:t> places you can click to access Resources</a:t>
            </a:r>
            <a:endParaRPr lang="en-US" sz="4000" dirty="0">
              <a:solidFill>
                <a:srgbClr val="013668"/>
              </a:solidFill>
            </a:endParaRPr>
          </a:p>
        </p:txBody>
      </p:sp>
    </p:spTree>
    <p:extLst>
      <p:ext uri="{BB962C8B-B14F-4D97-AF65-F5344CB8AC3E}">
        <p14:creationId xmlns:p14="http://schemas.microsoft.com/office/powerpoint/2010/main" val="2197895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Narrowing by Grade Level &amp; Content Area</a:t>
            </a:r>
            <a:endParaRPr lang="en-US" sz="2800"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34" t="9671" r="29638" b="47417"/>
          <a:stretch/>
        </p:blipFill>
        <p:spPr bwMode="auto">
          <a:xfrm>
            <a:off x="152400" y="1447800"/>
            <a:ext cx="882503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219199" y="3276600"/>
            <a:ext cx="5791201" cy="1409700"/>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33146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268" t="18573" r="31275" b="34964"/>
          <a:stretch/>
        </p:blipFill>
        <p:spPr bwMode="auto">
          <a:xfrm>
            <a:off x="304800" y="119743"/>
            <a:ext cx="8686800" cy="590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6858000" y="1295400"/>
            <a:ext cx="1752600" cy="1676400"/>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17096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84" t="17744" r="51256" b="13681"/>
          <a:stretch/>
        </p:blipFill>
        <p:spPr bwMode="auto">
          <a:xfrm>
            <a:off x="321129" y="10886"/>
            <a:ext cx="6718178" cy="616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9306" y="314909"/>
            <a:ext cx="1952293" cy="5016758"/>
          </a:xfrm>
          <a:prstGeom prst="rect">
            <a:avLst/>
          </a:prstGeom>
          <a:noFill/>
        </p:spPr>
        <p:txBody>
          <a:bodyPr wrap="square" rtlCol="0">
            <a:spAutoFit/>
          </a:bodyPr>
          <a:lstStyle/>
          <a:p>
            <a:pPr marL="119063" indent="-119063">
              <a:buFont typeface="Arial" pitchFamily="34" charset="0"/>
              <a:buChar char="•"/>
            </a:pPr>
            <a:r>
              <a:rPr lang="en-US" sz="2000" dirty="0" smtClean="0">
                <a:solidFill>
                  <a:srgbClr val="404040"/>
                </a:solidFill>
                <a:latin typeface="Gill Sans"/>
              </a:rPr>
              <a:t>Click the printer icon to print this instructional page.</a:t>
            </a:r>
            <a:br>
              <a:rPr lang="en-US" sz="2000" dirty="0" smtClean="0">
                <a:solidFill>
                  <a:srgbClr val="404040"/>
                </a:solidFill>
                <a:latin typeface="Gill Sans"/>
              </a:rPr>
            </a:br>
            <a:endParaRPr lang="en-US" sz="2000" dirty="0" smtClean="0">
              <a:solidFill>
                <a:srgbClr val="404040"/>
              </a:solidFill>
              <a:latin typeface="Gill Sans"/>
            </a:endParaRPr>
          </a:p>
          <a:p>
            <a:pPr marL="119063" indent="-119063">
              <a:buFont typeface="Arial" pitchFamily="34" charset="0"/>
              <a:buChar char="•"/>
            </a:pPr>
            <a:r>
              <a:rPr lang="en-US" sz="2000" dirty="0" smtClean="0">
                <a:solidFill>
                  <a:srgbClr val="404040"/>
                </a:solidFill>
                <a:latin typeface="Gill Sans"/>
              </a:rPr>
              <a:t>Click the “page” icon to access the table of contents (helpful when you’d like to skip right to a specific lesson)</a:t>
            </a:r>
            <a:endParaRPr lang="en-US" sz="2000" dirty="0">
              <a:solidFill>
                <a:srgbClr val="404040"/>
              </a:solidFill>
              <a:latin typeface="Gill Sans"/>
            </a:endParaRPr>
          </a:p>
        </p:txBody>
      </p:sp>
      <p:sp>
        <p:nvSpPr>
          <p:cNvPr id="6" name="Oval 5"/>
          <p:cNvSpPr/>
          <p:nvPr/>
        </p:nvSpPr>
        <p:spPr>
          <a:xfrm>
            <a:off x="5410200" y="0"/>
            <a:ext cx="838200" cy="598714"/>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152400" y="10886"/>
            <a:ext cx="838200" cy="598714"/>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004123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268" t="18573" r="31275" b="34964"/>
          <a:stretch/>
        </p:blipFill>
        <p:spPr bwMode="auto">
          <a:xfrm>
            <a:off x="304800" y="119743"/>
            <a:ext cx="8686800" cy="590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495800" y="4419600"/>
            <a:ext cx="2209800" cy="1828800"/>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3837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990600"/>
            <a:ext cx="7772400" cy="3048000"/>
          </a:xfrm>
        </p:spPr>
        <p:txBody>
          <a:bodyPr>
            <a:noAutofit/>
          </a:bodyPr>
          <a:lstStyle/>
          <a:p>
            <a:r>
              <a:rPr lang="en-US" sz="5400" dirty="0" smtClean="0"/>
              <a:t>Overview of the Common Core Standards</a:t>
            </a:r>
            <a:endParaRPr lang="en-US" sz="5400" dirty="0"/>
          </a:p>
        </p:txBody>
      </p:sp>
      <p:sp>
        <p:nvSpPr>
          <p:cNvPr id="3" name="Content Placeholder 2"/>
          <p:cNvSpPr>
            <a:spLocks noGrp="1"/>
          </p:cNvSpPr>
          <p:nvPr>
            <p:ph type="body" idx="1"/>
          </p:nvPr>
        </p:nvSpPr>
        <p:spPr>
          <a:xfrm>
            <a:off x="762000" y="4191000"/>
            <a:ext cx="7772400" cy="633412"/>
          </a:xfrm>
        </p:spPr>
        <p:txBody>
          <a:bodyPr/>
          <a:lstStyle/>
          <a:p>
            <a:r>
              <a:rPr lang="en-US" dirty="0"/>
              <a:t>http://elementaryliteracy.dmschools.org/icc-standards.html</a:t>
            </a:r>
          </a:p>
        </p:txBody>
      </p:sp>
    </p:spTree>
    <p:extLst>
      <p:ext uri="{BB962C8B-B14F-4D97-AF65-F5344CB8AC3E}">
        <p14:creationId xmlns:p14="http://schemas.microsoft.com/office/powerpoint/2010/main" val="597807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53" t="7143" r="52946" b="17461"/>
          <a:stretch/>
        </p:blipFill>
        <p:spPr bwMode="auto">
          <a:xfrm>
            <a:off x="152400" y="131535"/>
            <a:ext cx="5334000" cy="60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67400" y="762000"/>
            <a:ext cx="2895600" cy="3539430"/>
          </a:xfrm>
          <a:prstGeom prst="rect">
            <a:avLst/>
          </a:prstGeom>
          <a:noFill/>
        </p:spPr>
        <p:txBody>
          <a:bodyPr wrap="square" rtlCol="0">
            <a:spAutoFit/>
          </a:bodyPr>
          <a:lstStyle/>
          <a:p>
            <a:r>
              <a:rPr lang="en-US" sz="3200" dirty="0" smtClean="0">
                <a:solidFill>
                  <a:srgbClr val="013668"/>
                </a:solidFill>
                <a:latin typeface="Gill Sans"/>
              </a:rPr>
              <a:t>When you select a level, the next page will provide you with a list of the titles by lesson.</a:t>
            </a:r>
            <a:endParaRPr lang="en-US" sz="3200" dirty="0">
              <a:solidFill>
                <a:srgbClr val="013668"/>
              </a:solidFill>
              <a:latin typeface="Gill Sans"/>
            </a:endParaRPr>
          </a:p>
        </p:txBody>
      </p:sp>
    </p:spTree>
    <p:extLst>
      <p:ext uri="{BB962C8B-B14F-4D97-AF65-F5344CB8AC3E}">
        <p14:creationId xmlns:p14="http://schemas.microsoft.com/office/powerpoint/2010/main" val="2876150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61" t="5238" r="16696" b="5238"/>
          <a:stretch/>
        </p:blipFill>
        <p:spPr bwMode="auto">
          <a:xfrm>
            <a:off x="-10886" y="0"/>
            <a:ext cx="731411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867303" y="4648199"/>
            <a:ext cx="838200" cy="566057"/>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381000" y="5410200"/>
            <a:ext cx="4191000" cy="646331"/>
          </a:xfrm>
          <a:prstGeom prst="rect">
            <a:avLst/>
          </a:prstGeom>
          <a:noFill/>
        </p:spPr>
        <p:txBody>
          <a:bodyPr wrap="square" rtlCol="0">
            <a:spAutoFit/>
          </a:bodyPr>
          <a:lstStyle/>
          <a:p>
            <a:r>
              <a:rPr lang="en-US" dirty="0" smtClean="0">
                <a:solidFill>
                  <a:srgbClr val="404040"/>
                </a:solidFill>
              </a:rPr>
              <a:t>You can print or save the leveled readers by using these icons.</a:t>
            </a:r>
            <a:endParaRPr lang="en-US" dirty="0">
              <a:solidFill>
                <a:srgbClr val="404040"/>
              </a:solidFill>
            </a:endParaRPr>
          </a:p>
        </p:txBody>
      </p:sp>
      <p:sp>
        <p:nvSpPr>
          <p:cNvPr id="5" name="TextBox 4"/>
          <p:cNvSpPr txBox="1"/>
          <p:nvPr/>
        </p:nvSpPr>
        <p:spPr>
          <a:xfrm>
            <a:off x="7086600" y="609600"/>
            <a:ext cx="1894114" cy="4124206"/>
          </a:xfrm>
          <a:prstGeom prst="rect">
            <a:avLst/>
          </a:prstGeom>
          <a:noFill/>
        </p:spPr>
        <p:txBody>
          <a:bodyPr wrap="square" rtlCol="0">
            <a:spAutoFit/>
          </a:bodyPr>
          <a:lstStyle/>
          <a:p>
            <a:r>
              <a:rPr lang="en-US" dirty="0" smtClean="0">
                <a:solidFill>
                  <a:srgbClr val="404040"/>
                </a:solidFill>
              </a:rPr>
              <a:t>You can play the audio of the leveled text by selecting the microphone.</a:t>
            </a:r>
          </a:p>
          <a:p>
            <a:endParaRPr lang="en-US" dirty="0">
              <a:solidFill>
                <a:srgbClr val="404040"/>
              </a:solidFill>
            </a:endParaRPr>
          </a:p>
          <a:p>
            <a:r>
              <a:rPr lang="en-US" sz="1400" i="1" dirty="0" smtClean="0">
                <a:solidFill>
                  <a:srgbClr val="404040"/>
                </a:solidFill>
              </a:rPr>
              <a:t>** If your audio feature does not work, please be sure that you have the most updated version of flash player and that there is not a yellow bar at the top of the screen that requests you to “trust this site”.</a:t>
            </a:r>
            <a:endParaRPr lang="en-US" sz="1400" i="1" dirty="0">
              <a:solidFill>
                <a:srgbClr val="404040"/>
              </a:solidFill>
            </a:endParaRPr>
          </a:p>
        </p:txBody>
      </p:sp>
      <p:sp>
        <p:nvSpPr>
          <p:cNvPr id="6" name="Oval 5"/>
          <p:cNvSpPr/>
          <p:nvPr/>
        </p:nvSpPr>
        <p:spPr>
          <a:xfrm>
            <a:off x="4724400" y="152400"/>
            <a:ext cx="838200" cy="566057"/>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63014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268" t="18573" r="31275" b="34964"/>
          <a:stretch/>
        </p:blipFill>
        <p:spPr bwMode="auto">
          <a:xfrm>
            <a:off x="304800" y="119743"/>
            <a:ext cx="8686800" cy="590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6672943" y="4343400"/>
            <a:ext cx="2209800" cy="1828800"/>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7099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02" t="10805" r="32326" b="38253"/>
          <a:stretch/>
        </p:blipFill>
        <p:spPr bwMode="auto">
          <a:xfrm>
            <a:off x="337457" y="98635"/>
            <a:ext cx="8458200" cy="673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267200" y="1524000"/>
            <a:ext cx="2438400" cy="1943432"/>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39282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81" t="5397" r="40758" b="31905"/>
          <a:stretch/>
        </p:blipFill>
        <p:spPr bwMode="auto">
          <a:xfrm>
            <a:off x="228600" y="152400"/>
            <a:ext cx="6248400" cy="609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0" y="152400"/>
            <a:ext cx="838200" cy="566057"/>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5791200" y="130628"/>
            <a:ext cx="838200" cy="566057"/>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6477000" y="533400"/>
            <a:ext cx="2514600" cy="4832092"/>
          </a:xfrm>
          <a:prstGeom prst="rect">
            <a:avLst/>
          </a:prstGeom>
          <a:noFill/>
        </p:spPr>
        <p:txBody>
          <a:bodyPr wrap="square" rtlCol="0">
            <a:spAutoFit/>
          </a:bodyPr>
          <a:lstStyle/>
          <a:p>
            <a:r>
              <a:rPr lang="en-US" sz="2200" b="1" dirty="0">
                <a:solidFill>
                  <a:srgbClr val="404040"/>
                </a:solidFill>
                <a:latin typeface="Gill Sans"/>
              </a:rPr>
              <a:t>** These are your “Words to Know”</a:t>
            </a:r>
          </a:p>
          <a:p>
            <a:endParaRPr lang="en-US" sz="2200" dirty="0" smtClean="0">
              <a:solidFill>
                <a:srgbClr val="404040"/>
              </a:solidFill>
              <a:latin typeface="Gill Sans"/>
            </a:endParaRPr>
          </a:p>
          <a:p>
            <a:r>
              <a:rPr lang="en-US" sz="2200" dirty="0" smtClean="0">
                <a:solidFill>
                  <a:srgbClr val="404040"/>
                </a:solidFill>
                <a:latin typeface="Gill Sans"/>
              </a:rPr>
              <a:t>Click on the “page icon” to see a list of all of the words.  Click on a specific word and that card will come up.</a:t>
            </a:r>
          </a:p>
          <a:p>
            <a:endParaRPr lang="en-US" sz="2200" dirty="0">
              <a:solidFill>
                <a:srgbClr val="404040"/>
              </a:solidFill>
              <a:latin typeface="Gill Sans"/>
            </a:endParaRPr>
          </a:p>
          <a:p>
            <a:r>
              <a:rPr lang="en-US" sz="2200" dirty="0" smtClean="0">
                <a:solidFill>
                  <a:srgbClr val="404040"/>
                </a:solidFill>
                <a:latin typeface="Gill Sans"/>
              </a:rPr>
              <a:t>Click on the printer icon the print the front or back of the card. </a:t>
            </a:r>
            <a:endParaRPr lang="en-US" sz="2200" dirty="0">
              <a:solidFill>
                <a:srgbClr val="404040"/>
              </a:solidFill>
              <a:latin typeface="Gill Sans"/>
            </a:endParaRPr>
          </a:p>
        </p:txBody>
      </p:sp>
    </p:spTree>
    <p:extLst>
      <p:ext uri="{BB962C8B-B14F-4D97-AF65-F5344CB8AC3E}">
        <p14:creationId xmlns:p14="http://schemas.microsoft.com/office/powerpoint/2010/main" val="231370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02" t="10805" r="32326" b="38253"/>
          <a:stretch/>
        </p:blipFill>
        <p:spPr bwMode="auto">
          <a:xfrm>
            <a:off x="337457" y="98635"/>
            <a:ext cx="8458200" cy="673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553200" y="1524000"/>
            <a:ext cx="2438400" cy="1943432"/>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63478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47" t="5554" r="39464" b="31112"/>
          <a:stretch/>
        </p:blipFill>
        <p:spPr bwMode="auto">
          <a:xfrm>
            <a:off x="304800" y="228599"/>
            <a:ext cx="6248400" cy="592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705600" y="304800"/>
            <a:ext cx="2209800" cy="5262979"/>
          </a:xfrm>
          <a:prstGeom prst="rect">
            <a:avLst/>
          </a:prstGeom>
        </p:spPr>
        <p:txBody>
          <a:bodyPr wrap="square">
            <a:spAutoFit/>
          </a:bodyPr>
          <a:lstStyle/>
          <a:p>
            <a:r>
              <a:rPr lang="en-US" sz="2400" b="1" dirty="0" smtClean="0">
                <a:solidFill>
                  <a:srgbClr val="404040"/>
                </a:solidFill>
                <a:latin typeface="Gill Sans"/>
              </a:rPr>
              <a:t>** These are your “Words to Know”</a:t>
            </a:r>
          </a:p>
          <a:p>
            <a:endParaRPr lang="en-US" sz="2400" dirty="0">
              <a:solidFill>
                <a:srgbClr val="404040"/>
              </a:solidFill>
              <a:latin typeface="Gill Sans"/>
            </a:endParaRPr>
          </a:p>
          <a:p>
            <a:r>
              <a:rPr lang="en-US" sz="2400" dirty="0" smtClean="0">
                <a:solidFill>
                  <a:srgbClr val="404040"/>
                </a:solidFill>
                <a:latin typeface="Gill Sans"/>
              </a:rPr>
              <a:t>Click </a:t>
            </a:r>
            <a:r>
              <a:rPr lang="en-US" sz="2400" dirty="0">
                <a:solidFill>
                  <a:srgbClr val="404040"/>
                </a:solidFill>
                <a:latin typeface="Gill Sans"/>
              </a:rPr>
              <a:t>on the “page icon” to </a:t>
            </a:r>
            <a:r>
              <a:rPr lang="en-US" sz="2400" dirty="0" smtClean="0">
                <a:solidFill>
                  <a:srgbClr val="404040"/>
                </a:solidFill>
                <a:latin typeface="Gill Sans"/>
              </a:rPr>
              <a:t>see each lesson listed by unit.</a:t>
            </a:r>
            <a:endParaRPr lang="en-US" sz="2400" dirty="0">
              <a:solidFill>
                <a:srgbClr val="404040"/>
              </a:solidFill>
              <a:latin typeface="Gill Sans"/>
            </a:endParaRPr>
          </a:p>
          <a:p>
            <a:endParaRPr lang="en-US" sz="2400" dirty="0">
              <a:solidFill>
                <a:srgbClr val="404040"/>
              </a:solidFill>
              <a:latin typeface="Gill Sans"/>
            </a:endParaRPr>
          </a:p>
          <a:p>
            <a:r>
              <a:rPr lang="en-US" sz="2400" dirty="0">
                <a:solidFill>
                  <a:srgbClr val="404040"/>
                </a:solidFill>
                <a:latin typeface="Gill Sans"/>
              </a:rPr>
              <a:t>Click on the printer </a:t>
            </a:r>
            <a:r>
              <a:rPr lang="en-US" sz="2400" dirty="0" smtClean="0">
                <a:solidFill>
                  <a:srgbClr val="404040"/>
                </a:solidFill>
                <a:latin typeface="Gill Sans"/>
              </a:rPr>
              <a:t>icon to print each page.</a:t>
            </a:r>
            <a:endParaRPr lang="en-US" sz="2400" dirty="0">
              <a:solidFill>
                <a:srgbClr val="404040"/>
              </a:solidFill>
              <a:latin typeface="Gill Sans"/>
            </a:endParaRPr>
          </a:p>
        </p:txBody>
      </p:sp>
    </p:spTree>
    <p:extLst>
      <p:ext uri="{BB962C8B-B14F-4D97-AF65-F5344CB8AC3E}">
        <p14:creationId xmlns:p14="http://schemas.microsoft.com/office/powerpoint/2010/main" val="705551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02" t="10805" r="32326" b="38253"/>
          <a:stretch/>
        </p:blipFill>
        <p:spPr bwMode="auto">
          <a:xfrm>
            <a:off x="337457" y="98635"/>
            <a:ext cx="8458200" cy="673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267200" y="3200400"/>
            <a:ext cx="2438400" cy="1943432"/>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19777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46" t="8254" r="36250" b="8889"/>
          <a:stretch/>
        </p:blipFill>
        <p:spPr bwMode="auto">
          <a:xfrm>
            <a:off x="0" y="152400"/>
            <a:ext cx="6477000" cy="598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629400" y="381000"/>
            <a:ext cx="2438400" cy="4893647"/>
          </a:xfrm>
          <a:prstGeom prst="rect">
            <a:avLst/>
          </a:prstGeom>
        </p:spPr>
        <p:txBody>
          <a:bodyPr wrap="square">
            <a:spAutoFit/>
          </a:bodyPr>
          <a:lstStyle/>
          <a:p>
            <a:r>
              <a:rPr lang="en-US" sz="2400" b="1" dirty="0" smtClean="0">
                <a:solidFill>
                  <a:srgbClr val="404040"/>
                </a:solidFill>
                <a:latin typeface="Gill Sans"/>
              </a:rPr>
              <a:t>** These are your Phonics Word Sort Cards</a:t>
            </a:r>
          </a:p>
          <a:p>
            <a:endParaRPr lang="en-US" sz="2400" dirty="0">
              <a:solidFill>
                <a:srgbClr val="404040"/>
              </a:solidFill>
              <a:latin typeface="Gill Sans"/>
            </a:endParaRPr>
          </a:p>
          <a:p>
            <a:r>
              <a:rPr lang="en-US" sz="2400" dirty="0" smtClean="0">
                <a:solidFill>
                  <a:srgbClr val="404040"/>
                </a:solidFill>
                <a:latin typeface="Gill Sans"/>
              </a:rPr>
              <a:t>Click </a:t>
            </a:r>
            <a:r>
              <a:rPr lang="en-US" sz="2400" dirty="0">
                <a:solidFill>
                  <a:srgbClr val="404040"/>
                </a:solidFill>
                <a:latin typeface="Gill Sans"/>
              </a:rPr>
              <a:t>on the “page icon” to </a:t>
            </a:r>
            <a:r>
              <a:rPr lang="en-US" sz="2400" dirty="0" smtClean="0">
                <a:solidFill>
                  <a:srgbClr val="404040"/>
                </a:solidFill>
                <a:latin typeface="Gill Sans"/>
              </a:rPr>
              <a:t>see each lesson listed by unit.</a:t>
            </a:r>
            <a:endParaRPr lang="en-US" sz="2400" dirty="0">
              <a:solidFill>
                <a:srgbClr val="404040"/>
              </a:solidFill>
              <a:latin typeface="Gill Sans"/>
            </a:endParaRPr>
          </a:p>
          <a:p>
            <a:endParaRPr lang="en-US" sz="2400" dirty="0">
              <a:solidFill>
                <a:srgbClr val="404040"/>
              </a:solidFill>
              <a:latin typeface="Gill Sans"/>
            </a:endParaRPr>
          </a:p>
          <a:p>
            <a:r>
              <a:rPr lang="en-US" sz="2400" dirty="0">
                <a:solidFill>
                  <a:srgbClr val="404040"/>
                </a:solidFill>
                <a:latin typeface="Gill Sans"/>
              </a:rPr>
              <a:t>Click on the printer </a:t>
            </a:r>
            <a:r>
              <a:rPr lang="en-US" sz="2400" dirty="0" smtClean="0">
                <a:solidFill>
                  <a:srgbClr val="404040"/>
                </a:solidFill>
                <a:latin typeface="Gill Sans"/>
              </a:rPr>
              <a:t>icon to print each page.</a:t>
            </a:r>
            <a:endParaRPr lang="en-US" sz="2400" dirty="0">
              <a:solidFill>
                <a:srgbClr val="404040"/>
              </a:solidFill>
              <a:latin typeface="Gill Sans"/>
            </a:endParaRPr>
          </a:p>
        </p:txBody>
      </p:sp>
    </p:spTree>
    <p:extLst>
      <p:ext uri="{BB962C8B-B14F-4D97-AF65-F5344CB8AC3E}">
        <p14:creationId xmlns:p14="http://schemas.microsoft.com/office/powerpoint/2010/main" val="2256131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02" t="10805" r="32326" b="38253"/>
          <a:stretch/>
        </p:blipFill>
        <p:spPr bwMode="auto">
          <a:xfrm>
            <a:off x="337457" y="98635"/>
            <a:ext cx="8458200" cy="673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858000" y="5312229"/>
            <a:ext cx="1828800" cy="1524000"/>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8169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Autofit/>
          </a:bodyPr>
          <a:lstStyle/>
          <a:p>
            <a:r>
              <a:rPr lang="en-US" sz="4000" dirty="0" smtClean="0"/>
              <a:t>Iowa’s Adoption of the Common Core Standards</a:t>
            </a:r>
            <a:endParaRPr lang="en-US" sz="4000" dirty="0"/>
          </a:p>
        </p:txBody>
      </p:sp>
      <p:sp>
        <p:nvSpPr>
          <p:cNvPr id="5" name="Content Placeholder 4"/>
          <p:cNvSpPr>
            <a:spLocks noGrp="1"/>
          </p:cNvSpPr>
          <p:nvPr>
            <p:ph idx="1"/>
          </p:nvPr>
        </p:nvSpPr>
        <p:spPr/>
        <p:txBody>
          <a:bodyPr/>
          <a:lstStyle/>
          <a:p>
            <a:r>
              <a:rPr lang="en-US" dirty="0"/>
              <a:t>The Common Core State Standards in Literacy and Mathematics were integrated into the Iowa Core by Iowa State Board of Education action in 2010. </a:t>
            </a:r>
            <a:endParaRPr lang="en-US" dirty="0" smtClean="0"/>
          </a:p>
          <a:p>
            <a:r>
              <a:rPr lang="en-US" dirty="0" smtClean="0"/>
              <a:t>All </a:t>
            </a:r>
            <a:r>
              <a:rPr lang="en-US" dirty="0"/>
              <a:t>school districts and accredited nonpublic schools are required to fully implement the Iowa Core in grades 9-12 by July 1, 2012 and grades </a:t>
            </a:r>
            <a:r>
              <a:rPr lang="en-US" b="1" dirty="0"/>
              <a:t>K-8 by the 2014-2015 </a:t>
            </a:r>
            <a:r>
              <a:rPr lang="en-US" dirty="0"/>
              <a:t>school year.</a:t>
            </a:r>
          </a:p>
        </p:txBody>
      </p:sp>
    </p:spTree>
    <p:extLst>
      <p:ext uri="{BB962C8B-B14F-4D97-AF65-F5344CB8AC3E}">
        <p14:creationId xmlns:p14="http://schemas.microsoft.com/office/powerpoint/2010/main" val="3679502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376" t="6349" r="29731" b="37619"/>
          <a:stretch/>
        </p:blipFill>
        <p:spPr bwMode="auto">
          <a:xfrm>
            <a:off x="609600" y="152399"/>
            <a:ext cx="7924800" cy="610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658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375" t="6509" r="29464" b="40317"/>
          <a:stretch/>
        </p:blipFill>
        <p:spPr bwMode="auto">
          <a:xfrm>
            <a:off x="0" y="0"/>
            <a:ext cx="4800600" cy="348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286" t="6348" r="29822" b="40318"/>
          <a:stretch/>
        </p:blipFill>
        <p:spPr bwMode="auto">
          <a:xfrm>
            <a:off x="4707358" y="2971800"/>
            <a:ext cx="4436642" cy="325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6800" y="373758"/>
            <a:ext cx="4267200" cy="2308324"/>
          </a:xfrm>
          <a:prstGeom prst="rect">
            <a:avLst/>
          </a:prstGeom>
          <a:noFill/>
        </p:spPr>
        <p:txBody>
          <a:bodyPr wrap="square" rtlCol="0">
            <a:spAutoFit/>
          </a:bodyPr>
          <a:lstStyle/>
          <a:p>
            <a:r>
              <a:rPr lang="en-US" sz="3600" dirty="0" smtClean="0">
                <a:solidFill>
                  <a:srgbClr val="404040"/>
                </a:solidFill>
                <a:latin typeface="Gill Sans"/>
              </a:rPr>
              <a:t>Select “Save” for any pictures and then select “My Pictures for printing.</a:t>
            </a:r>
            <a:endParaRPr lang="en-US" sz="3600" dirty="0">
              <a:solidFill>
                <a:srgbClr val="404040"/>
              </a:solidFill>
              <a:latin typeface="Gill Sans"/>
            </a:endParaRPr>
          </a:p>
        </p:txBody>
      </p:sp>
      <p:sp>
        <p:nvSpPr>
          <p:cNvPr id="3" name="Oval 2"/>
          <p:cNvSpPr/>
          <p:nvPr/>
        </p:nvSpPr>
        <p:spPr>
          <a:xfrm>
            <a:off x="3091543" y="2667000"/>
            <a:ext cx="609600" cy="609600"/>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8077200" y="5649686"/>
            <a:ext cx="609600" cy="609600"/>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3374572" y="0"/>
            <a:ext cx="827314" cy="373758"/>
          </a:xfrm>
          <a:prstGeom prst="ellipse">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48929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1362075"/>
          </a:xfrm>
        </p:spPr>
        <p:txBody>
          <a:bodyPr>
            <a:noAutofit/>
          </a:bodyPr>
          <a:lstStyle/>
          <a:p>
            <a:r>
              <a:rPr lang="en-US" sz="11500" dirty="0" smtClean="0"/>
              <a:t>Break!</a:t>
            </a:r>
            <a:endParaRPr lang="en-US" sz="11500" dirty="0"/>
          </a:p>
        </p:txBody>
      </p:sp>
      <p:sp>
        <p:nvSpPr>
          <p:cNvPr id="3" name="Text Placeholder 2"/>
          <p:cNvSpPr>
            <a:spLocks noGrp="1"/>
          </p:cNvSpPr>
          <p:nvPr>
            <p:ph type="body" idx="1"/>
          </p:nvPr>
        </p:nvSpPr>
        <p:spPr/>
        <p:txBody>
          <a:bodyPr/>
          <a:lstStyle/>
          <a:p>
            <a:r>
              <a:rPr lang="en-US" dirty="0" smtClean="0"/>
              <a:t>15 minutes</a:t>
            </a:r>
            <a:endParaRPr lang="en-US" dirty="0"/>
          </a:p>
        </p:txBody>
      </p:sp>
    </p:spTree>
    <p:extLst>
      <p:ext uri="{BB962C8B-B14F-4D97-AF65-F5344CB8AC3E}">
        <p14:creationId xmlns:p14="http://schemas.microsoft.com/office/powerpoint/2010/main" val="2924468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800" dirty="0" smtClean="0"/>
              <a:t>SMALL GROUP</a:t>
            </a:r>
            <a:br>
              <a:rPr lang="en-US" sz="4800" dirty="0" smtClean="0"/>
            </a:br>
            <a:r>
              <a:rPr lang="en-US" sz="4800" dirty="0" smtClean="0"/>
              <a:t>Instruction</a:t>
            </a:r>
            <a:endParaRPr lang="en-US" sz="4800" dirty="0"/>
          </a:p>
        </p:txBody>
      </p:sp>
      <p:sp>
        <p:nvSpPr>
          <p:cNvPr id="5" name="Text Placeholder 4"/>
          <p:cNvSpPr>
            <a:spLocks noGrp="1"/>
          </p:cNvSpPr>
          <p:nvPr>
            <p:ph type="body" idx="1"/>
          </p:nvPr>
        </p:nvSpPr>
        <p:spPr/>
        <p:txBody>
          <a:bodyPr>
            <a:noAutofit/>
          </a:bodyPr>
          <a:lstStyle/>
          <a:p>
            <a:r>
              <a:rPr lang="en-US" sz="3600" dirty="0" smtClean="0"/>
              <a:t>The Basics</a:t>
            </a:r>
            <a:endParaRPr lang="en-US" sz="3600" dirty="0"/>
          </a:p>
        </p:txBody>
      </p:sp>
    </p:spTree>
    <p:extLst>
      <p:ext uri="{BB962C8B-B14F-4D97-AF65-F5344CB8AC3E}">
        <p14:creationId xmlns:p14="http://schemas.microsoft.com/office/powerpoint/2010/main" val="34848397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Advantages Small Groups</a:t>
            </a:r>
            <a:endParaRPr lang="en-US" dirty="0"/>
          </a:p>
        </p:txBody>
      </p:sp>
      <p:sp>
        <p:nvSpPr>
          <p:cNvPr id="5" name="Content Placeholder 4"/>
          <p:cNvSpPr>
            <a:spLocks noGrp="1"/>
          </p:cNvSpPr>
          <p:nvPr>
            <p:ph idx="1"/>
          </p:nvPr>
        </p:nvSpPr>
        <p:spPr>
          <a:xfrm>
            <a:off x="304800" y="1371600"/>
            <a:ext cx="8382000" cy="4754563"/>
          </a:xfrm>
        </p:spPr>
        <p:txBody>
          <a:bodyPr>
            <a:noAutofit/>
          </a:bodyPr>
          <a:lstStyle/>
          <a:p>
            <a:pPr algn="ctr" defTabSz="914400" fontAlgn="base">
              <a:spcBef>
                <a:spcPct val="0"/>
              </a:spcBef>
              <a:spcAft>
                <a:spcPct val="0"/>
              </a:spcAft>
            </a:pPr>
            <a:endParaRPr lang="en-US" sz="700" dirty="0"/>
          </a:p>
          <a:p>
            <a:pPr marL="285750" indent="-285750" defTabSz="914400" fontAlgn="base">
              <a:spcBef>
                <a:spcPct val="0"/>
              </a:spcBef>
              <a:spcAft>
                <a:spcPct val="0"/>
              </a:spcAft>
              <a:buFont typeface="Arial" pitchFamily="34" charset="0"/>
              <a:buChar char="•"/>
            </a:pPr>
            <a:r>
              <a:rPr lang="en-US" sz="2000" dirty="0"/>
              <a:t>By flexibly grouping students based on their strengths and needs, teachers can tailor their teaching to provide specific instruction that best challenges the learners. </a:t>
            </a:r>
          </a:p>
          <a:p>
            <a:pPr marL="285750" indent="-285750" defTabSz="914400" fontAlgn="base">
              <a:spcBef>
                <a:spcPct val="0"/>
              </a:spcBef>
              <a:spcAft>
                <a:spcPct val="0"/>
              </a:spcAft>
              <a:buFont typeface="Arial" pitchFamily="34" charset="0"/>
              <a:buChar char="•"/>
            </a:pPr>
            <a:endParaRPr lang="en-US" sz="1100" i="1" dirty="0"/>
          </a:p>
          <a:p>
            <a:pPr marL="285750" indent="-285750" defTabSz="914400" fontAlgn="base">
              <a:spcBef>
                <a:spcPct val="0"/>
              </a:spcBef>
              <a:spcAft>
                <a:spcPct val="0"/>
              </a:spcAft>
              <a:buFont typeface="Arial" pitchFamily="34" charset="0"/>
              <a:buChar char="•"/>
            </a:pPr>
            <a:r>
              <a:rPr lang="en-US" sz="2000" dirty="0"/>
              <a:t>Teachers can slow down and focus on specifics.</a:t>
            </a:r>
          </a:p>
          <a:p>
            <a:pPr marL="285750" indent="-285750" defTabSz="914400" fontAlgn="base">
              <a:spcBef>
                <a:spcPct val="0"/>
              </a:spcBef>
              <a:spcAft>
                <a:spcPct val="0"/>
              </a:spcAft>
              <a:buFont typeface="Arial" pitchFamily="34" charset="0"/>
              <a:buChar char="•"/>
            </a:pPr>
            <a:endParaRPr lang="en-US" sz="2000" dirty="0"/>
          </a:p>
          <a:p>
            <a:pPr marL="285750" indent="-285750" defTabSz="914400" fontAlgn="base">
              <a:spcBef>
                <a:spcPct val="0"/>
              </a:spcBef>
              <a:spcAft>
                <a:spcPct val="0"/>
              </a:spcAft>
              <a:buFont typeface="Arial" pitchFamily="34" charset="0"/>
              <a:buChar char="•"/>
            </a:pPr>
            <a:r>
              <a:rPr lang="en-US" sz="2000" dirty="0"/>
              <a:t>Instruction is specific, materials are easily managed, conversation flows freely and student efforts are easily monitored. </a:t>
            </a:r>
          </a:p>
          <a:p>
            <a:pPr marL="285750" indent="-285750" defTabSz="914400" fontAlgn="base">
              <a:spcBef>
                <a:spcPct val="0"/>
              </a:spcBef>
              <a:spcAft>
                <a:spcPct val="0"/>
              </a:spcAft>
              <a:buFont typeface="Arial" pitchFamily="34" charset="0"/>
              <a:buChar char="•"/>
            </a:pPr>
            <a:endParaRPr lang="en-US" sz="2000" dirty="0"/>
          </a:p>
          <a:p>
            <a:pPr marL="285750" indent="-285750" defTabSz="914400" fontAlgn="base">
              <a:spcBef>
                <a:spcPct val="0"/>
              </a:spcBef>
              <a:spcAft>
                <a:spcPct val="0"/>
              </a:spcAft>
              <a:buFont typeface="Arial" pitchFamily="34" charset="0"/>
              <a:buChar char="•"/>
            </a:pPr>
            <a:r>
              <a:rPr lang="en-US" sz="2000" dirty="0"/>
              <a:t>Students receive support to expand conceptual understanding and improve their procedural fluency as instruction is differentiated. </a:t>
            </a:r>
            <a:endParaRPr lang="en-US" sz="2000" dirty="0" smtClean="0"/>
          </a:p>
          <a:p>
            <a:pPr marL="0" indent="0" defTabSz="914400" fontAlgn="base">
              <a:spcBef>
                <a:spcPct val="0"/>
              </a:spcBef>
              <a:spcAft>
                <a:spcPct val="0"/>
              </a:spcAft>
              <a:buNone/>
            </a:pPr>
            <a:endParaRPr lang="en-US" sz="2000" dirty="0" smtClean="0"/>
          </a:p>
          <a:p>
            <a:pPr marL="0" indent="0" algn="ctr" defTabSz="914400" fontAlgn="base">
              <a:spcBef>
                <a:spcPct val="0"/>
              </a:spcBef>
              <a:spcAft>
                <a:spcPct val="0"/>
              </a:spcAft>
              <a:buNone/>
            </a:pPr>
            <a:r>
              <a:rPr lang="en-US" sz="2000" b="1" dirty="0" smtClean="0"/>
              <a:t>“In the comfort and safety of a small group, students learn how to work with others, how to attend to shared information, and how to ask questions or ask for help.” </a:t>
            </a:r>
            <a:r>
              <a:rPr lang="en-US" sz="2000" b="1" dirty="0" err="1" smtClean="0"/>
              <a:t>Fountas</a:t>
            </a:r>
            <a:r>
              <a:rPr lang="en-US" sz="2000" b="1" dirty="0" smtClean="0"/>
              <a:t> and </a:t>
            </a:r>
            <a:r>
              <a:rPr lang="en-US" sz="2000" b="1" dirty="0" err="1" smtClean="0"/>
              <a:t>Pinell</a:t>
            </a:r>
            <a:r>
              <a:rPr lang="en-US" sz="2000" b="1" dirty="0" smtClean="0"/>
              <a:t> (2001)</a:t>
            </a:r>
          </a:p>
          <a:p>
            <a:pPr marL="0" indent="0" defTabSz="914400" fontAlgn="base">
              <a:spcBef>
                <a:spcPct val="0"/>
              </a:spcBef>
              <a:spcAft>
                <a:spcPct val="0"/>
              </a:spcAft>
              <a:buNone/>
            </a:pPr>
            <a:endParaRPr lang="en-US" sz="2000" dirty="0">
              <a:latin typeface="Traveling _Typewriter" pitchFamily="2" charset="0"/>
            </a:endParaRPr>
          </a:p>
        </p:txBody>
      </p:sp>
    </p:spTree>
    <p:extLst>
      <p:ext uri="{BB962C8B-B14F-4D97-AF65-F5344CB8AC3E}">
        <p14:creationId xmlns:p14="http://schemas.microsoft.com/office/powerpoint/2010/main" val="31784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 calcmode="lin" valueType="num">
                                      <p:cBhvr additive="base">
                                        <p:cTn id="2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 calcmode="lin" valueType="num">
                                      <p:cBhvr>
                                        <p:cTn id="31"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 Examples </a:t>
            </a:r>
            <a:endParaRPr lang="en-US" dirty="0"/>
          </a:p>
        </p:txBody>
      </p:sp>
      <p:sp>
        <p:nvSpPr>
          <p:cNvPr id="5" name="Content Placeholder 4"/>
          <p:cNvSpPr>
            <a:spLocks noGrp="1"/>
          </p:cNvSpPr>
          <p:nvPr>
            <p:ph idx="1"/>
          </p:nvPr>
        </p:nvSpPr>
        <p:spPr>
          <a:xfrm>
            <a:off x="268941" y="1600200"/>
            <a:ext cx="8382000" cy="3992563"/>
          </a:xfrm>
        </p:spPr>
        <p:txBody>
          <a:bodyPr>
            <a:normAutofit/>
          </a:bodyPr>
          <a:lstStyle/>
          <a:p>
            <a:pPr lvl="1">
              <a:buNone/>
            </a:pPr>
            <a:r>
              <a:rPr lang="en-US" sz="3200" dirty="0" smtClean="0">
                <a:solidFill>
                  <a:srgbClr val="FF0000"/>
                </a:solidFill>
                <a:hlinkClick r:id="rId3"/>
              </a:rPr>
              <a:t>3</a:t>
            </a:r>
            <a:r>
              <a:rPr lang="en-US" sz="3200" baseline="30000" dirty="0" smtClean="0">
                <a:solidFill>
                  <a:srgbClr val="FF0000"/>
                </a:solidFill>
                <a:hlinkClick r:id="rId3"/>
              </a:rPr>
              <a:t>rd</a:t>
            </a:r>
            <a:r>
              <a:rPr lang="en-US" sz="3200" dirty="0" smtClean="0">
                <a:solidFill>
                  <a:srgbClr val="FF0000"/>
                </a:solidFill>
                <a:hlinkClick r:id="rId3"/>
              </a:rPr>
              <a:t> Grade Video</a:t>
            </a:r>
            <a:endParaRPr lang="en-US" sz="3200" dirty="0" smtClean="0">
              <a:solidFill>
                <a:srgbClr val="FF0000"/>
              </a:solidFill>
            </a:endParaRPr>
          </a:p>
          <a:p>
            <a:pPr lvl="1">
              <a:buNone/>
            </a:pPr>
            <a:endParaRPr lang="en-US" sz="3200" dirty="0">
              <a:solidFill>
                <a:srgbClr val="FF0000"/>
              </a:solidFill>
            </a:endParaRPr>
          </a:p>
        </p:txBody>
      </p:sp>
      <p:grpSp>
        <p:nvGrpSpPr>
          <p:cNvPr id="2" name="Group 1"/>
          <p:cNvGrpSpPr/>
          <p:nvPr/>
        </p:nvGrpSpPr>
        <p:grpSpPr>
          <a:xfrm>
            <a:off x="381000" y="2726670"/>
            <a:ext cx="5871294" cy="3463458"/>
            <a:chOff x="4872906" y="3093660"/>
            <a:chExt cx="4225274" cy="3392644"/>
          </a:xfrm>
        </p:grpSpPr>
        <p:pic>
          <p:nvPicPr>
            <p:cNvPr id="9220" name="Picture 4" descr="https://encrypted-tbn1.gstatic.com/images?q=tbn:ANd9GcR3jbue83U7UIG-rkVZcHxh9fQ5TJXvVOSTQRB8tg_eoUxRVcPaU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906" y="3093660"/>
              <a:ext cx="4225274" cy="31648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73556" y="3320725"/>
              <a:ext cx="2362200" cy="3165579"/>
            </a:xfrm>
            <a:prstGeom prst="rect">
              <a:avLst/>
            </a:prstGeom>
            <a:noFill/>
          </p:spPr>
          <p:txBody>
            <a:bodyPr wrap="square" rtlCol="0">
              <a:spAutoFit/>
            </a:bodyPr>
            <a:lstStyle/>
            <a:p>
              <a:pPr algn="ctr"/>
              <a:r>
                <a:rPr lang="en-US" sz="3600" b="1" u="sng" dirty="0" smtClean="0">
                  <a:latin typeface="Bradley Hand ITC" panose="03070402050302030203" pitchFamily="66" charset="0"/>
                </a:rPr>
                <a:t>3</a:t>
              </a:r>
              <a:r>
                <a:rPr lang="en-US" sz="3600" b="1" u="sng" baseline="30000" dirty="0" smtClean="0">
                  <a:latin typeface="Bradley Hand ITC" panose="03070402050302030203" pitchFamily="66" charset="0"/>
                </a:rPr>
                <a:t>rd</a:t>
              </a:r>
              <a:r>
                <a:rPr lang="en-US" sz="3600" b="1" u="sng" dirty="0" smtClean="0">
                  <a:latin typeface="Bradley Hand ITC" panose="03070402050302030203" pitchFamily="66" charset="0"/>
                </a:rPr>
                <a:t> Grade</a:t>
              </a:r>
            </a:p>
            <a:p>
              <a:pPr marL="342900" indent="-342900">
                <a:buFont typeface="Arial" panose="020B0604020202020204" pitchFamily="34" charset="0"/>
                <a:buChar char="•"/>
              </a:pPr>
              <a:r>
                <a:rPr lang="en-US" sz="2400" b="1" u="sng" dirty="0">
                  <a:latin typeface="Bradley Hand ITC" panose="03070402050302030203" pitchFamily="66" charset="0"/>
                </a:rPr>
                <a:t> </a:t>
              </a:r>
              <a:r>
                <a:rPr lang="en-US" sz="2400" b="1" u="sng" dirty="0" smtClean="0">
                  <a:latin typeface="Bradley Hand ITC" panose="03070402050302030203" pitchFamily="66" charset="0"/>
                </a:rPr>
                <a:t> </a:t>
              </a:r>
            </a:p>
            <a:p>
              <a:pPr marL="342900" indent="-342900">
                <a:buFont typeface="Arial" panose="020B0604020202020204" pitchFamily="34" charset="0"/>
                <a:buChar char="•"/>
              </a:pPr>
              <a:endParaRPr lang="en-US" sz="2400" b="1" u="sng" dirty="0">
                <a:latin typeface="Bradley Hand ITC" panose="03070402050302030203" pitchFamily="66" charset="0"/>
              </a:endParaRPr>
            </a:p>
            <a:p>
              <a:pPr marL="342900" indent="-342900">
                <a:buFont typeface="Arial" panose="020B0604020202020204" pitchFamily="34" charset="0"/>
                <a:buChar char="•"/>
              </a:pPr>
              <a:r>
                <a:rPr lang="en-US" sz="2400" b="1" u="sng" dirty="0" smtClean="0">
                  <a:latin typeface="Bradley Hand ITC" panose="03070402050302030203" pitchFamily="66" charset="0"/>
                </a:rPr>
                <a:t>  </a:t>
              </a:r>
            </a:p>
            <a:p>
              <a:pPr marL="342900" indent="-342900">
                <a:buFont typeface="Arial" panose="020B0604020202020204" pitchFamily="34" charset="0"/>
                <a:buChar char="•"/>
              </a:pPr>
              <a:endParaRPr lang="en-US" sz="2400" b="1" u="sng" dirty="0">
                <a:latin typeface="Bradley Hand ITC" panose="03070402050302030203" pitchFamily="66" charset="0"/>
              </a:endParaRPr>
            </a:p>
            <a:p>
              <a:pPr marL="342900" indent="-342900">
                <a:buFont typeface="Arial" panose="020B0604020202020204" pitchFamily="34" charset="0"/>
                <a:buChar char="•"/>
              </a:pPr>
              <a:r>
                <a:rPr lang="en-US" sz="2400" b="1" u="sng" dirty="0" smtClean="0">
                  <a:latin typeface="Bradley Hand ITC" panose="03070402050302030203" pitchFamily="66" charset="0"/>
                </a:rPr>
                <a:t>  </a:t>
              </a:r>
            </a:p>
            <a:p>
              <a:pPr marL="342900" indent="-342900">
                <a:buFont typeface="Arial" panose="020B0604020202020204" pitchFamily="34" charset="0"/>
                <a:buChar char="•"/>
              </a:pPr>
              <a:endParaRPr lang="en-US" sz="2400" b="1" u="sng" dirty="0">
                <a:latin typeface="Bradley Hand ITC" panose="03070402050302030203" pitchFamily="66" charset="0"/>
              </a:endParaRPr>
            </a:p>
            <a:p>
              <a:pPr marL="342900" indent="-342900">
                <a:buFont typeface="Arial" panose="020B0604020202020204" pitchFamily="34" charset="0"/>
                <a:buChar char="•"/>
              </a:pPr>
              <a:endParaRPr lang="en-US" sz="2400" b="1" u="sng" dirty="0">
                <a:latin typeface="Bradley Hand ITC" panose="03070402050302030203" pitchFamily="66" charset="0"/>
              </a:endParaRPr>
            </a:p>
          </p:txBody>
        </p:sp>
      </p:grpSp>
      <p:sp>
        <p:nvSpPr>
          <p:cNvPr id="3" name="TextBox 2"/>
          <p:cNvSpPr txBox="1"/>
          <p:nvPr/>
        </p:nvSpPr>
        <p:spPr>
          <a:xfrm>
            <a:off x="4457899" y="2514600"/>
            <a:ext cx="4343400" cy="1200329"/>
          </a:xfrm>
          <a:prstGeom prst="rect">
            <a:avLst/>
          </a:prstGeom>
          <a:noFill/>
        </p:spPr>
        <p:txBody>
          <a:bodyPr wrap="square" rtlCol="0">
            <a:spAutoFit/>
          </a:bodyPr>
          <a:lstStyle/>
          <a:p>
            <a:pPr algn="ctr"/>
            <a:r>
              <a:rPr lang="en-US" sz="2400" b="1" u="sng" dirty="0" smtClean="0"/>
              <a:t>Post-It Note</a:t>
            </a:r>
          </a:p>
          <a:p>
            <a:r>
              <a:rPr lang="en-US" sz="2400" b="1" dirty="0" smtClean="0"/>
              <a:t>2-3 teacher actions that supported student learning. </a:t>
            </a:r>
            <a:endParaRPr lang="en-US" sz="2400" dirty="0"/>
          </a:p>
        </p:txBody>
      </p:sp>
    </p:spTree>
    <p:extLst>
      <p:ext uri="{BB962C8B-B14F-4D97-AF65-F5344CB8AC3E}">
        <p14:creationId xmlns:p14="http://schemas.microsoft.com/office/powerpoint/2010/main" val="36042560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Strategies for Small Group Learning</a:t>
            </a:r>
            <a:endParaRPr lang="en-US" dirty="0"/>
          </a:p>
        </p:txBody>
      </p:sp>
      <p:sp>
        <p:nvSpPr>
          <p:cNvPr id="5" name="Text Placeholder 4"/>
          <p:cNvSpPr>
            <a:spLocks noGrp="1"/>
          </p:cNvSpPr>
          <p:nvPr>
            <p:ph type="body" idx="1"/>
          </p:nvPr>
        </p:nvSpPr>
        <p:spPr/>
        <p:txBody>
          <a:bodyPr>
            <a:noAutofit/>
          </a:bodyPr>
          <a:lstStyle/>
          <a:p>
            <a:r>
              <a:rPr lang="en-US" sz="3600" dirty="0" smtClean="0"/>
              <a:t>Handout and Activity</a:t>
            </a:r>
            <a:endParaRPr lang="en-US" sz="3600" dirty="0"/>
          </a:p>
        </p:txBody>
      </p:sp>
    </p:spTree>
    <p:extLst>
      <p:ext uri="{BB962C8B-B14F-4D97-AF65-F5344CB8AC3E}">
        <p14:creationId xmlns:p14="http://schemas.microsoft.com/office/powerpoint/2010/main" val="1210076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 Strategies</a:t>
            </a:r>
            <a:endParaRPr lang="en-US" dirty="0"/>
          </a:p>
        </p:txBody>
      </p:sp>
      <p:sp>
        <p:nvSpPr>
          <p:cNvPr id="7" name="TextBox 6"/>
          <p:cNvSpPr txBox="1"/>
          <p:nvPr/>
        </p:nvSpPr>
        <p:spPr>
          <a:xfrm>
            <a:off x="286966" y="1371600"/>
            <a:ext cx="8153400" cy="5693866"/>
          </a:xfrm>
          <a:prstGeom prst="rect">
            <a:avLst/>
          </a:prstGeom>
          <a:noFill/>
        </p:spPr>
        <p:txBody>
          <a:bodyPr wrap="square" rtlCol="0">
            <a:spAutoFit/>
          </a:bodyPr>
          <a:lstStyle/>
          <a:p>
            <a:r>
              <a:rPr lang="en-US" sz="4400" u="sng" dirty="0" smtClean="0">
                <a:latin typeface="Gill Sans MT" panose="020B0502020104020203" pitchFamily="34" charset="0"/>
              </a:rPr>
              <a:t>5 Notecards</a:t>
            </a:r>
            <a:endParaRPr lang="en-US" sz="4000" dirty="0">
              <a:latin typeface="Gill Sans MT" panose="020B0502020104020203" pitchFamily="34" charset="0"/>
            </a:endParaRPr>
          </a:p>
          <a:p>
            <a:r>
              <a:rPr lang="en-US" sz="4000" dirty="0" smtClean="0">
                <a:latin typeface="Gill Sans MT" panose="020B0502020104020203" pitchFamily="34" charset="0"/>
              </a:rPr>
              <a:t>#1:  Background Info.</a:t>
            </a:r>
            <a:endParaRPr lang="en-US" sz="4000" dirty="0">
              <a:latin typeface="Gill Sans MT" panose="020B0502020104020203" pitchFamily="34" charset="0"/>
            </a:endParaRPr>
          </a:p>
          <a:p>
            <a:r>
              <a:rPr lang="en-US" sz="4000" dirty="0" smtClean="0">
                <a:latin typeface="Gill Sans MT" panose="020B0502020104020203" pitchFamily="34" charset="0"/>
              </a:rPr>
              <a:t>#2:  Teaching Vocabulary in Action</a:t>
            </a:r>
            <a:endParaRPr lang="en-US" sz="4000" dirty="0">
              <a:latin typeface="Gill Sans MT" panose="020B0502020104020203" pitchFamily="34" charset="0"/>
            </a:endParaRPr>
          </a:p>
          <a:p>
            <a:r>
              <a:rPr lang="en-US" sz="4000" dirty="0" smtClean="0">
                <a:latin typeface="Gill Sans MT" panose="020B0502020104020203" pitchFamily="34" charset="0"/>
              </a:rPr>
              <a:t>#3:  Rating Vocabulary Knowledge</a:t>
            </a:r>
            <a:endParaRPr lang="en-US" sz="4400" dirty="0">
              <a:latin typeface="Gill Sans MT" panose="020B0502020104020203" pitchFamily="34" charset="0"/>
            </a:endParaRPr>
          </a:p>
          <a:p>
            <a:r>
              <a:rPr lang="en-US" sz="4000" dirty="0" smtClean="0">
                <a:latin typeface="Gill Sans MT" panose="020B0502020104020203" pitchFamily="34" charset="0"/>
              </a:rPr>
              <a:t>#4:  Language Prompts</a:t>
            </a:r>
            <a:endParaRPr lang="en-US" sz="4000" dirty="0">
              <a:latin typeface="Gill Sans MT" panose="020B0502020104020203" pitchFamily="34" charset="0"/>
            </a:endParaRPr>
          </a:p>
          <a:p>
            <a:r>
              <a:rPr lang="en-US" sz="4000" dirty="0" smtClean="0">
                <a:latin typeface="Gill Sans MT" panose="020B0502020104020203" pitchFamily="34" charset="0"/>
              </a:rPr>
              <a:t>#5:  Idea Wave</a:t>
            </a:r>
            <a:endParaRPr lang="en-US" sz="4000" dirty="0">
              <a:latin typeface="Gill Sans MT" panose="020B0502020104020203" pitchFamily="34" charset="0"/>
            </a:endParaRPr>
          </a:p>
          <a:p>
            <a:pPr marL="0" lvl="1"/>
            <a:endParaRPr lang="en-US" sz="2400" dirty="0" smtClean="0"/>
          </a:p>
          <a:p>
            <a:pPr marL="0" lvl="1"/>
            <a:r>
              <a:rPr lang="en-US" sz="2800" i="1" dirty="0"/>
              <a:t>*</a:t>
            </a:r>
            <a:r>
              <a:rPr lang="en-US" sz="2800" i="1" dirty="0" smtClean="0"/>
              <a:t>Consider </a:t>
            </a:r>
            <a:r>
              <a:rPr lang="en-US" sz="2800" i="1" dirty="0"/>
              <a:t>bringing your strategy cards to </a:t>
            </a:r>
            <a:r>
              <a:rPr lang="en-US" sz="2800" i="1" dirty="0" smtClean="0"/>
              <a:t>support your small group instruction in the classroom! </a:t>
            </a:r>
            <a:endParaRPr lang="en-US" sz="2800" i="1" dirty="0"/>
          </a:p>
          <a:p>
            <a:endParaRPr lang="en-US" sz="4000" dirty="0">
              <a:latin typeface="Gill Sans MT" panose="020B0502020104020203" pitchFamily="34" charset="0"/>
            </a:endParaRPr>
          </a:p>
        </p:txBody>
      </p:sp>
    </p:spTree>
    <p:extLst>
      <p:ext uri="{BB962C8B-B14F-4D97-AF65-F5344CB8AC3E}">
        <p14:creationId xmlns:p14="http://schemas.microsoft.com/office/powerpoint/2010/main" val="39947043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 Strategies</a:t>
            </a:r>
            <a:endParaRPr lang="en-US" dirty="0"/>
          </a:p>
        </p:txBody>
      </p:sp>
      <p:sp>
        <p:nvSpPr>
          <p:cNvPr id="5" name="Content Placeholder 4"/>
          <p:cNvSpPr>
            <a:spLocks noGrp="1"/>
          </p:cNvSpPr>
          <p:nvPr>
            <p:ph idx="1"/>
          </p:nvPr>
        </p:nvSpPr>
        <p:spPr>
          <a:xfrm>
            <a:off x="457200" y="1600200"/>
            <a:ext cx="8229600" cy="4724400"/>
          </a:xfrm>
        </p:spPr>
        <p:txBody>
          <a:bodyPr>
            <a:noAutofit/>
          </a:bodyPr>
          <a:lstStyle/>
          <a:p>
            <a:pPr marL="1028700" lvl="1" indent="-571500">
              <a:buFont typeface="Wingdings" panose="05000000000000000000" pitchFamily="2" charset="2"/>
              <a:buChar char="v"/>
            </a:pPr>
            <a:r>
              <a:rPr lang="en-US" dirty="0" smtClean="0"/>
              <a:t>Turn to a partner. </a:t>
            </a:r>
          </a:p>
          <a:p>
            <a:pPr marL="1028700" lvl="1" indent="-571500">
              <a:buFont typeface="Wingdings" panose="05000000000000000000" pitchFamily="2" charset="2"/>
              <a:buChar char="v"/>
            </a:pPr>
            <a:r>
              <a:rPr lang="en-US" dirty="0" smtClean="0"/>
              <a:t>Read one of the Leveled Readers at your table together, taking turns reading aloud.  </a:t>
            </a:r>
          </a:p>
          <a:p>
            <a:pPr marL="1028700" lvl="1" indent="-571500">
              <a:buFont typeface="Wingdings" panose="05000000000000000000" pitchFamily="2" charset="2"/>
              <a:buChar char="v"/>
            </a:pPr>
            <a:r>
              <a:rPr lang="en-US" dirty="0" smtClean="0"/>
              <a:t>Set the lesson plan aside.  Pick a strategy from your notecards to model for your partner while you read together.  You will be the small group leader.  Your partner will act as a student. </a:t>
            </a:r>
          </a:p>
          <a:p>
            <a:pPr marL="1028700" lvl="1" indent="-571500">
              <a:buFont typeface="Wingdings" panose="05000000000000000000" pitchFamily="2" charset="2"/>
              <a:buChar char="v"/>
            </a:pPr>
            <a:r>
              <a:rPr lang="en-US" dirty="0" smtClean="0"/>
              <a:t>Switch roles and repeat.  Model a new strategy if possible. </a:t>
            </a:r>
          </a:p>
        </p:txBody>
      </p:sp>
    </p:spTree>
    <p:extLst>
      <p:ext uri="{BB962C8B-B14F-4D97-AF65-F5344CB8AC3E}">
        <p14:creationId xmlns:p14="http://schemas.microsoft.com/office/powerpoint/2010/main" val="35878515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46529"/>
            <a:ext cx="8229600" cy="1143000"/>
          </a:xfrm>
        </p:spPr>
        <p:txBody>
          <a:bodyPr/>
          <a:lstStyle/>
          <a:p>
            <a:r>
              <a:rPr lang="en-US" dirty="0" smtClean="0"/>
              <a:t>Small Group Examples </a:t>
            </a:r>
            <a:endParaRPr lang="en-US" dirty="0"/>
          </a:p>
        </p:txBody>
      </p:sp>
      <p:sp>
        <p:nvSpPr>
          <p:cNvPr id="5" name="Content Placeholder 4"/>
          <p:cNvSpPr>
            <a:spLocks noGrp="1"/>
          </p:cNvSpPr>
          <p:nvPr>
            <p:ph idx="1"/>
          </p:nvPr>
        </p:nvSpPr>
        <p:spPr>
          <a:xfrm>
            <a:off x="268941" y="1600200"/>
            <a:ext cx="8382000" cy="3992563"/>
          </a:xfrm>
        </p:spPr>
        <p:txBody>
          <a:bodyPr>
            <a:normAutofit/>
          </a:bodyPr>
          <a:lstStyle/>
          <a:p>
            <a:pPr lvl="1">
              <a:buNone/>
            </a:pPr>
            <a:r>
              <a:rPr lang="en-US" sz="3200" dirty="0" smtClean="0">
                <a:solidFill>
                  <a:srgbClr val="FF0000"/>
                </a:solidFill>
                <a:hlinkClick r:id="rId3"/>
              </a:rPr>
              <a:t>5</a:t>
            </a:r>
            <a:r>
              <a:rPr lang="en-US" sz="3200" baseline="30000" dirty="0" smtClean="0">
                <a:solidFill>
                  <a:srgbClr val="FF0000"/>
                </a:solidFill>
                <a:hlinkClick r:id="rId3"/>
              </a:rPr>
              <a:t>th</a:t>
            </a:r>
            <a:r>
              <a:rPr lang="en-US" sz="3200" dirty="0" smtClean="0">
                <a:solidFill>
                  <a:srgbClr val="FF0000"/>
                </a:solidFill>
                <a:hlinkClick r:id="rId3"/>
              </a:rPr>
              <a:t> Grade Video</a:t>
            </a:r>
            <a:endParaRPr lang="en-US" sz="3200" dirty="0">
              <a:solidFill>
                <a:srgbClr val="FF0000"/>
              </a:solidFill>
            </a:endParaRPr>
          </a:p>
        </p:txBody>
      </p:sp>
      <p:grpSp>
        <p:nvGrpSpPr>
          <p:cNvPr id="2" name="Group 1"/>
          <p:cNvGrpSpPr/>
          <p:nvPr/>
        </p:nvGrpSpPr>
        <p:grpSpPr>
          <a:xfrm>
            <a:off x="703793" y="2801381"/>
            <a:ext cx="5871294" cy="3463458"/>
            <a:chOff x="4872906" y="3093660"/>
            <a:chExt cx="4225274" cy="3392644"/>
          </a:xfrm>
        </p:grpSpPr>
        <p:pic>
          <p:nvPicPr>
            <p:cNvPr id="9220" name="Picture 4" descr="https://encrypted-tbn1.gstatic.com/images?q=tbn:ANd9GcR3jbue83U7UIG-rkVZcHxh9fQ5TJXvVOSTQRB8tg_eoUxRVcPaU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906" y="3093660"/>
              <a:ext cx="4225274" cy="31648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73556" y="3320725"/>
              <a:ext cx="2362200" cy="3165579"/>
            </a:xfrm>
            <a:prstGeom prst="rect">
              <a:avLst/>
            </a:prstGeom>
            <a:noFill/>
          </p:spPr>
          <p:txBody>
            <a:bodyPr wrap="square" rtlCol="0">
              <a:spAutoFit/>
            </a:bodyPr>
            <a:lstStyle/>
            <a:p>
              <a:pPr algn="ctr"/>
              <a:r>
                <a:rPr lang="en-US" sz="3600" b="1" u="sng" dirty="0" smtClean="0">
                  <a:latin typeface="Bradley Hand ITC" panose="03070402050302030203" pitchFamily="66" charset="0"/>
                </a:rPr>
                <a:t>5</a:t>
              </a:r>
              <a:r>
                <a:rPr lang="en-US" sz="3600" b="1" u="sng" baseline="30000" dirty="0" smtClean="0">
                  <a:latin typeface="Bradley Hand ITC" panose="03070402050302030203" pitchFamily="66" charset="0"/>
                </a:rPr>
                <a:t>th</a:t>
              </a:r>
              <a:r>
                <a:rPr lang="en-US" sz="3600" b="1" u="sng" dirty="0" smtClean="0">
                  <a:latin typeface="Bradley Hand ITC" panose="03070402050302030203" pitchFamily="66" charset="0"/>
                </a:rPr>
                <a:t> Grade</a:t>
              </a:r>
            </a:p>
            <a:p>
              <a:pPr marL="342900" indent="-342900">
                <a:buFont typeface="Arial" panose="020B0604020202020204" pitchFamily="34" charset="0"/>
                <a:buChar char="•"/>
              </a:pPr>
              <a:r>
                <a:rPr lang="en-US" sz="2400" b="1" u="sng" dirty="0">
                  <a:latin typeface="Bradley Hand ITC" panose="03070402050302030203" pitchFamily="66" charset="0"/>
                </a:rPr>
                <a:t> </a:t>
              </a:r>
              <a:r>
                <a:rPr lang="en-US" sz="2400" b="1" u="sng" dirty="0" smtClean="0">
                  <a:latin typeface="Bradley Hand ITC" panose="03070402050302030203" pitchFamily="66" charset="0"/>
                </a:rPr>
                <a:t> </a:t>
              </a:r>
            </a:p>
            <a:p>
              <a:pPr marL="342900" indent="-342900">
                <a:buFont typeface="Arial" panose="020B0604020202020204" pitchFamily="34" charset="0"/>
                <a:buChar char="•"/>
              </a:pPr>
              <a:endParaRPr lang="en-US" sz="2400" b="1" u="sng" dirty="0">
                <a:latin typeface="Bradley Hand ITC" panose="03070402050302030203" pitchFamily="66" charset="0"/>
              </a:endParaRPr>
            </a:p>
            <a:p>
              <a:pPr marL="342900" indent="-342900">
                <a:buFont typeface="Arial" panose="020B0604020202020204" pitchFamily="34" charset="0"/>
                <a:buChar char="•"/>
              </a:pPr>
              <a:r>
                <a:rPr lang="en-US" sz="2400" b="1" u="sng" dirty="0" smtClean="0">
                  <a:latin typeface="Bradley Hand ITC" panose="03070402050302030203" pitchFamily="66" charset="0"/>
                </a:rPr>
                <a:t>  </a:t>
              </a:r>
            </a:p>
            <a:p>
              <a:pPr marL="342900" indent="-342900">
                <a:buFont typeface="Arial" panose="020B0604020202020204" pitchFamily="34" charset="0"/>
                <a:buChar char="•"/>
              </a:pPr>
              <a:endParaRPr lang="en-US" sz="2400" b="1" u="sng" dirty="0">
                <a:latin typeface="Bradley Hand ITC" panose="03070402050302030203" pitchFamily="66" charset="0"/>
              </a:endParaRPr>
            </a:p>
            <a:p>
              <a:pPr marL="342900" indent="-342900">
                <a:buFont typeface="Arial" panose="020B0604020202020204" pitchFamily="34" charset="0"/>
                <a:buChar char="•"/>
              </a:pPr>
              <a:r>
                <a:rPr lang="en-US" sz="2400" b="1" u="sng" dirty="0" smtClean="0">
                  <a:latin typeface="Bradley Hand ITC" panose="03070402050302030203" pitchFamily="66" charset="0"/>
                </a:rPr>
                <a:t>  </a:t>
              </a:r>
            </a:p>
            <a:p>
              <a:pPr marL="342900" indent="-342900">
                <a:buFont typeface="Arial" panose="020B0604020202020204" pitchFamily="34" charset="0"/>
                <a:buChar char="•"/>
              </a:pPr>
              <a:endParaRPr lang="en-US" sz="2400" b="1" u="sng" dirty="0">
                <a:latin typeface="Bradley Hand ITC" panose="03070402050302030203" pitchFamily="66" charset="0"/>
              </a:endParaRPr>
            </a:p>
            <a:p>
              <a:pPr marL="342900" indent="-342900">
                <a:buFont typeface="Arial" panose="020B0604020202020204" pitchFamily="34" charset="0"/>
                <a:buChar char="•"/>
              </a:pPr>
              <a:endParaRPr lang="en-US" sz="2400" b="1" u="sng" dirty="0">
                <a:latin typeface="Bradley Hand ITC" panose="03070402050302030203" pitchFamily="66" charset="0"/>
              </a:endParaRPr>
            </a:p>
          </p:txBody>
        </p:sp>
      </p:grpSp>
      <p:sp>
        <p:nvSpPr>
          <p:cNvPr id="3" name="TextBox 2"/>
          <p:cNvSpPr txBox="1"/>
          <p:nvPr/>
        </p:nvSpPr>
        <p:spPr>
          <a:xfrm>
            <a:off x="4796852" y="2201216"/>
            <a:ext cx="4343400" cy="1200329"/>
          </a:xfrm>
          <a:prstGeom prst="rect">
            <a:avLst/>
          </a:prstGeom>
          <a:noFill/>
        </p:spPr>
        <p:txBody>
          <a:bodyPr wrap="square" rtlCol="0">
            <a:spAutoFit/>
          </a:bodyPr>
          <a:lstStyle/>
          <a:p>
            <a:pPr algn="ctr"/>
            <a:r>
              <a:rPr lang="en-US" sz="2400" b="1" u="sng" dirty="0" smtClean="0"/>
              <a:t>Post-It Note</a:t>
            </a:r>
          </a:p>
          <a:p>
            <a:r>
              <a:rPr lang="en-US" sz="2400" b="1" dirty="0" smtClean="0"/>
              <a:t>2-3 teacher actions that supported student learning. </a:t>
            </a:r>
            <a:endParaRPr lang="en-US" sz="2400" dirty="0"/>
          </a:p>
        </p:txBody>
      </p:sp>
    </p:spTree>
    <p:extLst>
      <p:ext uri="{BB962C8B-B14F-4D97-AF65-F5344CB8AC3E}">
        <p14:creationId xmlns:p14="http://schemas.microsoft.com/office/powerpoint/2010/main" val="3117239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143001"/>
            <a:ext cx="7772400" cy="1990726"/>
          </a:xfrm>
        </p:spPr>
        <p:txBody>
          <a:bodyPr>
            <a:noAutofit/>
          </a:bodyPr>
          <a:lstStyle/>
          <a:p>
            <a:r>
              <a:rPr lang="en-US" sz="6600" dirty="0" smtClean="0"/>
              <a:t>Literacy</a:t>
            </a:r>
            <a:br>
              <a:rPr lang="en-US" sz="6600" dirty="0" smtClean="0"/>
            </a:br>
            <a:r>
              <a:rPr lang="en-US" sz="6600" dirty="0" smtClean="0"/>
              <a:t>Curriculum Guides</a:t>
            </a:r>
            <a:endParaRPr lang="en-US" sz="6600" dirty="0"/>
          </a:p>
        </p:txBody>
      </p:sp>
      <p:sp>
        <p:nvSpPr>
          <p:cNvPr id="3" name="Text Placeholder 2"/>
          <p:cNvSpPr>
            <a:spLocks noGrp="1"/>
          </p:cNvSpPr>
          <p:nvPr>
            <p:ph type="body" idx="1"/>
          </p:nvPr>
        </p:nvSpPr>
        <p:spPr>
          <a:xfrm>
            <a:off x="609600" y="4191000"/>
            <a:ext cx="7772400" cy="633412"/>
          </a:xfrm>
        </p:spPr>
        <p:txBody>
          <a:bodyPr>
            <a:noAutofit/>
          </a:bodyPr>
          <a:lstStyle/>
          <a:p>
            <a:r>
              <a:rPr lang="en-US" sz="3600" dirty="0"/>
              <a:t>2013 – 2014</a:t>
            </a:r>
          </a:p>
        </p:txBody>
      </p:sp>
    </p:spTree>
    <p:extLst>
      <p:ext uri="{BB962C8B-B14F-4D97-AF65-F5344CB8AC3E}">
        <p14:creationId xmlns:p14="http://schemas.microsoft.com/office/powerpoint/2010/main" val="18422131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600200"/>
            <a:ext cx="7772400" cy="1362075"/>
          </a:xfrm>
        </p:spPr>
        <p:txBody>
          <a:bodyPr>
            <a:noAutofit/>
          </a:bodyPr>
          <a:lstStyle/>
          <a:p>
            <a:r>
              <a:rPr lang="en-US" sz="5400" dirty="0" smtClean="0"/>
              <a:t>Journeys Materials</a:t>
            </a:r>
            <a:endParaRPr lang="en-US" sz="5400" dirty="0"/>
          </a:p>
        </p:txBody>
      </p:sp>
      <p:sp>
        <p:nvSpPr>
          <p:cNvPr id="5" name="Text Placeholder 4"/>
          <p:cNvSpPr>
            <a:spLocks noGrp="1"/>
          </p:cNvSpPr>
          <p:nvPr>
            <p:ph type="body" idx="1"/>
          </p:nvPr>
        </p:nvSpPr>
        <p:spPr>
          <a:xfrm>
            <a:off x="685800" y="3352800"/>
            <a:ext cx="7772400" cy="633412"/>
          </a:xfrm>
        </p:spPr>
        <p:txBody>
          <a:bodyPr>
            <a:noAutofit/>
          </a:bodyPr>
          <a:lstStyle/>
          <a:p>
            <a:r>
              <a:rPr lang="en-US" sz="3600" dirty="0" smtClean="0"/>
              <a:t>Small Group Instruction</a:t>
            </a:r>
            <a:endParaRPr lang="en-US" sz="3600" dirty="0"/>
          </a:p>
        </p:txBody>
      </p:sp>
    </p:spTree>
    <p:extLst>
      <p:ext uri="{BB962C8B-B14F-4D97-AF65-F5344CB8AC3E}">
        <p14:creationId xmlns:p14="http://schemas.microsoft.com/office/powerpoint/2010/main" val="29249290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a:t>
            </a:r>
            <a:endParaRPr lang="en-US" dirty="0"/>
          </a:p>
        </p:txBody>
      </p:sp>
      <p:sp>
        <p:nvSpPr>
          <p:cNvPr id="5" name="Content Placeholder 4"/>
          <p:cNvSpPr>
            <a:spLocks noGrp="1"/>
          </p:cNvSpPr>
          <p:nvPr>
            <p:ph idx="1"/>
          </p:nvPr>
        </p:nvSpPr>
        <p:spPr>
          <a:xfrm>
            <a:off x="609600" y="1524000"/>
            <a:ext cx="8229600" cy="4525963"/>
          </a:xfrm>
        </p:spPr>
        <p:txBody>
          <a:bodyPr>
            <a:normAutofit lnSpcReduction="10000"/>
          </a:bodyPr>
          <a:lstStyle/>
          <a:p>
            <a:pPr lvl="1" algn="ctr">
              <a:buNone/>
            </a:pPr>
            <a:r>
              <a:rPr lang="en-US" dirty="0" smtClean="0"/>
              <a:t>**From </a:t>
            </a:r>
            <a:r>
              <a:rPr lang="en-US" i="1" dirty="0" smtClean="0"/>
              <a:t>Designing the Instructional Day</a:t>
            </a:r>
            <a:r>
              <a:rPr lang="en-US" dirty="0" smtClean="0"/>
              <a:t>**</a:t>
            </a:r>
          </a:p>
          <a:p>
            <a:pPr lvl="1">
              <a:buNone/>
            </a:pPr>
            <a:endParaRPr lang="en-US" dirty="0" smtClean="0"/>
          </a:p>
          <a:p>
            <a:r>
              <a:rPr lang="en-US" dirty="0" smtClean="0"/>
              <a:t>DAY 1- Vocabulary Reader or </a:t>
            </a:r>
            <a:r>
              <a:rPr lang="en-US" dirty="0" err="1" smtClean="0"/>
              <a:t>Reteaching</a:t>
            </a:r>
            <a:r>
              <a:rPr lang="en-US" dirty="0" smtClean="0"/>
              <a:t> Previous Week</a:t>
            </a:r>
          </a:p>
          <a:p>
            <a:r>
              <a:rPr lang="en-US" dirty="0" smtClean="0"/>
              <a:t>DAY 2- Leveled Reader (Journeys Day 3)</a:t>
            </a:r>
          </a:p>
          <a:p>
            <a:r>
              <a:rPr lang="en-US" dirty="0" smtClean="0"/>
              <a:t>DAY 3- Leveled Reader (Continued if needed)</a:t>
            </a:r>
          </a:p>
          <a:p>
            <a:r>
              <a:rPr lang="en-US" dirty="0" smtClean="0"/>
              <a:t>DAY 4- Leveled Practice (Journeys Day 2)</a:t>
            </a:r>
          </a:p>
          <a:p>
            <a:r>
              <a:rPr lang="en-US" dirty="0" smtClean="0"/>
              <a:t>DAY 5- Decodable Reader (K-2), </a:t>
            </a:r>
            <a:r>
              <a:rPr lang="en-US" dirty="0" err="1" smtClean="0"/>
              <a:t>Reteaching</a:t>
            </a:r>
            <a:endParaRPr lang="en-US" dirty="0"/>
          </a:p>
        </p:txBody>
      </p:sp>
    </p:spTree>
    <p:extLst>
      <p:ext uri="{BB962C8B-B14F-4D97-AF65-F5344CB8AC3E}">
        <p14:creationId xmlns:p14="http://schemas.microsoft.com/office/powerpoint/2010/main" val="36988998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a:t>
            </a:r>
            <a:endParaRPr lang="en-US" dirty="0"/>
          </a:p>
        </p:txBody>
      </p:sp>
      <p:sp>
        <p:nvSpPr>
          <p:cNvPr id="5" name="Content Placeholder 4"/>
          <p:cNvSpPr>
            <a:spLocks noGrp="1"/>
          </p:cNvSpPr>
          <p:nvPr>
            <p:ph idx="1"/>
          </p:nvPr>
        </p:nvSpPr>
        <p:spPr/>
        <p:txBody>
          <a:bodyPr>
            <a:normAutofit lnSpcReduction="10000"/>
          </a:bodyPr>
          <a:lstStyle/>
          <a:p>
            <a:pPr lvl="1">
              <a:buNone/>
            </a:pPr>
            <a:r>
              <a:rPr lang="en-US" dirty="0" smtClean="0"/>
              <a:t>**From </a:t>
            </a:r>
            <a:r>
              <a:rPr lang="en-US" i="1" dirty="0" smtClean="0"/>
              <a:t>Designing the Instructional Day</a:t>
            </a:r>
            <a:r>
              <a:rPr lang="en-US" dirty="0" smtClean="0"/>
              <a:t>**</a:t>
            </a:r>
          </a:p>
          <a:p>
            <a:pPr lvl="1">
              <a:buNone/>
            </a:pPr>
            <a:endParaRPr lang="en-US" dirty="0" smtClean="0"/>
          </a:p>
          <a:p>
            <a:r>
              <a:rPr lang="en-US" b="1" dirty="0" smtClean="0">
                <a:solidFill>
                  <a:srgbClr val="FF0000"/>
                </a:solidFill>
              </a:rPr>
              <a:t>DAY 1</a:t>
            </a:r>
            <a:r>
              <a:rPr lang="en-US" dirty="0" smtClean="0"/>
              <a:t>- </a:t>
            </a:r>
            <a:r>
              <a:rPr lang="en-US" b="1" dirty="0" smtClean="0">
                <a:solidFill>
                  <a:srgbClr val="FF0000"/>
                </a:solidFill>
              </a:rPr>
              <a:t>Vocabulary Reader </a:t>
            </a:r>
            <a:r>
              <a:rPr lang="en-US" dirty="0" smtClean="0"/>
              <a:t>or </a:t>
            </a:r>
            <a:r>
              <a:rPr lang="en-US" dirty="0" err="1" smtClean="0"/>
              <a:t>Reteaching</a:t>
            </a:r>
            <a:r>
              <a:rPr lang="en-US" dirty="0" smtClean="0"/>
              <a:t> Previous Week</a:t>
            </a:r>
          </a:p>
          <a:p>
            <a:r>
              <a:rPr lang="en-US" dirty="0" smtClean="0"/>
              <a:t>DAY 2- Leveled Reader (Journeys Day 3)</a:t>
            </a:r>
          </a:p>
          <a:p>
            <a:r>
              <a:rPr lang="en-US" dirty="0" smtClean="0"/>
              <a:t>DAY 3- Leveled Reader (Continued if needed)</a:t>
            </a:r>
          </a:p>
          <a:p>
            <a:r>
              <a:rPr lang="en-US" dirty="0" smtClean="0"/>
              <a:t>DAY 4- Leveled Practice (Journeys Day 2)</a:t>
            </a:r>
          </a:p>
          <a:p>
            <a:r>
              <a:rPr lang="en-US" dirty="0" smtClean="0"/>
              <a:t>DAY 5- Decodable Reader (K-2), </a:t>
            </a:r>
            <a:r>
              <a:rPr lang="en-US" dirty="0" err="1" smtClean="0"/>
              <a:t>Reteaching</a:t>
            </a:r>
            <a:endParaRPr lang="en-US" dirty="0"/>
          </a:p>
        </p:txBody>
      </p:sp>
    </p:spTree>
    <p:extLst>
      <p:ext uri="{BB962C8B-B14F-4D97-AF65-F5344CB8AC3E}">
        <p14:creationId xmlns:p14="http://schemas.microsoft.com/office/powerpoint/2010/main" val="25836328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DAY 1: Vocabulary Reader</a:t>
            </a:r>
            <a:endParaRPr lang="en-US" dirty="0"/>
          </a:p>
        </p:txBody>
      </p:sp>
      <p:sp>
        <p:nvSpPr>
          <p:cNvPr id="5" name="Content Placeholder 4"/>
          <p:cNvSpPr>
            <a:spLocks noGrp="1"/>
          </p:cNvSpPr>
          <p:nvPr>
            <p:ph idx="1"/>
          </p:nvPr>
        </p:nvSpPr>
        <p:spPr/>
        <p:txBody>
          <a:bodyPr/>
          <a:lstStyle/>
          <a:p>
            <a:pPr lvl="1">
              <a:buNone/>
            </a:pPr>
            <a:r>
              <a:rPr lang="en-US" dirty="0" smtClean="0"/>
              <a:t>“Vocabulary Reader” = Day 1 (Small Group Tab) in Journeys Materials</a:t>
            </a:r>
          </a:p>
          <a:p>
            <a:pPr marL="971550" lvl="1" indent="-514350"/>
            <a:endParaRPr lang="en-US"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959" y="2705078"/>
            <a:ext cx="2900082" cy="62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333768"/>
            <a:ext cx="4936252" cy="278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12325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ThinkCentral.com</a:t>
            </a:r>
            <a:endParaRPr lang="en-US" dirty="0"/>
          </a:p>
        </p:txBody>
      </p:sp>
      <p:sp>
        <p:nvSpPr>
          <p:cNvPr id="5" name="Content Placeholder 4"/>
          <p:cNvSpPr>
            <a:spLocks noGrp="1"/>
          </p:cNvSpPr>
          <p:nvPr>
            <p:ph idx="1"/>
          </p:nvPr>
        </p:nvSpPr>
        <p:spPr/>
        <p:txBody>
          <a:bodyPr/>
          <a:lstStyle/>
          <a:p>
            <a:pPr marL="971550" lvl="1" indent="-514350"/>
            <a:r>
              <a:rPr lang="en-US" dirty="0" smtClean="0"/>
              <a:t>Reading/Language Arts </a:t>
            </a:r>
            <a:r>
              <a:rPr lang="en-US" dirty="0" smtClean="0">
                <a:sym typeface="Wingdings" panose="05000000000000000000" pitchFamily="2" charset="2"/>
              </a:rPr>
              <a:t> Journeys</a:t>
            </a:r>
            <a:endParaRPr lang="en-US" dirty="0" smtClean="0"/>
          </a:p>
          <a:p>
            <a:pPr marL="971550" lvl="1" indent="-514350"/>
            <a:r>
              <a:rPr lang="en-US" dirty="0" smtClean="0"/>
              <a:t>Log In</a:t>
            </a:r>
          </a:p>
          <a:p>
            <a:pPr marL="971550" lvl="1" indent="-514350"/>
            <a:r>
              <a:rPr lang="en-US" dirty="0" smtClean="0"/>
              <a:t>Click “Resources”</a:t>
            </a:r>
          </a:p>
          <a:p>
            <a:pPr marL="971550" lvl="1" indent="-514350"/>
            <a:r>
              <a:rPr lang="en-US" dirty="0" smtClean="0"/>
              <a:t>Choose “Reading” and “Grade 3” and SEARCH</a:t>
            </a:r>
          </a:p>
          <a:p>
            <a:pPr marL="971550" lvl="1" indent="-514350"/>
            <a:r>
              <a:rPr lang="en-US" dirty="0" smtClean="0"/>
              <a:t>Find “Journeys </a:t>
            </a:r>
            <a:r>
              <a:rPr lang="en-US" dirty="0"/>
              <a:t>Teacher Edition L3, </a:t>
            </a:r>
            <a:r>
              <a:rPr lang="en-US" dirty="0" smtClean="0"/>
              <a:t>2012”</a:t>
            </a:r>
          </a:p>
          <a:p>
            <a:pPr marL="971550" lvl="1" indent="-514350"/>
            <a:endParaRPr lang="en-US" dirty="0"/>
          </a:p>
          <a:p>
            <a:pPr marL="971550" lvl="1" indent="-514350"/>
            <a:endParaRPr lang="en-US" dirty="0" smtClean="0"/>
          </a:p>
          <a:p>
            <a:pPr marL="971550" lvl="1" indent="-514350"/>
            <a:endParaRPr lang="en-US" dirty="0"/>
          </a:p>
          <a:p>
            <a:pPr marL="971550" lvl="1" indent="-514350"/>
            <a:endParaRPr lang="en-US" dirty="0" smtClean="0"/>
          </a:p>
          <a:p>
            <a:pPr marL="971550" lvl="1" indent="-514350"/>
            <a:endParaRPr lang="en-US" dirty="0"/>
          </a:p>
          <a:p>
            <a:pPr marL="971550" lvl="1" indent="-514350"/>
            <a:endParaRPr lang="en-US" dirty="0" smtClean="0"/>
          </a:p>
        </p:txBody>
      </p:sp>
      <p:pic>
        <p:nvPicPr>
          <p:cNvPr id="717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195864"/>
            <a:ext cx="3786943" cy="2133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a:off x="4191000" y="4648200"/>
            <a:ext cx="2590800" cy="304800"/>
          </a:xfrm>
          <a:prstGeom prst="straightConnector1">
            <a:avLst/>
          </a:prstGeom>
          <a:ln w="762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83958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Logging into Think Central</a:t>
            </a:r>
            <a:endParaRPr lang="en-US" dirty="0"/>
          </a:p>
        </p:txBody>
      </p:sp>
      <p:sp>
        <p:nvSpPr>
          <p:cNvPr id="15" name="Content Placeholder 14"/>
          <p:cNvSpPr>
            <a:spLocks noGrp="1"/>
          </p:cNvSpPr>
          <p:nvPr>
            <p:ph sz="quarter" idx="12"/>
          </p:nvPr>
        </p:nvSpPr>
        <p:spPr>
          <a:xfrm>
            <a:off x="4802283" y="1371600"/>
            <a:ext cx="4032605" cy="4754562"/>
          </a:xfrm>
        </p:spPr>
        <p:txBody>
          <a:bodyPr>
            <a:noAutofit/>
          </a:bodyPr>
          <a:lstStyle/>
          <a:p>
            <a:pPr marL="4572" indent="0">
              <a:buNone/>
            </a:pPr>
            <a:r>
              <a:rPr lang="en-US" sz="2000" b="1" u="sng" dirty="0" smtClean="0">
                <a:solidFill>
                  <a:schemeClr val="accent1"/>
                </a:solidFill>
              </a:rPr>
              <a:t>State</a:t>
            </a:r>
            <a:r>
              <a:rPr lang="en-US" sz="2000" b="1" dirty="0" smtClean="0">
                <a:solidFill>
                  <a:schemeClr val="accent1"/>
                </a:solidFill>
              </a:rPr>
              <a:t>: Iowa</a:t>
            </a:r>
          </a:p>
          <a:p>
            <a:pPr marL="4572" indent="0">
              <a:buNone/>
            </a:pPr>
            <a:endParaRPr lang="en-US" sz="1050" b="1" dirty="0" smtClean="0">
              <a:solidFill>
                <a:schemeClr val="accent1"/>
              </a:solidFill>
            </a:endParaRPr>
          </a:p>
          <a:p>
            <a:pPr marL="4572" indent="0">
              <a:buNone/>
            </a:pPr>
            <a:r>
              <a:rPr lang="en-US" sz="2000" b="1" u="sng" dirty="0" smtClean="0">
                <a:solidFill>
                  <a:schemeClr val="accent1"/>
                </a:solidFill>
              </a:rPr>
              <a:t>District</a:t>
            </a:r>
            <a:r>
              <a:rPr lang="en-US" sz="2000" b="1" dirty="0" smtClean="0">
                <a:solidFill>
                  <a:schemeClr val="accent1"/>
                </a:solidFill>
              </a:rPr>
              <a:t>: Des Moines Public School </a:t>
            </a:r>
            <a:r>
              <a:rPr lang="en-US" sz="2000" b="1" dirty="0" err="1" smtClean="0">
                <a:solidFill>
                  <a:schemeClr val="accent1"/>
                </a:solidFill>
              </a:rPr>
              <a:t>Dist</a:t>
            </a:r>
            <a:endParaRPr lang="en-US" sz="2000" b="1" dirty="0" smtClean="0">
              <a:solidFill>
                <a:schemeClr val="accent1"/>
              </a:solidFill>
            </a:endParaRPr>
          </a:p>
          <a:p>
            <a:pPr marL="4572" indent="0">
              <a:buNone/>
            </a:pPr>
            <a:endParaRPr lang="en-US" sz="1050" b="1" dirty="0" smtClean="0">
              <a:solidFill>
                <a:schemeClr val="accent1"/>
              </a:solidFill>
            </a:endParaRPr>
          </a:p>
          <a:p>
            <a:pPr marL="4572" indent="0">
              <a:buNone/>
            </a:pPr>
            <a:r>
              <a:rPr lang="en-US" sz="2000" b="1" u="sng" dirty="0" smtClean="0">
                <a:solidFill>
                  <a:schemeClr val="accent1"/>
                </a:solidFill>
              </a:rPr>
              <a:t>School</a:t>
            </a:r>
            <a:r>
              <a:rPr lang="en-US" sz="2000" b="1" dirty="0" smtClean="0">
                <a:solidFill>
                  <a:schemeClr val="accent1"/>
                </a:solidFill>
              </a:rPr>
              <a:t>: Adams Elementary</a:t>
            </a:r>
          </a:p>
          <a:p>
            <a:pPr marL="4572" indent="0">
              <a:buNone/>
            </a:pPr>
            <a:endParaRPr lang="en-US" sz="1050" b="1" dirty="0">
              <a:solidFill>
                <a:schemeClr val="accent1"/>
              </a:solidFill>
            </a:endParaRPr>
          </a:p>
          <a:p>
            <a:pPr marL="4572" indent="0">
              <a:buNone/>
            </a:pPr>
            <a:r>
              <a:rPr lang="en-US" sz="2000" b="1" u="sng" dirty="0" smtClean="0">
                <a:solidFill>
                  <a:schemeClr val="accent1"/>
                </a:solidFill>
              </a:rPr>
              <a:t>User Name</a:t>
            </a:r>
            <a:r>
              <a:rPr lang="en-US" sz="2000" b="1" dirty="0" smtClean="0">
                <a:solidFill>
                  <a:schemeClr val="accent1"/>
                </a:solidFill>
              </a:rPr>
              <a:t>: </a:t>
            </a:r>
            <a:r>
              <a:rPr lang="en-US" sz="2000" b="1" dirty="0" err="1" smtClean="0">
                <a:solidFill>
                  <a:schemeClr val="accent1"/>
                </a:solidFill>
              </a:rPr>
              <a:t>americorps</a:t>
            </a:r>
            <a:endParaRPr lang="en-US" sz="2000" b="1" dirty="0" smtClean="0">
              <a:solidFill>
                <a:schemeClr val="accent1"/>
              </a:solidFill>
            </a:endParaRPr>
          </a:p>
          <a:p>
            <a:pPr marL="4572" indent="0">
              <a:buNone/>
            </a:pPr>
            <a:endParaRPr lang="en-US" sz="1050" b="1" dirty="0">
              <a:solidFill>
                <a:schemeClr val="accent1"/>
              </a:solidFill>
            </a:endParaRPr>
          </a:p>
          <a:p>
            <a:pPr marL="4572" indent="0">
              <a:buNone/>
            </a:pPr>
            <a:r>
              <a:rPr lang="en-US" sz="2000" b="1" u="sng" dirty="0" smtClean="0">
                <a:solidFill>
                  <a:schemeClr val="accent1"/>
                </a:solidFill>
              </a:rPr>
              <a:t>Password</a:t>
            </a:r>
            <a:r>
              <a:rPr lang="en-US" sz="2000" b="1" dirty="0" smtClean="0">
                <a:solidFill>
                  <a:schemeClr val="accent1"/>
                </a:solidFill>
              </a:rPr>
              <a:t>: </a:t>
            </a:r>
            <a:r>
              <a:rPr lang="en-US" sz="2000" b="1" dirty="0" err="1" smtClean="0">
                <a:solidFill>
                  <a:schemeClr val="accent1"/>
                </a:solidFill>
              </a:rPr>
              <a:t>americorps</a:t>
            </a:r>
            <a:endParaRPr lang="en-US" sz="2000" b="1" dirty="0">
              <a:solidFill>
                <a:schemeClr val="accent1"/>
              </a:solidFill>
            </a:endParaRPr>
          </a:p>
          <a:p>
            <a:pPr marL="4572" indent="0">
              <a:buNone/>
            </a:pPr>
            <a:endParaRPr lang="en-US" sz="1050" b="1" dirty="0">
              <a:solidFill>
                <a:schemeClr val="accent1"/>
              </a:solidFill>
            </a:endParaRPr>
          </a:p>
          <a:p>
            <a:pPr marL="4572" indent="0">
              <a:buNone/>
            </a:pPr>
            <a:r>
              <a:rPr lang="en-US" sz="2000" b="1" u="sng" dirty="0" smtClean="0">
                <a:solidFill>
                  <a:schemeClr val="accent1"/>
                </a:solidFill>
              </a:rPr>
              <a:t>All hints: </a:t>
            </a:r>
            <a:r>
              <a:rPr lang="en-US" sz="2000" b="1" dirty="0" err="1" smtClean="0">
                <a:solidFill>
                  <a:schemeClr val="accent1"/>
                </a:solidFill>
              </a:rPr>
              <a:t>americorps</a:t>
            </a:r>
            <a:endParaRPr lang="en-US" sz="2000" u="sng" dirty="0">
              <a:solidFill>
                <a:schemeClr val="accent1"/>
              </a:solidFill>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081" t="17717" r="34273" b="28402"/>
          <a:stretch/>
        </p:blipFill>
        <p:spPr bwMode="auto">
          <a:xfrm>
            <a:off x="150312" y="1371600"/>
            <a:ext cx="461468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906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DAY 1: Vocabulary Reader</a:t>
            </a:r>
            <a:endParaRPr lang="en-US" dirty="0"/>
          </a:p>
        </p:txBody>
      </p:sp>
      <p:sp>
        <p:nvSpPr>
          <p:cNvPr id="5" name="Content Placeholder 4"/>
          <p:cNvSpPr>
            <a:spLocks noGrp="1"/>
          </p:cNvSpPr>
          <p:nvPr>
            <p:ph idx="1"/>
          </p:nvPr>
        </p:nvSpPr>
        <p:spPr/>
        <p:txBody>
          <a:bodyPr/>
          <a:lstStyle/>
          <a:p>
            <a:pPr lvl="1">
              <a:buNone/>
            </a:pPr>
            <a:r>
              <a:rPr lang="en-US" dirty="0" smtClean="0"/>
              <a:t>“Vocabulary Reader” = Day 1 (Small Group Tab) in Journeys Materials </a:t>
            </a:r>
            <a:r>
              <a:rPr lang="en-US" dirty="0" smtClean="0">
                <a:solidFill>
                  <a:srgbClr val="FF0000"/>
                </a:solidFill>
              </a:rPr>
              <a:t>(Page T74 in </a:t>
            </a:r>
            <a:r>
              <a:rPr lang="en-US" dirty="0" smtClean="0">
                <a:solidFill>
                  <a:srgbClr val="FF0000"/>
                </a:solidFill>
                <a:hlinkClick r:id="rId3"/>
              </a:rPr>
              <a:t>TE</a:t>
            </a:r>
            <a:r>
              <a:rPr lang="en-US" dirty="0" smtClean="0">
                <a:solidFill>
                  <a:srgbClr val="FF0000"/>
                </a:solidFill>
              </a:rPr>
              <a:t>)</a:t>
            </a:r>
          </a:p>
          <a:p>
            <a:pPr marL="971550" lvl="1" indent="-514350"/>
            <a:endParaRPr lang="en-US" dirty="0" smtClean="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59" y="2705078"/>
            <a:ext cx="2900082" cy="62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333768"/>
            <a:ext cx="4936252" cy="278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056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a:t>
            </a:r>
            <a:endParaRPr lang="en-US" dirty="0"/>
          </a:p>
        </p:txBody>
      </p:sp>
      <p:sp>
        <p:nvSpPr>
          <p:cNvPr id="5" name="Content Placeholder 4"/>
          <p:cNvSpPr>
            <a:spLocks noGrp="1"/>
          </p:cNvSpPr>
          <p:nvPr>
            <p:ph idx="1"/>
          </p:nvPr>
        </p:nvSpPr>
        <p:spPr/>
        <p:txBody>
          <a:bodyPr>
            <a:normAutofit lnSpcReduction="10000"/>
          </a:bodyPr>
          <a:lstStyle/>
          <a:p>
            <a:pPr lvl="1" algn="ctr">
              <a:buNone/>
            </a:pPr>
            <a:r>
              <a:rPr lang="en-US" dirty="0" smtClean="0"/>
              <a:t>**From</a:t>
            </a:r>
            <a:r>
              <a:rPr lang="en-US" i="1" dirty="0" smtClean="0"/>
              <a:t> Designing the Instructional Day</a:t>
            </a:r>
            <a:r>
              <a:rPr lang="en-US" dirty="0" smtClean="0"/>
              <a:t>**</a:t>
            </a:r>
          </a:p>
          <a:p>
            <a:pPr lvl="1">
              <a:buNone/>
            </a:pPr>
            <a:endParaRPr lang="en-US" dirty="0" smtClean="0"/>
          </a:p>
          <a:p>
            <a:r>
              <a:rPr lang="en-US" b="1" dirty="0" smtClean="0">
                <a:solidFill>
                  <a:srgbClr val="FF0000"/>
                </a:solidFill>
              </a:rPr>
              <a:t>DAY 1</a:t>
            </a:r>
            <a:r>
              <a:rPr lang="en-US" dirty="0" smtClean="0"/>
              <a:t>- Vocabulary Reader or </a:t>
            </a:r>
            <a:r>
              <a:rPr lang="en-US" b="1" dirty="0" err="1" smtClean="0">
                <a:solidFill>
                  <a:srgbClr val="FF0000"/>
                </a:solidFill>
              </a:rPr>
              <a:t>Reteaching</a:t>
            </a:r>
            <a:r>
              <a:rPr lang="en-US" b="1" dirty="0" smtClean="0">
                <a:solidFill>
                  <a:srgbClr val="FF0000"/>
                </a:solidFill>
              </a:rPr>
              <a:t> </a:t>
            </a:r>
            <a:r>
              <a:rPr lang="en-US" dirty="0" smtClean="0"/>
              <a:t>Previous Week</a:t>
            </a:r>
          </a:p>
          <a:p>
            <a:r>
              <a:rPr lang="en-US" dirty="0" smtClean="0"/>
              <a:t>DAY 2- Leveled Reader (Journeys Day 3)</a:t>
            </a:r>
          </a:p>
          <a:p>
            <a:r>
              <a:rPr lang="en-US" dirty="0" smtClean="0"/>
              <a:t>DAY 3- Leveled Reader (Continued if needed)</a:t>
            </a:r>
          </a:p>
          <a:p>
            <a:r>
              <a:rPr lang="en-US" dirty="0" smtClean="0"/>
              <a:t>DAY 4- Leveled Practice (Journeys Day 2)</a:t>
            </a:r>
          </a:p>
          <a:p>
            <a:r>
              <a:rPr lang="en-US" dirty="0" smtClean="0"/>
              <a:t>DAY 5- Decodable Reader (K-2), </a:t>
            </a:r>
            <a:r>
              <a:rPr lang="en-US" dirty="0" err="1" smtClean="0"/>
              <a:t>Reteaching</a:t>
            </a:r>
            <a:endParaRPr lang="en-US" dirty="0"/>
          </a:p>
        </p:txBody>
      </p:sp>
    </p:spTree>
    <p:extLst>
      <p:ext uri="{BB962C8B-B14F-4D97-AF65-F5344CB8AC3E}">
        <p14:creationId xmlns:p14="http://schemas.microsoft.com/office/powerpoint/2010/main" val="28535580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DAY 1: </a:t>
            </a:r>
            <a:r>
              <a:rPr lang="en-US" dirty="0" err="1" smtClean="0"/>
              <a:t>Reteaching</a:t>
            </a:r>
            <a:endParaRPr lang="en-US" dirty="0"/>
          </a:p>
        </p:txBody>
      </p:sp>
      <p:sp>
        <p:nvSpPr>
          <p:cNvPr id="5" name="Content Placeholder 4"/>
          <p:cNvSpPr>
            <a:spLocks noGrp="1"/>
          </p:cNvSpPr>
          <p:nvPr>
            <p:ph idx="1"/>
          </p:nvPr>
        </p:nvSpPr>
        <p:spPr/>
        <p:txBody>
          <a:bodyPr/>
          <a:lstStyle/>
          <a:p>
            <a:pPr lvl="1">
              <a:buNone/>
            </a:pPr>
            <a:r>
              <a:rPr lang="en-US" dirty="0" smtClean="0"/>
              <a:t>“Options for </a:t>
            </a:r>
            <a:r>
              <a:rPr lang="en-US" dirty="0" err="1" smtClean="0"/>
              <a:t>Reteaching</a:t>
            </a:r>
            <a:r>
              <a:rPr lang="en-US" dirty="0" smtClean="0"/>
              <a:t>” = </a:t>
            </a:r>
            <a:r>
              <a:rPr lang="en-US" b="1" dirty="0" smtClean="0"/>
              <a:t>Day 5 </a:t>
            </a:r>
            <a:r>
              <a:rPr lang="en-US" dirty="0" smtClean="0"/>
              <a:t>(Small Group Tab) in Journeys Materials </a:t>
            </a:r>
            <a:r>
              <a:rPr lang="en-US" dirty="0">
                <a:solidFill>
                  <a:srgbClr val="FF0000"/>
                </a:solidFill>
              </a:rPr>
              <a:t>(Page </a:t>
            </a:r>
            <a:r>
              <a:rPr lang="en-US" dirty="0" smtClean="0">
                <a:solidFill>
                  <a:srgbClr val="FF0000"/>
                </a:solidFill>
              </a:rPr>
              <a:t>T86 </a:t>
            </a:r>
            <a:r>
              <a:rPr lang="en-US" dirty="0">
                <a:solidFill>
                  <a:srgbClr val="FF0000"/>
                </a:solidFill>
              </a:rPr>
              <a:t>in </a:t>
            </a:r>
            <a:r>
              <a:rPr lang="en-US" dirty="0">
                <a:solidFill>
                  <a:srgbClr val="FF0000"/>
                </a:solidFill>
                <a:hlinkClick r:id="rId3"/>
              </a:rPr>
              <a:t>TE</a:t>
            </a:r>
            <a:r>
              <a:rPr lang="en-US" dirty="0">
                <a:solidFill>
                  <a:srgbClr val="FF0000"/>
                </a:solidFill>
              </a:rPr>
              <a:t>)</a:t>
            </a:r>
          </a:p>
          <a:p>
            <a:pPr lvl="1">
              <a:buNone/>
            </a:pPr>
            <a:endParaRPr lang="en-US" dirty="0" smtClean="0"/>
          </a:p>
          <a:p>
            <a:pPr marL="971550" lvl="1" indent="-514350"/>
            <a:endParaRPr lang="en-US" dirty="0" smtClean="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667000"/>
            <a:ext cx="5943600" cy="361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93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a:t>
            </a:r>
            <a:endParaRPr lang="en-US" dirty="0"/>
          </a:p>
        </p:txBody>
      </p:sp>
      <p:sp>
        <p:nvSpPr>
          <p:cNvPr id="5" name="Content Placeholder 4"/>
          <p:cNvSpPr>
            <a:spLocks noGrp="1"/>
          </p:cNvSpPr>
          <p:nvPr>
            <p:ph idx="1"/>
          </p:nvPr>
        </p:nvSpPr>
        <p:spPr/>
        <p:txBody>
          <a:bodyPr>
            <a:normAutofit fontScale="92500"/>
          </a:bodyPr>
          <a:lstStyle/>
          <a:p>
            <a:pPr lvl="1" algn="ctr">
              <a:buNone/>
            </a:pPr>
            <a:r>
              <a:rPr lang="en-US" dirty="0" smtClean="0"/>
              <a:t>**From </a:t>
            </a:r>
            <a:r>
              <a:rPr lang="en-US" i="1" dirty="0" smtClean="0"/>
              <a:t>Designing the Instructional Day</a:t>
            </a:r>
            <a:r>
              <a:rPr lang="en-US" dirty="0" smtClean="0"/>
              <a:t>**</a:t>
            </a:r>
          </a:p>
          <a:p>
            <a:pPr lvl="1" algn="ctr">
              <a:buNone/>
            </a:pPr>
            <a:endParaRPr lang="en-US" dirty="0" smtClean="0"/>
          </a:p>
          <a:p>
            <a:r>
              <a:rPr lang="en-US" dirty="0" smtClean="0"/>
              <a:t>DAY 1- Vocabulary Reader or </a:t>
            </a:r>
            <a:r>
              <a:rPr lang="en-US" dirty="0" err="1" smtClean="0"/>
              <a:t>Reteaching</a:t>
            </a:r>
            <a:r>
              <a:rPr lang="en-US" dirty="0" smtClean="0"/>
              <a:t> Previous Week</a:t>
            </a:r>
          </a:p>
          <a:p>
            <a:r>
              <a:rPr lang="en-US" b="1" dirty="0" smtClean="0">
                <a:solidFill>
                  <a:srgbClr val="FF0000"/>
                </a:solidFill>
              </a:rPr>
              <a:t>DAY 2- Leveled Reader</a:t>
            </a:r>
            <a:r>
              <a:rPr lang="en-US" dirty="0" smtClean="0"/>
              <a:t> (Journeys Day 3)</a:t>
            </a:r>
          </a:p>
          <a:p>
            <a:r>
              <a:rPr lang="en-US" b="1" dirty="0" smtClean="0">
                <a:solidFill>
                  <a:srgbClr val="FF0000"/>
                </a:solidFill>
              </a:rPr>
              <a:t>DAY 3- Leveled Reader </a:t>
            </a:r>
            <a:r>
              <a:rPr lang="en-US" dirty="0" smtClean="0"/>
              <a:t>(Continued if needed)</a:t>
            </a:r>
          </a:p>
          <a:p>
            <a:r>
              <a:rPr lang="en-US" dirty="0" smtClean="0"/>
              <a:t>DAY 4- Leveled Practice (Journeys Day 2)</a:t>
            </a:r>
          </a:p>
          <a:p>
            <a:r>
              <a:rPr lang="en-US" dirty="0" smtClean="0"/>
              <a:t>DAY 5- Decodable Reader (K-2), </a:t>
            </a:r>
            <a:r>
              <a:rPr lang="en-US" dirty="0" err="1" smtClean="0"/>
              <a:t>Reteaching</a:t>
            </a:r>
            <a:endParaRPr lang="en-US" dirty="0"/>
          </a:p>
        </p:txBody>
      </p:sp>
    </p:spTree>
    <p:extLst>
      <p:ext uri="{BB962C8B-B14F-4D97-AF65-F5344CB8AC3E}">
        <p14:creationId xmlns:p14="http://schemas.microsoft.com/office/powerpoint/2010/main" val="2626607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772400" cy="2276475"/>
          </a:xfrm>
        </p:spPr>
        <p:txBody>
          <a:bodyPr>
            <a:noAutofit/>
          </a:bodyPr>
          <a:lstStyle/>
          <a:p>
            <a:r>
              <a:rPr lang="en-US" sz="8000" dirty="0" smtClean="0"/>
              <a:t>The Overview Page</a:t>
            </a:r>
            <a:endParaRPr lang="en-US" sz="8000" dirty="0"/>
          </a:p>
        </p:txBody>
      </p:sp>
    </p:spTree>
    <p:extLst>
      <p:ext uri="{BB962C8B-B14F-4D97-AF65-F5344CB8AC3E}">
        <p14:creationId xmlns:p14="http://schemas.microsoft.com/office/powerpoint/2010/main" val="23876553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DAY 2-3: Leveled Reader</a:t>
            </a:r>
            <a:endParaRPr lang="en-US" dirty="0"/>
          </a:p>
        </p:txBody>
      </p:sp>
      <p:sp>
        <p:nvSpPr>
          <p:cNvPr id="5" name="Content Placeholder 4"/>
          <p:cNvSpPr>
            <a:spLocks noGrp="1"/>
          </p:cNvSpPr>
          <p:nvPr>
            <p:ph idx="1"/>
          </p:nvPr>
        </p:nvSpPr>
        <p:spPr/>
        <p:txBody>
          <a:bodyPr/>
          <a:lstStyle/>
          <a:p>
            <a:pPr lvl="1">
              <a:buNone/>
            </a:pPr>
            <a:r>
              <a:rPr lang="en-US" dirty="0" smtClean="0"/>
              <a:t>“Leveled Readers” = </a:t>
            </a:r>
            <a:r>
              <a:rPr lang="en-US" b="1" dirty="0" smtClean="0"/>
              <a:t>Day 3 </a:t>
            </a:r>
            <a:r>
              <a:rPr lang="en-US" dirty="0" smtClean="0"/>
              <a:t>(Small Group Tab) in Journeys Materials </a:t>
            </a:r>
            <a:r>
              <a:rPr lang="en-US" dirty="0">
                <a:solidFill>
                  <a:srgbClr val="FF0000"/>
                </a:solidFill>
              </a:rPr>
              <a:t>(Page </a:t>
            </a:r>
            <a:r>
              <a:rPr lang="en-US" dirty="0" smtClean="0">
                <a:solidFill>
                  <a:srgbClr val="FF0000"/>
                </a:solidFill>
              </a:rPr>
              <a:t>T81 in </a:t>
            </a:r>
            <a:r>
              <a:rPr lang="en-US" dirty="0" smtClean="0">
                <a:solidFill>
                  <a:srgbClr val="FF0000"/>
                </a:solidFill>
                <a:hlinkClick r:id="rId3"/>
              </a:rPr>
              <a:t>TE</a:t>
            </a:r>
            <a:r>
              <a:rPr lang="en-US" dirty="0" smtClean="0">
                <a:solidFill>
                  <a:srgbClr val="FF0000"/>
                </a:solidFill>
              </a:rPr>
              <a:t>  AND 8 page Lesson Plan!)</a:t>
            </a:r>
            <a:endParaRPr lang="en-US" dirty="0">
              <a:solidFill>
                <a:srgbClr val="FF0000"/>
              </a:solidFill>
            </a:endParaRPr>
          </a:p>
          <a:p>
            <a:pPr lvl="1">
              <a:buNone/>
            </a:pPr>
            <a:endParaRPr lang="en-US" dirty="0" smtClean="0"/>
          </a:p>
          <a:p>
            <a:pPr lvl="1">
              <a:buNone/>
            </a:pPr>
            <a:endParaRPr lang="en-US" dirty="0" smtClean="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015521"/>
            <a:ext cx="251624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167921"/>
            <a:ext cx="428734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20893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DAY 2-3: Leveled Reader</a:t>
            </a:r>
            <a:endParaRPr lang="en-US" dirty="0"/>
          </a:p>
        </p:txBody>
      </p:sp>
      <p:sp>
        <p:nvSpPr>
          <p:cNvPr id="5" name="Content Placeholder 4"/>
          <p:cNvSpPr>
            <a:spLocks noGrp="1"/>
          </p:cNvSpPr>
          <p:nvPr>
            <p:ph idx="1"/>
          </p:nvPr>
        </p:nvSpPr>
        <p:spPr/>
        <p:txBody>
          <a:bodyPr>
            <a:normAutofit/>
          </a:bodyPr>
          <a:lstStyle/>
          <a:p>
            <a:pPr marL="971550" lvl="1" indent="-514350"/>
            <a:endParaRPr lang="en-US" dirty="0" smtClean="0"/>
          </a:p>
          <a:p>
            <a:pPr marL="971550" lvl="1" indent="-514350"/>
            <a:endParaRPr lang="en-US" dirty="0" smtClean="0"/>
          </a:p>
          <a:p>
            <a:pPr marL="971550" lvl="1" indent="-514350"/>
            <a:endParaRPr lang="en-US"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524000"/>
            <a:ext cx="429577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4"/>
          <p:cNvSpPr txBox="1">
            <a:spLocks/>
          </p:cNvSpPr>
          <p:nvPr/>
        </p:nvSpPr>
        <p:spPr>
          <a:xfrm>
            <a:off x="457200" y="1752601"/>
            <a:ext cx="2971800" cy="2971800"/>
          </a:xfrm>
          <a:prstGeom prst="rect">
            <a:avLst/>
          </a:prstGeom>
        </p:spPr>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a:buNone/>
            </a:pPr>
            <a:r>
              <a:rPr lang="en-US" dirty="0" smtClean="0"/>
              <a:t>Accessing the Leveled Reader Teacher Guide:</a:t>
            </a:r>
          </a:p>
          <a:p>
            <a:pPr lvl="1">
              <a:buFont typeface="Arial"/>
              <a:buNone/>
            </a:pPr>
            <a:endParaRPr lang="en-US" dirty="0"/>
          </a:p>
          <a:p>
            <a:pPr lvl="1">
              <a:buFont typeface="Arial"/>
              <a:buNone/>
            </a:pPr>
            <a:r>
              <a:rPr lang="en-US" dirty="0" smtClean="0"/>
              <a:t>*handout*</a:t>
            </a:r>
          </a:p>
          <a:p>
            <a:pPr lvl="1">
              <a:buFont typeface="Arial"/>
              <a:buNone/>
            </a:pPr>
            <a:endParaRPr lang="en-US" dirty="0" smtClean="0"/>
          </a:p>
        </p:txBody>
      </p:sp>
    </p:spTree>
    <p:extLst>
      <p:ext uri="{BB962C8B-B14F-4D97-AF65-F5344CB8AC3E}">
        <p14:creationId xmlns:p14="http://schemas.microsoft.com/office/powerpoint/2010/main" val="18204889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a:t>
            </a:r>
            <a:endParaRPr lang="en-US" dirty="0"/>
          </a:p>
        </p:txBody>
      </p:sp>
      <p:sp>
        <p:nvSpPr>
          <p:cNvPr id="5" name="Content Placeholder 4"/>
          <p:cNvSpPr>
            <a:spLocks noGrp="1"/>
          </p:cNvSpPr>
          <p:nvPr>
            <p:ph idx="1"/>
          </p:nvPr>
        </p:nvSpPr>
        <p:spPr/>
        <p:txBody>
          <a:bodyPr>
            <a:normAutofit lnSpcReduction="10000"/>
          </a:bodyPr>
          <a:lstStyle/>
          <a:p>
            <a:pPr lvl="1" algn="ctr">
              <a:buNone/>
            </a:pPr>
            <a:r>
              <a:rPr lang="en-US" dirty="0" smtClean="0"/>
              <a:t>**From </a:t>
            </a:r>
            <a:r>
              <a:rPr lang="en-US" i="1" dirty="0" smtClean="0"/>
              <a:t>Designing the Instructional Day</a:t>
            </a:r>
            <a:r>
              <a:rPr lang="en-US" dirty="0" smtClean="0"/>
              <a:t>**</a:t>
            </a:r>
          </a:p>
          <a:p>
            <a:pPr lvl="1" algn="ctr">
              <a:buNone/>
            </a:pPr>
            <a:endParaRPr lang="en-US" dirty="0" smtClean="0"/>
          </a:p>
          <a:p>
            <a:r>
              <a:rPr lang="en-US" dirty="0" smtClean="0"/>
              <a:t>DAY 1- Vocabulary Reader or </a:t>
            </a:r>
            <a:r>
              <a:rPr lang="en-US" dirty="0" err="1" smtClean="0"/>
              <a:t>Reteaching</a:t>
            </a:r>
            <a:r>
              <a:rPr lang="en-US" dirty="0" smtClean="0"/>
              <a:t> Previous Week</a:t>
            </a:r>
          </a:p>
          <a:p>
            <a:r>
              <a:rPr lang="en-US" dirty="0" smtClean="0"/>
              <a:t>DAY 2- Leveled Reader (Journeys Day 3)</a:t>
            </a:r>
          </a:p>
          <a:p>
            <a:r>
              <a:rPr lang="en-US" dirty="0" smtClean="0"/>
              <a:t>DAY 3- Leveled Reader (Continued if needed)</a:t>
            </a:r>
          </a:p>
          <a:p>
            <a:r>
              <a:rPr lang="en-US" b="1" dirty="0" smtClean="0">
                <a:solidFill>
                  <a:srgbClr val="FF0000"/>
                </a:solidFill>
              </a:rPr>
              <a:t>DAY 4- Leveled Practice </a:t>
            </a:r>
            <a:r>
              <a:rPr lang="en-US" dirty="0" smtClean="0"/>
              <a:t>(Journeys Day 2)</a:t>
            </a:r>
          </a:p>
          <a:p>
            <a:r>
              <a:rPr lang="en-US" dirty="0" smtClean="0"/>
              <a:t>DAY 5- Decodable Reader (K-2), </a:t>
            </a:r>
            <a:r>
              <a:rPr lang="en-US" dirty="0" err="1" smtClean="0"/>
              <a:t>Reteaching</a:t>
            </a:r>
            <a:endParaRPr lang="en-US" dirty="0"/>
          </a:p>
        </p:txBody>
      </p:sp>
    </p:spTree>
    <p:extLst>
      <p:ext uri="{BB962C8B-B14F-4D97-AF65-F5344CB8AC3E}">
        <p14:creationId xmlns:p14="http://schemas.microsoft.com/office/powerpoint/2010/main" val="38762352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DAY 4: Leveled Practice</a:t>
            </a:r>
            <a:endParaRPr lang="en-US" dirty="0"/>
          </a:p>
        </p:txBody>
      </p:sp>
      <p:sp>
        <p:nvSpPr>
          <p:cNvPr id="5" name="Content Placeholder 4"/>
          <p:cNvSpPr>
            <a:spLocks noGrp="1"/>
          </p:cNvSpPr>
          <p:nvPr>
            <p:ph idx="1"/>
          </p:nvPr>
        </p:nvSpPr>
        <p:spPr/>
        <p:txBody>
          <a:bodyPr/>
          <a:lstStyle/>
          <a:p>
            <a:pPr lvl="1">
              <a:buNone/>
            </a:pPr>
            <a:r>
              <a:rPr lang="en-US" dirty="0" smtClean="0"/>
              <a:t>“Practice Book” (On Level) </a:t>
            </a:r>
            <a:r>
              <a:rPr lang="en-US" b="1" dirty="0"/>
              <a:t>Day </a:t>
            </a:r>
            <a:r>
              <a:rPr lang="en-US" b="1" dirty="0" smtClean="0"/>
              <a:t>2 </a:t>
            </a:r>
            <a:r>
              <a:rPr lang="en-US" dirty="0"/>
              <a:t>(Small Group Tab) in Journeys Materials </a:t>
            </a:r>
            <a:endParaRPr lang="en-US" dirty="0" smtClean="0"/>
          </a:p>
          <a:p>
            <a:pPr lvl="1">
              <a:buNone/>
            </a:pPr>
            <a:r>
              <a:rPr lang="en-US" dirty="0" smtClean="0">
                <a:solidFill>
                  <a:srgbClr val="FF0000"/>
                </a:solidFill>
                <a:hlinkClick r:id="rId3"/>
              </a:rPr>
              <a:t>(Practice Book, Pg. 3)</a:t>
            </a:r>
            <a:endParaRPr lang="en-US" dirty="0">
              <a:solidFill>
                <a:srgbClr val="FF0000"/>
              </a:solidFill>
            </a:endParaRPr>
          </a:p>
          <a:p>
            <a:pPr lvl="1">
              <a:buNone/>
            </a:pPr>
            <a:endParaRPr lang="en-US" dirty="0" smtClean="0"/>
          </a:p>
          <a:p>
            <a:pPr lvl="1">
              <a:buNone/>
            </a:pPr>
            <a:endParaRPr lang="en-US" dirty="0"/>
          </a:p>
          <a:p>
            <a:pPr lvl="1">
              <a:buNone/>
            </a:pPr>
            <a:endParaRPr lang="en-US" dirty="0"/>
          </a:p>
          <a:p>
            <a:pPr marL="971550" lvl="1" indent="-514350"/>
            <a:endParaRPr lang="en-US" sz="2000" dirty="0" smtClean="0"/>
          </a:p>
          <a:p>
            <a:pPr marL="971550" lvl="1" indent="-514350"/>
            <a:endParaRPr lang="en-US" dirty="0" smtClean="0"/>
          </a:p>
          <a:p>
            <a:pPr marL="971550" lvl="1" indent="-514350"/>
            <a:endParaRPr lang="en-US" dirty="0" smtClean="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180" y="2438400"/>
            <a:ext cx="271653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84173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DAY 4: Leveled Practice</a:t>
            </a:r>
            <a:endParaRPr lang="en-US" dirty="0"/>
          </a:p>
        </p:txBody>
      </p:sp>
      <p:sp>
        <p:nvSpPr>
          <p:cNvPr id="5" name="Content Placeholder 4"/>
          <p:cNvSpPr>
            <a:spLocks noGrp="1"/>
          </p:cNvSpPr>
          <p:nvPr>
            <p:ph idx="1"/>
          </p:nvPr>
        </p:nvSpPr>
        <p:spPr/>
        <p:txBody>
          <a:bodyPr/>
          <a:lstStyle/>
          <a:p>
            <a:pPr lvl="1">
              <a:buNone/>
            </a:pPr>
            <a:r>
              <a:rPr lang="en-US" dirty="0" smtClean="0"/>
              <a:t>“Practice Book” (On Level) = Day 3</a:t>
            </a:r>
            <a:endParaRPr lang="en-US" dirty="0">
              <a:solidFill>
                <a:srgbClr val="FF0000"/>
              </a:solidFill>
            </a:endParaRPr>
          </a:p>
          <a:p>
            <a:pPr lvl="1">
              <a:buNone/>
            </a:pPr>
            <a:endParaRPr lang="en-US" dirty="0" smtClean="0"/>
          </a:p>
          <a:p>
            <a:pPr lvl="1">
              <a:buNone/>
            </a:pPr>
            <a:endParaRPr lang="en-US" dirty="0"/>
          </a:p>
          <a:p>
            <a:pPr lvl="1">
              <a:buNone/>
            </a:pPr>
            <a:endParaRPr lang="en-US" dirty="0"/>
          </a:p>
          <a:p>
            <a:pPr marL="971550" lvl="1" indent="-514350"/>
            <a:endParaRPr lang="en-US" sz="2000" dirty="0" smtClean="0"/>
          </a:p>
          <a:p>
            <a:pPr marL="971550" lvl="1" indent="-514350"/>
            <a:endParaRPr lang="en-US" dirty="0" smtClean="0"/>
          </a:p>
          <a:p>
            <a:pPr marL="971550" lvl="1" indent="-514350"/>
            <a:endParaRPr lang="en-US" dirty="0" smtClean="0"/>
          </a:p>
        </p:txBody>
      </p:sp>
      <p:grpSp>
        <p:nvGrpSpPr>
          <p:cNvPr id="6" name="Group 5"/>
          <p:cNvGrpSpPr/>
          <p:nvPr/>
        </p:nvGrpSpPr>
        <p:grpSpPr>
          <a:xfrm>
            <a:off x="2286000" y="2322227"/>
            <a:ext cx="4419600" cy="3737670"/>
            <a:chOff x="644577" y="2322227"/>
            <a:chExt cx="4419600" cy="373767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77" y="2322227"/>
              <a:ext cx="4419600" cy="3737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62000" y="3200462"/>
              <a:ext cx="3048000" cy="198120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3757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a:t>
            </a:r>
            <a:endParaRPr lang="en-US" dirty="0"/>
          </a:p>
        </p:txBody>
      </p:sp>
      <p:sp>
        <p:nvSpPr>
          <p:cNvPr id="5" name="Content Placeholder 4"/>
          <p:cNvSpPr>
            <a:spLocks noGrp="1"/>
          </p:cNvSpPr>
          <p:nvPr>
            <p:ph idx="1"/>
          </p:nvPr>
        </p:nvSpPr>
        <p:spPr/>
        <p:txBody>
          <a:bodyPr>
            <a:normAutofit fontScale="92500"/>
          </a:bodyPr>
          <a:lstStyle/>
          <a:p>
            <a:pPr lvl="1">
              <a:buNone/>
            </a:pPr>
            <a:r>
              <a:rPr lang="en-US" dirty="0" smtClean="0"/>
              <a:t>**From </a:t>
            </a:r>
            <a:r>
              <a:rPr lang="en-US" i="1" dirty="0" smtClean="0"/>
              <a:t>Designing the Instructional Day</a:t>
            </a:r>
            <a:r>
              <a:rPr lang="en-US" dirty="0" smtClean="0"/>
              <a:t>**</a:t>
            </a:r>
          </a:p>
          <a:p>
            <a:pPr lvl="1">
              <a:buNone/>
            </a:pPr>
            <a:endParaRPr lang="en-US" dirty="0" smtClean="0"/>
          </a:p>
          <a:p>
            <a:r>
              <a:rPr lang="en-US" dirty="0" smtClean="0"/>
              <a:t>DAY 1- Vocabulary Reader or </a:t>
            </a:r>
            <a:r>
              <a:rPr lang="en-US" dirty="0" err="1" smtClean="0"/>
              <a:t>Reteaching</a:t>
            </a:r>
            <a:r>
              <a:rPr lang="en-US" dirty="0" smtClean="0"/>
              <a:t> Previous Week</a:t>
            </a:r>
          </a:p>
          <a:p>
            <a:r>
              <a:rPr lang="en-US" dirty="0" smtClean="0"/>
              <a:t>DAY 2- Leveled Reader (Journeys Day 3)</a:t>
            </a:r>
          </a:p>
          <a:p>
            <a:r>
              <a:rPr lang="en-US" dirty="0" smtClean="0"/>
              <a:t>DAY 3- Leveled Reader (Continued if needed)</a:t>
            </a:r>
          </a:p>
          <a:p>
            <a:r>
              <a:rPr lang="en-US" dirty="0" smtClean="0"/>
              <a:t>DAY 4- Leveled Practice (Journeys Day 2)</a:t>
            </a:r>
          </a:p>
          <a:p>
            <a:r>
              <a:rPr lang="en-US" b="1" dirty="0" smtClean="0">
                <a:solidFill>
                  <a:srgbClr val="FF0000"/>
                </a:solidFill>
              </a:rPr>
              <a:t>DAY 5- Decodable Reader (K-2), </a:t>
            </a:r>
            <a:r>
              <a:rPr lang="en-US" dirty="0" err="1" smtClean="0"/>
              <a:t>Reteaching</a:t>
            </a:r>
            <a:endParaRPr lang="en-US" dirty="0"/>
          </a:p>
        </p:txBody>
      </p:sp>
    </p:spTree>
    <p:extLst>
      <p:ext uri="{BB962C8B-B14F-4D97-AF65-F5344CB8AC3E}">
        <p14:creationId xmlns:p14="http://schemas.microsoft.com/office/powerpoint/2010/main" val="40174169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DAY 5: Decodable Reader (K-2)</a:t>
            </a:r>
            <a:endParaRPr lang="en-US" dirty="0"/>
          </a:p>
        </p:txBody>
      </p:sp>
      <p:sp>
        <p:nvSpPr>
          <p:cNvPr id="5" name="Content Placeholder 4"/>
          <p:cNvSpPr>
            <a:spLocks noGrp="1"/>
          </p:cNvSpPr>
          <p:nvPr>
            <p:ph idx="1"/>
          </p:nvPr>
        </p:nvSpPr>
        <p:spPr>
          <a:xfrm>
            <a:off x="250486" y="1515319"/>
            <a:ext cx="8131514" cy="999281"/>
          </a:xfrm>
        </p:spPr>
        <p:txBody>
          <a:bodyPr>
            <a:normAutofit/>
          </a:bodyPr>
          <a:lstStyle/>
          <a:p>
            <a:pPr lvl="1">
              <a:buNone/>
            </a:pPr>
            <a:r>
              <a:rPr lang="en-US" dirty="0" smtClean="0"/>
              <a:t>“Decodable Reader” = </a:t>
            </a:r>
            <a:r>
              <a:rPr lang="en-US" b="1" dirty="0" smtClean="0"/>
              <a:t>Day 1</a:t>
            </a:r>
            <a:r>
              <a:rPr lang="en-US" dirty="0" smtClean="0"/>
              <a:t> (Whole Group Tab) in Journeys Materials</a:t>
            </a:r>
          </a:p>
          <a:p>
            <a:pPr lvl="1">
              <a:buNone/>
            </a:pPr>
            <a:endParaRPr lang="en-US" dirty="0"/>
          </a:p>
          <a:p>
            <a:pPr lvl="1">
              <a:buNone/>
            </a:pPr>
            <a:endParaRPr lang="en-US" dirty="0"/>
          </a:p>
          <a:p>
            <a:pPr marL="971550" lvl="1" indent="-514350"/>
            <a:endParaRPr lang="en-US" sz="200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84690"/>
            <a:ext cx="4788354"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19200" y="4350603"/>
            <a:ext cx="2029838" cy="1661993"/>
          </a:xfrm>
          <a:prstGeom prst="rect">
            <a:avLst/>
          </a:prstGeom>
          <a:noFill/>
          <a:ln>
            <a:solidFill>
              <a:srgbClr val="FF0000"/>
            </a:solidFill>
          </a:ln>
        </p:spPr>
        <p:txBody>
          <a:bodyPr wrap="square" rtlCol="0">
            <a:spAutoFit/>
          </a:bodyPr>
          <a:lstStyle/>
          <a:p>
            <a:pPr algn="ctr"/>
            <a:r>
              <a:rPr lang="en-US" sz="2800" dirty="0" smtClean="0"/>
              <a:t>2</a:t>
            </a:r>
            <a:r>
              <a:rPr lang="en-US" sz="2800" baseline="30000" dirty="0" smtClean="0"/>
              <a:t>nd</a:t>
            </a:r>
            <a:r>
              <a:rPr lang="en-US" sz="2800" dirty="0" smtClean="0"/>
              <a:t> Grade</a:t>
            </a:r>
          </a:p>
          <a:p>
            <a:pPr algn="ctr"/>
            <a:r>
              <a:rPr lang="en-US" sz="2800" dirty="0" smtClean="0"/>
              <a:t>Unit 1- </a:t>
            </a:r>
            <a:r>
              <a:rPr lang="en-US" sz="2800" dirty="0" smtClean="0">
                <a:solidFill>
                  <a:srgbClr val="FF0000"/>
                </a:solidFill>
              </a:rPr>
              <a:t>Page T21</a:t>
            </a:r>
          </a:p>
          <a:p>
            <a:endParaRPr lang="en-US" dirty="0"/>
          </a:p>
        </p:txBody>
      </p:sp>
      <p:sp>
        <p:nvSpPr>
          <p:cNvPr id="10" name="Right Arrow 9"/>
          <p:cNvSpPr/>
          <p:nvPr/>
        </p:nvSpPr>
        <p:spPr>
          <a:xfrm>
            <a:off x="3488986" y="4733925"/>
            <a:ext cx="554679" cy="895350"/>
          </a:xfrm>
          <a:prstGeom prst="right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5060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a:t>
            </a:r>
            <a:endParaRPr lang="en-US" dirty="0"/>
          </a:p>
        </p:txBody>
      </p:sp>
      <p:sp>
        <p:nvSpPr>
          <p:cNvPr id="5" name="Content Placeholder 4"/>
          <p:cNvSpPr>
            <a:spLocks noGrp="1"/>
          </p:cNvSpPr>
          <p:nvPr>
            <p:ph idx="1"/>
          </p:nvPr>
        </p:nvSpPr>
        <p:spPr/>
        <p:txBody>
          <a:bodyPr>
            <a:normAutofit lnSpcReduction="10000"/>
          </a:bodyPr>
          <a:lstStyle/>
          <a:p>
            <a:pPr lvl="1">
              <a:buNone/>
            </a:pPr>
            <a:r>
              <a:rPr lang="en-US" dirty="0" smtClean="0"/>
              <a:t>**From </a:t>
            </a:r>
            <a:r>
              <a:rPr lang="en-US" i="1" dirty="0" smtClean="0"/>
              <a:t>Designing the Instructional Day</a:t>
            </a:r>
            <a:r>
              <a:rPr lang="en-US" dirty="0" smtClean="0"/>
              <a:t>**</a:t>
            </a:r>
          </a:p>
          <a:p>
            <a:pPr lvl="1">
              <a:buNone/>
            </a:pPr>
            <a:endParaRPr lang="en-US" dirty="0" smtClean="0"/>
          </a:p>
          <a:p>
            <a:r>
              <a:rPr lang="en-US" dirty="0" smtClean="0"/>
              <a:t>DAY 1- Vocabulary Reader or </a:t>
            </a:r>
            <a:r>
              <a:rPr lang="en-US" dirty="0" err="1" smtClean="0"/>
              <a:t>Reteaching</a:t>
            </a:r>
            <a:r>
              <a:rPr lang="en-US" dirty="0" smtClean="0"/>
              <a:t> Previous Week</a:t>
            </a:r>
          </a:p>
          <a:p>
            <a:r>
              <a:rPr lang="en-US" dirty="0" smtClean="0"/>
              <a:t>DAY 2- Leveled Reader (Journeys Day 3)</a:t>
            </a:r>
          </a:p>
          <a:p>
            <a:r>
              <a:rPr lang="en-US" dirty="0" smtClean="0"/>
              <a:t>DAY 3- Leveler Reader (Continued if needed)</a:t>
            </a:r>
          </a:p>
          <a:p>
            <a:r>
              <a:rPr lang="en-US" dirty="0" smtClean="0"/>
              <a:t>DAY 4- Leveler Practice (Journeys Day 2)</a:t>
            </a:r>
          </a:p>
          <a:p>
            <a:r>
              <a:rPr lang="en-US" b="1" dirty="0" smtClean="0">
                <a:solidFill>
                  <a:srgbClr val="FF0000"/>
                </a:solidFill>
              </a:rPr>
              <a:t>DAY 5</a:t>
            </a:r>
            <a:r>
              <a:rPr lang="en-US" b="1" dirty="0" smtClean="0">
                <a:solidFill>
                  <a:schemeClr val="bg1">
                    <a:lumMod val="50000"/>
                  </a:schemeClr>
                </a:solidFill>
              </a:rPr>
              <a:t>-</a:t>
            </a:r>
            <a:r>
              <a:rPr lang="en-US" dirty="0" smtClean="0">
                <a:solidFill>
                  <a:schemeClr val="bg1">
                    <a:lumMod val="50000"/>
                  </a:schemeClr>
                </a:solidFill>
              </a:rPr>
              <a:t>Decodable Reader (K-2),</a:t>
            </a:r>
            <a:r>
              <a:rPr lang="en-US" b="1" dirty="0" smtClean="0">
                <a:solidFill>
                  <a:srgbClr val="FF0000"/>
                </a:solidFill>
              </a:rPr>
              <a:t> </a:t>
            </a:r>
            <a:r>
              <a:rPr lang="en-US" b="1" dirty="0" err="1" smtClean="0">
                <a:solidFill>
                  <a:srgbClr val="FF0000"/>
                </a:solidFill>
              </a:rPr>
              <a:t>Reteaching</a:t>
            </a:r>
            <a:endParaRPr lang="en-US" b="1" dirty="0">
              <a:solidFill>
                <a:srgbClr val="FF0000"/>
              </a:solidFill>
            </a:endParaRPr>
          </a:p>
        </p:txBody>
      </p:sp>
    </p:spTree>
    <p:extLst>
      <p:ext uri="{BB962C8B-B14F-4D97-AF65-F5344CB8AC3E}">
        <p14:creationId xmlns:p14="http://schemas.microsoft.com/office/powerpoint/2010/main" val="35154303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DAY 5: </a:t>
            </a:r>
            <a:r>
              <a:rPr lang="en-US" dirty="0" err="1" smtClean="0"/>
              <a:t>Reteaching</a:t>
            </a:r>
            <a:endParaRPr lang="en-US" dirty="0"/>
          </a:p>
        </p:txBody>
      </p:sp>
      <p:sp>
        <p:nvSpPr>
          <p:cNvPr id="5" name="Content Placeholder 4"/>
          <p:cNvSpPr>
            <a:spLocks noGrp="1"/>
          </p:cNvSpPr>
          <p:nvPr>
            <p:ph idx="1"/>
          </p:nvPr>
        </p:nvSpPr>
        <p:spPr/>
        <p:txBody>
          <a:bodyPr/>
          <a:lstStyle/>
          <a:p>
            <a:pPr lvl="1">
              <a:buNone/>
            </a:pPr>
            <a:r>
              <a:rPr lang="en-US" dirty="0" smtClean="0"/>
              <a:t>“Options for </a:t>
            </a:r>
            <a:r>
              <a:rPr lang="en-US" dirty="0" err="1" smtClean="0"/>
              <a:t>Reteaching</a:t>
            </a:r>
            <a:r>
              <a:rPr lang="en-US" dirty="0" smtClean="0"/>
              <a:t>” = </a:t>
            </a:r>
            <a:r>
              <a:rPr lang="en-US" b="1" dirty="0" smtClean="0"/>
              <a:t>Day 5 </a:t>
            </a:r>
            <a:r>
              <a:rPr lang="en-US" dirty="0" smtClean="0"/>
              <a:t>(Small Group Tab) in Journeys Materials </a:t>
            </a:r>
            <a:r>
              <a:rPr lang="en-US" dirty="0">
                <a:solidFill>
                  <a:srgbClr val="FF0000"/>
                </a:solidFill>
              </a:rPr>
              <a:t>(Page T86 in </a:t>
            </a:r>
            <a:r>
              <a:rPr lang="en-US" dirty="0">
                <a:solidFill>
                  <a:srgbClr val="FF0000"/>
                </a:solidFill>
                <a:hlinkClick r:id="rId3"/>
              </a:rPr>
              <a:t>TE</a:t>
            </a:r>
            <a:r>
              <a:rPr lang="en-US" dirty="0">
                <a:solidFill>
                  <a:srgbClr val="FF0000"/>
                </a:solidFill>
              </a:rPr>
              <a:t>)</a:t>
            </a:r>
          </a:p>
          <a:p>
            <a:pPr lvl="1">
              <a:buNone/>
            </a:pPr>
            <a:endParaRPr lang="en-US" dirty="0" smtClean="0"/>
          </a:p>
          <a:p>
            <a:pPr marL="971550" lvl="1" indent="-514350"/>
            <a:endParaRPr lang="en-US" dirty="0" smtClean="0"/>
          </a:p>
          <a:p>
            <a:pPr marL="971550" lvl="1" indent="-514350"/>
            <a:endParaRPr lang="en-US" dirty="0"/>
          </a:p>
          <a:p>
            <a:pPr marL="971550" lvl="1" indent="-514350"/>
            <a:endParaRPr lang="en-US" dirty="0" smtClean="0"/>
          </a:p>
          <a:p>
            <a:pPr marL="4400550" lvl="8" indent="-514350"/>
            <a:r>
              <a:rPr lang="en-US" dirty="0" smtClean="0"/>
              <a:t> </a:t>
            </a:r>
            <a:endParaRPr lang="en-US" dirty="0"/>
          </a:p>
          <a:p>
            <a:pPr marL="971550" lvl="1" indent="-514350"/>
            <a:endParaRPr lang="en-US" dirty="0" smtClean="0"/>
          </a:p>
          <a:p>
            <a:pPr marL="971550" lvl="1" indent="-514350"/>
            <a:endParaRPr lang="en-US" dirty="0"/>
          </a:p>
          <a:p>
            <a:pPr marL="971550" lvl="1" indent="-514350"/>
            <a:endParaRPr lang="en-US" dirty="0" smtClean="0"/>
          </a:p>
          <a:p>
            <a:pPr marL="971550" lvl="1" indent="-514350"/>
            <a:endParaRPr lang="en-US" dirty="0" smtClean="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44588"/>
            <a:ext cx="5943600" cy="361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89059" y="2703493"/>
            <a:ext cx="2470731" cy="954107"/>
          </a:xfrm>
          <a:prstGeom prst="rect">
            <a:avLst/>
          </a:prstGeom>
          <a:noFill/>
        </p:spPr>
        <p:txBody>
          <a:bodyPr wrap="square" rtlCol="0">
            <a:spAutoFit/>
          </a:bodyPr>
          <a:lstStyle/>
          <a:p>
            <a:r>
              <a:rPr lang="en-US" sz="2800" dirty="0" smtClean="0"/>
              <a:t>**Same slide as Day 1!</a:t>
            </a:r>
            <a:endParaRPr lang="en-US" sz="2800" dirty="0"/>
          </a:p>
        </p:txBody>
      </p:sp>
    </p:spTree>
    <p:extLst>
      <p:ext uri="{BB962C8B-B14F-4D97-AF65-F5344CB8AC3E}">
        <p14:creationId xmlns:p14="http://schemas.microsoft.com/office/powerpoint/2010/main" val="4434825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Leveled Readers Practice</a:t>
            </a:r>
            <a:endParaRPr lang="en-US" dirty="0"/>
          </a:p>
        </p:txBody>
      </p:sp>
      <p:sp>
        <p:nvSpPr>
          <p:cNvPr id="5" name="Content Placeholder 4"/>
          <p:cNvSpPr>
            <a:spLocks noGrp="1"/>
          </p:cNvSpPr>
          <p:nvPr>
            <p:ph idx="1"/>
          </p:nvPr>
        </p:nvSpPr>
        <p:spPr>
          <a:xfrm>
            <a:off x="304800" y="1524000"/>
            <a:ext cx="8382000" cy="3992563"/>
          </a:xfrm>
        </p:spPr>
        <p:txBody>
          <a:bodyPr>
            <a:normAutofit fontScale="85000" lnSpcReduction="10000"/>
          </a:bodyPr>
          <a:lstStyle/>
          <a:p>
            <a:pPr lvl="1">
              <a:buNone/>
            </a:pPr>
            <a:r>
              <a:rPr lang="en-US" sz="3000" dirty="0" smtClean="0">
                <a:solidFill>
                  <a:schemeClr val="tx1"/>
                </a:solidFill>
              </a:rPr>
              <a:t>*Days 2-3*</a:t>
            </a:r>
          </a:p>
          <a:p>
            <a:pPr lvl="1">
              <a:buNone/>
            </a:pPr>
            <a:endParaRPr lang="en-US" sz="3000" dirty="0" smtClean="0">
              <a:solidFill>
                <a:schemeClr val="tx1"/>
              </a:solidFill>
            </a:endParaRPr>
          </a:p>
          <a:p>
            <a:pPr marL="1028700" lvl="1" indent="-571500"/>
            <a:r>
              <a:rPr lang="en-US" sz="4400" dirty="0" smtClean="0">
                <a:solidFill>
                  <a:schemeClr val="tx1"/>
                </a:solidFill>
              </a:rPr>
              <a:t>Grab a Leveled Reader</a:t>
            </a:r>
          </a:p>
          <a:p>
            <a:pPr marL="1028700" lvl="1" indent="-571500"/>
            <a:r>
              <a:rPr lang="en-US" sz="4400" dirty="0" smtClean="0">
                <a:solidFill>
                  <a:schemeClr val="tx1"/>
                </a:solidFill>
              </a:rPr>
              <a:t>Use the lesson plan to prepare a lesson.</a:t>
            </a:r>
            <a:r>
              <a:rPr lang="en-US" sz="4400" dirty="0">
                <a:solidFill>
                  <a:schemeClr val="tx1"/>
                </a:solidFill>
              </a:rPr>
              <a:t> </a:t>
            </a:r>
            <a:r>
              <a:rPr lang="en-US" sz="4400" dirty="0" smtClean="0">
                <a:solidFill>
                  <a:schemeClr val="tx1"/>
                </a:solidFill>
              </a:rPr>
              <a:t>Consider incorporating the strategies from your notecards.</a:t>
            </a:r>
          </a:p>
          <a:p>
            <a:pPr marL="1028700" lvl="1" indent="-571500"/>
            <a:r>
              <a:rPr lang="en-US" sz="4400" dirty="0" smtClean="0">
                <a:solidFill>
                  <a:schemeClr val="tx1"/>
                </a:solidFill>
              </a:rPr>
              <a:t>Teach this lesson to your partner. </a:t>
            </a:r>
          </a:p>
        </p:txBody>
      </p:sp>
    </p:spTree>
    <p:extLst>
      <p:ext uri="{BB962C8B-B14F-4D97-AF65-F5344CB8AC3E}">
        <p14:creationId xmlns:p14="http://schemas.microsoft.com/office/powerpoint/2010/main" val="1374676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to use this curriculum guide…</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The </a:t>
            </a:r>
            <a:r>
              <a:rPr lang="en-US" dirty="0"/>
              <a:t>Iowa Core Standards and the learner objectives listed on this district curriculum guide articulate our English Language Arts curriculum.  These guides articulate what students need to know and be able to do during each unit of study at each grade level. </a:t>
            </a:r>
            <a:endParaRPr lang="en-US" dirty="0" smtClean="0"/>
          </a:p>
          <a:p>
            <a:endParaRPr lang="en-US" dirty="0"/>
          </a:p>
          <a:p>
            <a:r>
              <a:rPr lang="en-US" dirty="0" smtClean="0"/>
              <a:t>The Journeys materials will be used as our primary tool to support instruction and enhance student’s mastery of the Iowa CC Standards.</a:t>
            </a:r>
            <a:endParaRPr lang="en-US" dirty="0"/>
          </a:p>
        </p:txBody>
      </p:sp>
    </p:spTree>
    <p:extLst>
      <p:ext uri="{BB962C8B-B14F-4D97-AF65-F5344CB8AC3E}">
        <p14:creationId xmlns:p14="http://schemas.microsoft.com/office/powerpoint/2010/main" val="343148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Group Examples </a:t>
            </a:r>
            <a:endParaRPr lang="en-US" dirty="0"/>
          </a:p>
        </p:txBody>
      </p:sp>
      <p:sp>
        <p:nvSpPr>
          <p:cNvPr id="5" name="Content Placeholder 4"/>
          <p:cNvSpPr>
            <a:spLocks noGrp="1"/>
          </p:cNvSpPr>
          <p:nvPr>
            <p:ph idx="1"/>
          </p:nvPr>
        </p:nvSpPr>
        <p:spPr>
          <a:xfrm>
            <a:off x="268941" y="1600200"/>
            <a:ext cx="8382000" cy="3992563"/>
          </a:xfrm>
        </p:spPr>
        <p:txBody>
          <a:bodyPr>
            <a:normAutofit/>
          </a:bodyPr>
          <a:lstStyle/>
          <a:p>
            <a:pPr lvl="1">
              <a:buNone/>
            </a:pPr>
            <a:endParaRPr lang="en-US" sz="4400" dirty="0" smtClean="0">
              <a:solidFill>
                <a:srgbClr val="FF0000"/>
              </a:solidFill>
              <a:hlinkClick r:id="rId3"/>
            </a:endParaRPr>
          </a:p>
          <a:p>
            <a:pPr lvl="1">
              <a:buNone/>
            </a:pPr>
            <a:r>
              <a:rPr lang="en-US" sz="3200" dirty="0" smtClean="0">
                <a:solidFill>
                  <a:srgbClr val="FF0000"/>
                </a:solidFill>
                <a:hlinkClick r:id="rId3"/>
              </a:rPr>
              <a:t>1</a:t>
            </a:r>
            <a:r>
              <a:rPr lang="en-US" sz="3200" baseline="30000" dirty="0" smtClean="0">
                <a:solidFill>
                  <a:srgbClr val="FF0000"/>
                </a:solidFill>
                <a:hlinkClick r:id="rId3"/>
              </a:rPr>
              <a:t>st</a:t>
            </a:r>
            <a:r>
              <a:rPr lang="en-US" sz="3200" dirty="0" smtClean="0">
                <a:solidFill>
                  <a:srgbClr val="FF0000"/>
                </a:solidFill>
                <a:hlinkClick r:id="rId3"/>
              </a:rPr>
              <a:t> Grade Video</a:t>
            </a:r>
            <a:endParaRPr lang="en-US" sz="3200" dirty="0" smtClean="0">
              <a:solidFill>
                <a:srgbClr val="FF0000"/>
              </a:solidFill>
            </a:endParaRPr>
          </a:p>
          <a:p>
            <a:pPr lvl="1">
              <a:buNone/>
            </a:pPr>
            <a:endParaRPr lang="en-US" sz="3200" dirty="0" smtClean="0">
              <a:solidFill>
                <a:srgbClr val="FF0000"/>
              </a:solidFill>
            </a:endParaRPr>
          </a:p>
        </p:txBody>
      </p:sp>
      <p:sp>
        <p:nvSpPr>
          <p:cNvPr id="3" name="TextBox 2"/>
          <p:cNvSpPr txBox="1"/>
          <p:nvPr/>
        </p:nvSpPr>
        <p:spPr>
          <a:xfrm>
            <a:off x="4419600" y="1389529"/>
            <a:ext cx="4343400" cy="1200329"/>
          </a:xfrm>
          <a:prstGeom prst="rect">
            <a:avLst/>
          </a:prstGeom>
          <a:noFill/>
        </p:spPr>
        <p:txBody>
          <a:bodyPr wrap="square" rtlCol="0">
            <a:spAutoFit/>
          </a:bodyPr>
          <a:lstStyle/>
          <a:p>
            <a:pPr algn="ctr"/>
            <a:r>
              <a:rPr lang="en-US" sz="2400" b="1" u="sng" dirty="0" smtClean="0"/>
              <a:t>Post-It Note</a:t>
            </a:r>
          </a:p>
          <a:p>
            <a:r>
              <a:rPr lang="en-US" sz="2400" b="1" dirty="0" smtClean="0"/>
              <a:t>2-3 teacher actions that supported student learning. </a:t>
            </a:r>
            <a:endParaRPr lang="en-US" sz="2400" dirty="0"/>
          </a:p>
        </p:txBody>
      </p:sp>
      <p:grpSp>
        <p:nvGrpSpPr>
          <p:cNvPr id="2" name="Group 1"/>
          <p:cNvGrpSpPr/>
          <p:nvPr/>
        </p:nvGrpSpPr>
        <p:grpSpPr>
          <a:xfrm>
            <a:off x="1676400" y="3093660"/>
            <a:ext cx="5871294" cy="3230939"/>
            <a:chOff x="4872906" y="3093660"/>
            <a:chExt cx="4225274" cy="3164879"/>
          </a:xfrm>
        </p:grpSpPr>
        <p:pic>
          <p:nvPicPr>
            <p:cNvPr id="9220" name="Picture 4" descr="https://encrypted-tbn1.gstatic.com/images?q=tbn:ANd9GcR3jbue83U7UIG-rkVZcHxh9fQ5TJXvVOSTQRB8tg_eoUxRVcPaU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906" y="3093660"/>
              <a:ext cx="4225274" cy="31648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73556" y="3320725"/>
              <a:ext cx="2362200" cy="2831662"/>
            </a:xfrm>
            <a:prstGeom prst="rect">
              <a:avLst/>
            </a:prstGeom>
            <a:noFill/>
          </p:spPr>
          <p:txBody>
            <a:bodyPr wrap="square" rtlCol="0">
              <a:spAutoFit/>
            </a:bodyPr>
            <a:lstStyle/>
            <a:p>
              <a:pPr algn="ctr"/>
              <a:r>
                <a:rPr lang="en-US" sz="3600" b="1" u="sng" dirty="0" smtClean="0">
                  <a:latin typeface="Bradley Hand ITC" panose="03070402050302030203" pitchFamily="66" charset="0"/>
                </a:rPr>
                <a:t>1</a:t>
              </a:r>
              <a:r>
                <a:rPr lang="en-US" sz="3600" b="1" u="sng" baseline="30000" dirty="0" smtClean="0">
                  <a:latin typeface="Bradley Hand ITC" panose="03070402050302030203" pitchFamily="66" charset="0"/>
                </a:rPr>
                <a:t>st</a:t>
              </a:r>
              <a:r>
                <a:rPr lang="en-US" sz="3600" b="1" u="sng" dirty="0" smtClean="0">
                  <a:latin typeface="Bradley Hand ITC" panose="03070402050302030203" pitchFamily="66" charset="0"/>
                </a:rPr>
                <a:t> Grade</a:t>
              </a:r>
            </a:p>
            <a:p>
              <a:pPr marL="342900" indent="-342900">
                <a:buFont typeface="Arial" panose="020B0604020202020204" pitchFamily="34" charset="0"/>
                <a:buChar char="•"/>
              </a:pPr>
              <a:r>
                <a:rPr lang="en-US" sz="2400" b="1" u="sng" dirty="0">
                  <a:latin typeface="Bradley Hand ITC" panose="03070402050302030203" pitchFamily="66" charset="0"/>
                </a:rPr>
                <a:t> </a:t>
              </a:r>
              <a:r>
                <a:rPr lang="en-US" sz="2400" b="1" u="sng" dirty="0" smtClean="0">
                  <a:latin typeface="Bradley Hand ITC" panose="03070402050302030203" pitchFamily="66" charset="0"/>
                </a:rPr>
                <a:t> </a:t>
              </a:r>
            </a:p>
            <a:p>
              <a:pPr marL="342900" indent="-342900">
                <a:buFont typeface="Arial" panose="020B0604020202020204" pitchFamily="34" charset="0"/>
                <a:buChar char="•"/>
              </a:pPr>
              <a:endParaRPr lang="en-US" sz="2400" b="1" u="sng" dirty="0">
                <a:latin typeface="Bradley Hand ITC" panose="03070402050302030203" pitchFamily="66" charset="0"/>
              </a:endParaRPr>
            </a:p>
            <a:p>
              <a:pPr marL="342900" indent="-342900">
                <a:buFont typeface="Arial" panose="020B0604020202020204" pitchFamily="34" charset="0"/>
                <a:buChar char="•"/>
              </a:pPr>
              <a:r>
                <a:rPr lang="en-US" sz="2400" b="1" u="sng" dirty="0" smtClean="0">
                  <a:latin typeface="Bradley Hand ITC" panose="03070402050302030203" pitchFamily="66" charset="0"/>
                </a:rPr>
                <a:t>  </a:t>
              </a:r>
            </a:p>
            <a:p>
              <a:pPr marL="342900" indent="-342900">
                <a:buFont typeface="Arial" panose="020B0604020202020204" pitchFamily="34" charset="0"/>
                <a:buChar char="•"/>
              </a:pPr>
              <a:endParaRPr lang="en-US" sz="2400" b="1" u="sng" dirty="0">
                <a:latin typeface="Bradley Hand ITC" panose="03070402050302030203" pitchFamily="66" charset="0"/>
              </a:endParaRPr>
            </a:p>
            <a:p>
              <a:pPr marL="342900" indent="-342900">
                <a:buFont typeface="Arial" panose="020B0604020202020204" pitchFamily="34" charset="0"/>
                <a:buChar char="•"/>
              </a:pPr>
              <a:r>
                <a:rPr lang="en-US" sz="2400" b="1" u="sng" dirty="0" smtClean="0">
                  <a:latin typeface="Bradley Hand ITC" panose="03070402050302030203" pitchFamily="66" charset="0"/>
                </a:rPr>
                <a:t>  </a:t>
              </a:r>
            </a:p>
            <a:p>
              <a:pPr marL="342900" indent="-342900">
                <a:buFont typeface="Arial" panose="020B0604020202020204" pitchFamily="34" charset="0"/>
                <a:buChar char="•"/>
              </a:pPr>
              <a:endParaRPr lang="en-US" sz="2400" b="1" u="sng" dirty="0">
                <a:latin typeface="Bradley Hand ITC" panose="03070402050302030203" pitchFamily="66" charset="0"/>
              </a:endParaRPr>
            </a:p>
            <a:p>
              <a:pPr marL="342900" indent="-342900">
                <a:buFont typeface="Arial" panose="020B0604020202020204" pitchFamily="34" charset="0"/>
                <a:buChar char="•"/>
              </a:pPr>
              <a:endParaRPr lang="en-US" sz="2400" b="1" u="sng" dirty="0">
                <a:latin typeface="Bradley Hand ITC" panose="03070402050302030203" pitchFamily="66" charset="0"/>
              </a:endParaRPr>
            </a:p>
          </p:txBody>
        </p:sp>
      </p:grpSp>
    </p:spTree>
    <p:extLst>
      <p:ext uri="{BB962C8B-B14F-4D97-AF65-F5344CB8AC3E}">
        <p14:creationId xmlns:p14="http://schemas.microsoft.com/office/powerpoint/2010/main" val="39872191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1362075"/>
          </a:xfrm>
        </p:spPr>
        <p:txBody>
          <a:bodyPr>
            <a:noAutofit/>
          </a:bodyPr>
          <a:lstStyle/>
          <a:p>
            <a:r>
              <a:rPr lang="en-US" sz="6600" dirty="0" smtClean="0"/>
              <a:t>Questions?</a:t>
            </a:r>
            <a:endParaRPr lang="en-US" sz="6600" dirty="0"/>
          </a:p>
        </p:txBody>
      </p:sp>
      <p:sp>
        <p:nvSpPr>
          <p:cNvPr id="3" name="Text Placeholder 2"/>
          <p:cNvSpPr>
            <a:spLocks noGrp="1"/>
          </p:cNvSpPr>
          <p:nvPr>
            <p:ph type="body" idx="1"/>
          </p:nvPr>
        </p:nvSpPr>
        <p:spPr>
          <a:xfrm>
            <a:off x="762000" y="3962400"/>
            <a:ext cx="7772400" cy="633412"/>
          </a:xfrm>
        </p:spPr>
        <p:txBody>
          <a:bodyPr>
            <a:noAutofit/>
          </a:bodyPr>
          <a:lstStyle/>
          <a:p>
            <a:r>
              <a:rPr lang="en-US" sz="3600" dirty="0" smtClean="0"/>
              <a:t>Take a few minutes to explore ThinkCentral.com</a:t>
            </a:r>
            <a:endParaRPr lang="en-US" sz="3600" dirty="0"/>
          </a:p>
        </p:txBody>
      </p:sp>
    </p:spTree>
    <p:extLst>
      <p:ext uri="{BB962C8B-B14F-4D97-AF65-F5344CB8AC3E}">
        <p14:creationId xmlns:p14="http://schemas.microsoft.com/office/powerpoint/2010/main" val="23071813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1362075"/>
          </a:xfrm>
        </p:spPr>
        <p:txBody>
          <a:bodyPr>
            <a:noAutofit/>
          </a:bodyPr>
          <a:lstStyle/>
          <a:p>
            <a:r>
              <a:rPr lang="en-US" sz="11500" dirty="0" smtClean="0"/>
              <a:t>Lunch</a:t>
            </a:r>
            <a:endParaRPr lang="en-US" sz="11500" dirty="0"/>
          </a:p>
        </p:txBody>
      </p:sp>
      <p:sp>
        <p:nvSpPr>
          <p:cNvPr id="3" name="Text Placeholder 2"/>
          <p:cNvSpPr>
            <a:spLocks noGrp="1"/>
          </p:cNvSpPr>
          <p:nvPr>
            <p:ph type="body" idx="1"/>
          </p:nvPr>
        </p:nvSpPr>
        <p:spPr/>
        <p:txBody>
          <a:bodyPr/>
          <a:lstStyle/>
          <a:p>
            <a:r>
              <a:rPr lang="en-US" dirty="0" smtClean="0"/>
              <a:t>1 hour</a:t>
            </a:r>
            <a:endParaRPr lang="en-US" dirty="0"/>
          </a:p>
        </p:txBody>
      </p:sp>
    </p:spTree>
    <p:extLst>
      <p:ext uri="{BB962C8B-B14F-4D97-AF65-F5344CB8AC3E}">
        <p14:creationId xmlns:p14="http://schemas.microsoft.com/office/powerpoint/2010/main" val="4319683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1470025"/>
          </a:xfrm>
        </p:spPr>
        <p:txBody>
          <a:bodyPr/>
          <a:lstStyle/>
          <a:p>
            <a:r>
              <a:rPr lang="en-US" dirty="0" smtClean="0">
                <a:solidFill>
                  <a:srgbClr val="FFC000"/>
                </a:solidFill>
              </a:rPr>
              <a:t>Elementary Math</a:t>
            </a:r>
            <a:r>
              <a:rPr lang="en-US" dirty="0" smtClean="0"/>
              <a:t/>
            </a:r>
            <a:br>
              <a:rPr lang="en-US" dirty="0" smtClean="0"/>
            </a:br>
            <a:r>
              <a:rPr lang="en-US" sz="4400" dirty="0" smtClean="0"/>
              <a:t>2013 – 2014 </a:t>
            </a:r>
            <a:br>
              <a:rPr lang="en-US" sz="4400" dirty="0" smtClean="0"/>
            </a:br>
            <a:r>
              <a:rPr lang="en-US" sz="4400" dirty="0" smtClean="0"/>
              <a:t>AmeriCorps</a:t>
            </a:r>
            <a:endParaRPr lang="en-US" sz="4400" dirty="0"/>
          </a:p>
        </p:txBody>
      </p:sp>
      <p:sp>
        <p:nvSpPr>
          <p:cNvPr id="3" name="Subtitle 2"/>
          <p:cNvSpPr>
            <a:spLocks noGrp="1"/>
          </p:cNvSpPr>
          <p:nvPr>
            <p:ph type="subTitle" idx="1"/>
          </p:nvPr>
        </p:nvSpPr>
        <p:spPr/>
        <p:txBody>
          <a:bodyPr>
            <a:normAutofit/>
          </a:bodyPr>
          <a:lstStyle/>
          <a:p>
            <a:r>
              <a:rPr lang="en-US" sz="4400" b="1" dirty="0" smtClean="0"/>
              <a:t>September 5. 2013</a:t>
            </a:r>
          </a:p>
        </p:txBody>
      </p:sp>
    </p:spTree>
    <p:extLst>
      <p:ext uri="{BB962C8B-B14F-4D97-AF65-F5344CB8AC3E}">
        <p14:creationId xmlns:p14="http://schemas.microsoft.com/office/powerpoint/2010/main" val="23294320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Elementary Math in DMPS</a:t>
            </a:r>
            <a:endParaRPr lang="en-US" sz="3600" b="1" dirty="0">
              <a:solidFill>
                <a:schemeClr val="bg1"/>
              </a:solidFill>
            </a:endParaRPr>
          </a:p>
        </p:txBody>
      </p:sp>
      <p:sp>
        <p:nvSpPr>
          <p:cNvPr id="2" name="TextBox 1"/>
          <p:cNvSpPr txBox="1"/>
          <p:nvPr/>
        </p:nvSpPr>
        <p:spPr>
          <a:xfrm>
            <a:off x="2362200" y="1447800"/>
            <a:ext cx="4495800" cy="523220"/>
          </a:xfrm>
          <a:prstGeom prst="rect">
            <a:avLst/>
          </a:prstGeom>
          <a:noFill/>
        </p:spPr>
        <p:txBody>
          <a:bodyPr wrap="square" rtlCol="0">
            <a:spAutoFit/>
          </a:bodyPr>
          <a:lstStyle/>
          <a:p>
            <a:pPr algn="ctr"/>
            <a:r>
              <a:rPr lang="en-US" sz="2800" dirty="0" smtClean="0"/>
              <a:t>39 Elementary Schools</a:t>
            </a:r>
            <a:endParaRPr lang="en-US" sz="2800" dirty="0"/>
          </a:p>
        </p:txBody>
      </p:sp>
      <p:sp>
        <p:nvSpPr>
          <p:cNvPr id="10" name="TextBox 9"/>
          <p:cNvSpPr txBox="1"/>
          <p:nvPr/>
        </p:nvSpPr>
        <p:spPr>
          <a:xfrm>
            <a:off x="161499" y="1975569"/>
            <a:ext cx="8763000" cy="646331"/>
          </a:xfrm>
          <a:prstGeom prst="rect">
            <a:avLst/>
          </a:prstGeom>
          <a:noFill/>
        </p:spPr>
        <p:txBody>
          <a:bodyPr wrap="square" rtlCol="0">
            <a:spAutoFit/>
          </a:bodyPr>
          <a:lstStyle/>
          <a:p>
            <a:r>
              <a:rPr lang="en-US" dirty="0" smtClean="0"/>
              <a:t>All Kindergarten and First Grade classrooms use “Investigations” instructional materials.  </a:t>
            </a:r>
            <a:endParaRPr lang="en-US" dirty="0"/>
          </a:p>
        </p:txBody>
      </p:sp>
      <p:pic>
        <p:nvPicPr>
          <p:cNvPr id="1026" name="Picture 2" descr="http://stopterc.com/images/ter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621900"/>
            <a:ext cx="2333231" cy="1981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3124200" y="2514600"/>
            <a:ext cx="0" cy="20273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24200" y="2514600"/>
            <a:ext cx="5638800"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276600" y="2621900"/>
            <a:ext cx="5486400" cy="923330"/>
          </a:xfrm>
          <a:prstGeom prst="rect">
            <a:avLst/>
          </a:prstGeom>
          <a:noFill/>
        </p:spPr>
        <p:txBody>
          <a:bodyPr wrap="square" rtlCol="0">
            <a:spAutoFit/>
          </a:bodyPr>
          <a:lstStyle/>
          <a:p>
            <a:r>
              <a:rPr lang="en-US" u="sng" dirty="0" smtClean="0"/>
              <a:t>Grades 2 – 5 </a:t>
            </a:r>
          </a:p>
          <a:p>
            <a:r>
              <a:rPr lang="en-US" dirty="0" smtClean="0"/>
              <a:t>33 of our elementary schools use “Expressions” instructional materials. </a:t>
            </a:r>
            <a:endParaRPr lang="en-US" dirty="0"/>
          </a:p>
        </p:txBody>
      </p:sp>
      <p:pic>
        <p:nvPicPr>
          <p:cNvPr id="1028" name="Picture 4" descr="http://www.hmhelearning.com/math/mathexpressions/images/MXbook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579322"/>
            <a:ext cx="2876550" cy="192525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3124200" y="4541947"/>
            <a:ext cx="2362200"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88794" y="4603100"/>
            <a:ext cx="4876800" cy="1092607"/>
          </a:xfrm>
          <a:prstGeom prst="rect">
            <a:avLst/>
          </a:prstGeom>
          <a:noFill/>
        </p:spPr>
        <p:txBody>
          <a:bodyPr wrap="square" rtlCol="0">
            <a:spAutoFit/>
          </a:bodyPr>
          <a:lstStyle/>
          <a:p>
            <a:r>
              <a:rPr lang="en-US" u="sng" dirty="0" smtClean="0"/>
              <a:t>Grade 2 – 5</a:t>
            </a:r>
          </a:p>
          <a:p>
            <a:r>
              <a:rPr lang="en-US" dirty="0" smtClean="0"/>
              <a:t>6 of our elementary schools use “Investigations” instructional materials.</a:t>
            </a:r>
          </a:p>
          <a:p>
            <a:r>
              <a:rPr lang="en-US" sz="1100" dirty="0" smtClean="0"/>
              <a:t>(Oak Park, Morris, South Union, Downtown, Jefferson and Samuelson)</a:t>
            </a:r>
            <a:endParaRPr lang="en-US" sz="1100" dirty="0"/>
          </a:p>
        </p:txBody>
      </p:sp>
      <p:sp>
        <p:nvSpPr>
          <p:cNvPr id="21" name="TextBox 20"/>
          <p:cNvSpPr txBox="1"/>
          <p:nvPr/>
        </p:nvSpPr>
        <p:spPr>
          <a:xfrm>
            <a:off x="755744" y="5847363"/>
            <a:ext cx="8619700" cy="338554"/>
          </a:xfrm>
          <a:prstGeom prst="rect">
            <a:avLst/>
          </a:prstGeom>
          <a:noFill/>
        </p:spPr>
        <p:txBody>
          <a:bodyPr wrap="square" rtlCol="0">
            <a:spAutoFit/>
          </a:bodyPr>
          <a:lstStyle/>
          <a:p>
            <a:r>
              <a:rPr lang="en-US" sz="1600" b="1" dirty="0" smtClean="0"/>
              <a:t>*2013 – 2014 DMPS is going through the instructional materials upgrade process.</a:t>
            </a:r>
            <a:endParaRPr lang="en-US" sz="1600" b="1" dirty="0"/>
          </a:p>
        </p:txBody>
      </p:sp>
    </p:spTree>
    <p:extLst>
      <p:ext uri="{BB962C8B-B14F-4D97-AF65-F5344CB8AC3E}">
        <p14:creationId xmlns:p14="http://schemas.microsoft.com/office/powerpoint/2010/main" val="34120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Effect transition="in" filter="fade">
                                      <p:cBhvr>
                                        <p:cTn id="44" dur="500"/>
                                        <p:tgtEl>
                                          <p:spTgt spid="20">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xEl>
                                              <p:pRg st="2" end="2"/>
                                            </p:txEl>
                                          </p:spTgt>
                                        </p:tgtEl>
                                        <p:attrNameLst>
                                          <p:attrName>style.visibility</p:attrName>
                                        </p:attrNameLst>
                                      </p:cBhvr>
                                      <p:to>
                                        <p:strVal val="visible"/>
                                      </p:to>
                                    </p:set>
                                    <p:animEffect transition="in" filter="fade">
                                      <p:cBhvr>
                                        <p:cTn id="47" dur="500"/>
                                        <p:tgtEl>
                                          <p:spTgt spid="2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5" grpId="0"/>
      <p:bldP spid="2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Elementary Math in DMPS</a:t>
            </a:r>
            <a:endParaRPr lang="en-US" sz="3600" b="1" dirty="0">
              <a:solidFill>
                <a:schemeClr val="bg1"/>
              </a:solidFill>
            </a:endParaRPr>
          </a:p>
        </p:txBody>
      </p:sp>
      <p:sp>
        <p:nvSpPr>
          <p:cNvPr id="2" name="TextBox 1"/>
          <p:cNvSpPr txBox="1"/>
          <p:nvPr/>
        </p:nvSpPr>
        <p:spPr>
          <a:xfrm>
            <a:off x="186519" y="1463576"/>
            <a:ext cx="8839200" cy="954107"/>
          </a:xfrm>
          <a:prstGeom prst="rect">
            <a:avLst/>
          </a:prstGeom>
          <a:noFill/>
        </p:spPr>
        <p:txBody>
          <a:bodyPr wrap="square" rtlCol="0">
            <a:spAutoFit/>
          </a:bodyPr>
          <a:lstStyle/>
          <a:p>
            <a:pPr algn="ctr"/>
            <a:r>
              <a:rPr lang="en-US" sz="2800" dirty="0" smtClean="0">
                <a:latin typeface="Cambria" pitchFamily="18" charset="0"/>
              </a:rPr>
              <a:t>Assessments</a:t>
            </a:r>
          </a:p>
          <a:p>
            <a:pPr algn="ctr"/>
            <a:endParaRPr lang="en-US" sz="2800" dirty="0">
              <a:latin typeface="Cambria"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97851520"/>
              </p:ext>
            </p:extLst>
          </p:nvPr>
        </p:nvGraphicFramePr>
        <p:xfrm>
          <a:off x="161492" y="2046843"/>
          <a:ext cx="8839206" cy="2595880"/>
        </p:xfrm>
        <a:graphic>
          <a:graphicData uri="http://schemas.openxmlformats.org/drawingml/2006/table">
            <a:tbl>
              <a:tblPr firstRow="1" bandRow="1">
                <a:tableStyleId>{5C22544A-7EE6-4342-B048-85BDC9FD1C3A}</a:tableStyleId>
              </a:tblPr>
              <a:tblGrid>
                <a:gridCol w="1591108"/>
                <a:gridCol w="1355294"/>
                <a:gridCol w="1473201"/>
                <a:gridCol w="1473201"/>
                <a:gridCol w="1473201"/>
                <a:gridCol w="1473201"/>
              </a:tblGrid>
              <a:tr h="370840">
                <a:tc>
                  <a:txBody>
                    <a:bodyPr/>
                    <a:lstStyle/>
                    <a:p>
                      <a:pPr algn="ctr"/>
                      <a:r>
                        <a:rPr lang="en-US" dirty="0" smtClean="0">
                          <a:solidFill>
                            <a:schemeClr val="tx1"/>
                          </a:solidFill>
                        </a:rPr>
                        <a:t>Kindergarten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dirty="0" smtClean="0">
                          <a:solidFill>
                            <a:schemeClr val="tx1"/>
                          </a:solidFill>
                        </a:rPr>
                        <a:t>Grade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dirty="0" smtClean="0">
                          <a:solidFill>
                            <a:schemeClr val="tx1"/>
                          </a:solidFill>
                        </a:rPr>
                        <a:t>Grade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dirty="0" smtClean="0">
                          <a:solidFill>
                            <a:schemeClr val="tx1"/>
                          </a:solidFill>
                        </a:rPr>
                        <a:t>Grade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dirty="0" smtClean="0">
                          <a:solidFill>
                            <a:schemeClr val="tx1"/>
                          </a:solidFill>
                        </a:rPr>
                        <a:t>Grade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dirty="0" smtClean="0">
                          <a:solidFill>
                            <a:schemeClr val="tx1"/>
                          </a:solidFill>
                        </a:rPr>
                        <a:t>Grade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370840">
                <a:tc rowSpan="2">
                  <a:txBody>
                    <a:bodyPr/>
                    <a:lstStyle/>
                    <a:p>
                      <a:pPr algn="ctr"/>
                      <a:r>
                        <a:rPr lang="en-US" dirty="0" smtClean="0">
                          <a:solidFill>
                            <a:schemeClr val="tx1"/>
                          </a:solidFill>
                        </a:rPr>
                        <a:t>Trimester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Trimester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a:t>
                      </a:r>
                      <a:r>
                        <a:rPr lang="en-US" baseline="0" dirty="0" smtClean="0">
                          <a:solidFill>
                            <a:schemeClr val="tx1"/>
                          </a:solidFill>
                        </a:rPr>
                        <a:t>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Unit 1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Unit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rowSpan="2">
                  <a:txBody>
                    <a:bodyPr/>
                    <a:lstStyle/>
                    <a:p>
                      <a:pPr algn="ctr"/>
                      <a:r>
                        <a:rPr lang="en-US" dirty="0" smtClean="0">
                          <a:solidFill>
                            <a:schemeClr val="tx1"/>
                          </a:solidFill>
                        </a:rPr>
                        <a:t>Trimester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Trimester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a:t>
                      </a:r>
                      <a:r>
                        <a:rPr lang="en-US" baseline="0" dirty="0" smtClean="0">
                          <a:solidFill>
                            <a:schemeClr val="tx1"/>
                          </a:solidFill>
                        </a:rPr>
                        <a:t>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rowSpan="2">
                  <a:txBody>
                    <a:bodyPr/>
                    <a:lstStyle/>
                    <a:p>
                      <a:pPr algn="ctr"/>
                      <a:r>
                        <a:rPr lang="en-US" dirty="0" smtClean="0">
                          <a:solidFill>
                            <a:schemeClr val="tx1"/>
                          </a:solidFill>
                        </a:rPr>
                        <a:t>Trimester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Trimester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6</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6</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685800" y="4876800"/>
            <a:ext cx="3124200" cy="1143000"/>
          </a:xfrm>
          <a:prstGeom prst="rect">
            <a:avLst/>
          </a:prstGeom>
          <a:solidFill>
            <a:srgbClr val="CCFFCC"/>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PRE-ASSESSMENT</a:t>
            </a:r>
          </a:p>
          <a:p>
            <a:pPr algn="ctr"/>
            <a:r>
              <a:rPr lang="en-US" sz="1600" b="1" dirty="0" smtClean="0">
                <a:solidFill>
                  <a:schemeClr val="tx1"/>
                </a:solidFill>
              </a:rPr>
              <a:t>Prior, On, Above</a:t>
            </a:r>
            <a:endParaRPr lang="en-US" sz="1600" b="1" dirty="0">
              <a:solidFill>
                <a:schemeClr val="tx1"/>
              </a:solidFill>
            </a:endParaRPr>
          </a:p>
        </p:txBody>
      </p:sp>
      <p:sp>
        <p:nvSpPr>
          <p:cNvPr id="10" name="Rectangle 9"/>
          <p:cNvSpPr/>
          <p:nvPr/>
        </p:nvSpPr>
        <p:spPr>
          <a:xfrm>
            <a:off x="5181600" y="4876800"/>
            <a:ext cx="3124200" cy="1143000"/>
          </a:xfrm>
          <a:prstGeom prst="rect">
            <a:avLst/>
          </a:prstGeom>
          <a:solidFill>
            <a:srgbClr val="CCFFCC"/>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POST-ASSESSMENT</a:t>
            </a:r>
          </a:p>
          <a:p>
            <a:pPr algn="ctr"/>
            <a:r>
              <a:rPr lang="en-US" sz="1600" b="1" dirty="0" smtClean="0">
                <a:solidFill>
                  <a:schemeClr val="tx1"/>
                </a:solidFill>
              </a:rPr>
              <a:t>Mastery</a:t>
            </a:r>
            <a:endParaRPr lang="en-US" sz="1600" b="1" dirty="0">
              <a:solidFill>
                <a:schemeClr val="tx1"/>
              </a:solidFill>
            </a:endParaRPr>
          </a:p>
        </p:txBody>
      </p:sp>
      <p:cxnSp>
        <p:nvCxnSpPr>
          <p:cNvPr id="7" name="Straight Arrow Connector 6"/>
          <p:cNvCxnSpPr>
            <a:endCxn id="10" idx="1"/>
          </p:cNvCxnSpPr>
          <p:nvPr/>
        </p:nvCxnSpPr>
        <p:spPr>
          <a:xfrm>
            <a:off x="3844119" y="5448300"/>
            <a:ext cx="1337481" cy="0"/>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57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Elementary Math in DMPS</a:t>
            </a:r>
            <a:endParaRPr lang="en-US" sz="3600" b="1" dirty="0">
              <a:solidFill>
                <a:schemeClr val="bg1"/>
              </a:solidFill>
            </a:endParaRPr>
          </a:p>
        </p:txBody>
      </p:sp>
      <p:sp>
        <p:nvSpPr>
          <p:cNvPr id="2" name="TextBox 1"/>
          <p:cNvSpPr txBox="1"/>
          <p:nvPr/>
        </p:nvSpPr>
        <p:spPr>
          <a:xfrm>
            <a:off x="155812" y="2700039"/>
            <a:ext cx="8839200" cy="3508653"/>
          </a:xfrm>
          <a:prstGeom prst="rect">
            <a:avLst/>
          </a:prstGeom>
          <a:noFill/>
        </p:spPr>
        <p:txBody>
          <a:bodyPr wrap="square" rtlCol="0">
            <a:spAutoFit/>
          </a:bodyPr>
          <a:lstStyle/>
          <a:p>
            <a:pPr algn="ctr"/>
            <a:r>
              <a:rPr lang="en-US" sz="2800" dirty="0" smtClean="0">
                <a:latin typeface="Cambria" pitchFamily="18" charset="0"/>
              </a:rPr>
              <a:t>Teachers will use the Data Teams process around pre- and post-test data to inform instructional planning. </a:t>
            </a:r>
          </a:p>
          <a:p>
            <a:endParaRPr lang="en-US" dirty="0" smtClean="0">
              <a:latin typeface="Cambria" pitchFamily="18" charset="0"/>
            </a:endParaRPr>
          </a:p>
          <a:p>
            <a:r>
              <a:rPr lang="en-US" sz="2800" b="1" dirty="0" smtClean="0">
                <a:latin typeface="Cambria" pitchFamily="18" charset="0"/>
              </a:rPr>
              <a:t>Classrooms will include:</a:t>
            </a:r>
          </a:p>
          <a:p>
            <a:pPr marL="571500" indent="-571500">
              <a:buFont typeface="Arial" pitchFamily="34" charset="0"/>
              <a:buChar char="•"/>
            </a:pPr>
            <a:r>
              <a:rPr lang="en-US" sz="2000" dirty="0" smtClean="0">
                <a:latin typeface="Cambria" pitchFamily="18" charset="0"/>
              </a:rPr>
              <a:t>Daily Math Review</a:t>
            </a:r>
          </a:p>
          <a:p>
            <a:pPr marL="571500" indent="-571500">
              <a:buFont typeface="Arial" pitchFamily="34" charset="0"/>
              <a:buChar char="•"/>
            </a:pPr>
            <a:r>
              <a:rPr lang="en-US" sz="2000" dirty="0" smtClean="0">
                <a:latin typeface="Cambria" pitchFamily="18" charset="0"/>
              </a:rPr>
              <a:t>Mental Math</a:t>
            </a:r>
          </a:p>
          <a:p>
            <a:pPr marL="571500" indent="-571500">
              <a:buFont typeface="Arial" pitchFamily="34" charset="0"/>
              <a:buChar char="•"/>
            </a:pPr>
            <a:r>
              <a:rPr lang="en-US" sz="2000" dirty="0" smtClean="0">
                <a:latin typeface="Cambria" pitchFamily="18" charset="0"/>
              </a:rPr>
              <a:t>Whole Group Instruction</a:t>
            </a:r>
          </a:p>
          <a:p>
            <a:pPr marL="571500" indent="-571500">
              <a:buFont typeface="Arial" pitchFamily="34" charset="0"/>
              <a:buChar char="•"/>
            </a:pPr>
            <a:r>
              <a:rPr lang="en-US" sz="2000" dirty="0" smtClean="0">
                <a:latin typeface="Cambria" pitchFamily="18" charset="0"/>
              </a:rPr>
              <a:t>Small Group Instruction</a:t>
            </a:r>
          </a:p>
          <a:p>
            <a:pPr marL="571500" indent="-571500">
              <a:buFont typeface="Arial" pitchFamily="34" charset="0"/>
              <a:buChar char="•"/>
            </a:pPr>
            <a:r>
              <a:rPr lang="en-US" sz="2000" dirty="0" smtClean="0">
                <a:latin typeface="Cambria" pitchFamily="18" charset="0"/>
              </a:rPr>
              <a:t>Fact Fluency</a:t>
            </a:r>
          </a:p>
          <a:p>
            <a:pPr marL="571500" indent="-571500">
              <a:buFont typeface="Arial" pitchFamily="34" charset="0"/>
              <a:buChar char="•"/>
            </a:pPr>
            <a:r>
              <a:rPr lang="en-US" sz="2000" dirty="0" smtClean="0">
                <a:latin typeface="Cambria" pitchFamily="18" charset="0"/>
              </a:rPr>
              <a:t>Formative Assessment</a:t>
            </a:r>
            <a:endParaRPr lang="en-US" sz="2000" dirty="0">
              <a:latin typeface="Cambria" pitchFamily="18" charset="0"/>
            </a:endParaRPr>
          </a:p>
        </p:txBody>
      </p:sp>
      <p:cxnSp>
        <p:nvCxnSpPr>
          <p:cNvPr id="4" name="Straight Arrow Connector 3"/>
          <p:cNvCxnSpPr/>
          <p:nvPr/>
        </p:nvCxnSpPr>
        <p:spPr>
          <a:xfrm>
            <a:off x="3172536" y="4375142"/>
            <a:ext cx="2686123" cy="72390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172536" y="5181600"/>
            <a:ext cx="2686123" cy="603242"/>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943600" y="3886200"/>
            <a:ext cx="2514600" cy="2057400"/>
          </a:xfrm>
          <a:prstGeom prst="rect">
            <a:avLst/>
          </a:prstGeom>
          <a:solidFill>
            <a:srgbClr val="CCFFCC"/>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rPr>
              <a:t>75 – 90 Minutes</a:t>
            </a:r>
          </a:p>
          <a:p>
            <a:pPr algn="ctr"/>
            <a:r>
              <a:rPr lang="en-US" sz="2400" dirty="0" smtClean="0">
                <a:solidFill>
                  <a:schemeClr val="tx1"/>
                </a:solidFill>
              </a:rPr>
              <a:t>(Approximate)</a:t>
            </a:r>
            <a:endParaRPr lang="en-US" sz="2400" dirty="0">
              <a:solidFill>
                <a:schemeClr val="tx1"/>
              </a:solidFill>
            </a:endParaRPr>
          </a:p>
        </p:txBody>
      </p:sp>
      <p:sp>
        <p:nvSpPr>
          <p:cNvPr id="14" name="Rectangle 13"/>
          <p:cNvSpPr/>
          <p:nvPr/>
        </p:nvSpPr>
        <p:spPr>
          <a:xfrm>
            <a:off x="609600" y="1524000"/>
            <a:ext cx="3124200" cy="1143000"/>
          </a:xfrm>
          <a:prstGeom prst="rect">
            <a:avLst/>
          </a:prstGeom>
          <a:solidFill>
            <a:srgbClr val="CCFFCC"/>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PRE-ASSESSMENT</a:t>
            </a:r>
          </a:p>
          <a:p>
            <a:pPr algn="ctr"/>
            <a:r>
              <a:rPr lang="en-US" sz="1600" b="1" dirty="0" smtClean="0">
                <a:solidFill>
                  <a:schemeClr val="tx1"/>
                </a:solidFill>
              </a:rPr>
              <a:t>Prior, On, Above</a:t>
            </a:r>
            <a:endParaRPr lang="en-US" sz="1600" b="1" dirty="0">
              <a:solidFill>
                <a:schemeClr val="tx1"/>
              </a:solidFill>
            </a:endParaRPr>
          </a:p>
        </p:txBody>
      </p:sp>
      <p:sp>
        <p:nvSpPr>
          <p:cNvPr id="15" name="Rectangle 14"/>
          <p:cNvSpPr/>
          <p:nvPr/>
        </p:nvSpPr>
        <p:spPr>
          <a:xfrm>
            <a:off x="5007591" y="1524000"/>
            <a:ext cx="3124200" cy="1143000"/>
          </a:xfrm>
          <a:prstGeom prst="rect">
            <a:avLst/>
          </a:prstGeom>
          <a:solidFill>
            <a:srgbClr val="CCFFCC"/>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POST-ASSESSMENT</a:t>
            </a:r>
          </a:p>
          <a:p>
            <a:pPr algn="ctr"/>
            <a:r>
              <a:rPr lang="en-US" sz="1600" b="1" dirty="0" smtClean="0">
                <a:solidFill>
                  <a:schemeClr val="tx1"/>
                </a:solidFill>
              </a:rPr>
              <a:t>Mastery</a:t>
            </a:r>
            <a:endParaRPr lang="en-US" sz="1600" b="1" dirty="0">
              <a:solidFill>
                <a:schemeClr val="tx1"/>
              </a:solidFill>
            </a:endParaRPr>
          </a:p>
        </p:txBody>
      </p:sp>
    </p:spTree>
    <p:extLst>
      <p:ext uri="{BB962C8B-B14F-4D97-AF65-F5344CB8AC3E}">
        <p14:creationId xmlns:p14="http://schemas.microsoft.com/office/powerpoint/2010/main" val="29923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500"/>
                                        <p:tgtEl>
                                          <p:spTgt spid="2">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Elementary Math in DMPS</a:t>
            </a:r>
            <a:endParaRPr lang="en-US" sz="3600" b="1" dirty="0">
              <a:solidFill>
                <a:schemeClr val="bg1"/>
              </a:solidFill>
            </a:endParaRPr>
          </a:p>
        </p:txBody>
      </p:sp>
      <p:sp>
        <p:nvSpPr>
          <p:cNvPr id="2" name="TextBox 1"/>
          <p:cNvSpPr txBox="1"/>
          <p:nvPr/>
        </p:nvSpPr>
        <p:spPr>
          <a:xfrm>
            <a:off x="155812" y="2700039"/>
            <a:ext cx="8839200" cy="3770263"/>
          </a:xfrm>
          <a:prstGeom prst="rect">
            <a:avLst/>
          </a:prstGeom>
          <a:noFill/>
        </p:spPr>
        <p:txBody>
          <a:bodyPr wrap="square" rtlCol="0">
            <a:spAutoFit/>
          </a:bodyPr>
          <a:lstStyle/>
          <a:p>
            <a:r>
              <a:rPr lang="en-US" sz="2800" dirty="0" smtClean="0">
                <a:latin typeface="Cambria" pitchFamily="18" charset="0"/>
              </a:rPr>
              <a:t>Your Role: </a:t>
            </a:r>
          </a:p>
          <a:p>
            <a:endParaRPr lang="en-US" sz="500" dirty="0" smtClean="0">
              <a:latin typeface="Cambria" pitchFamily="18" charset="0"/>
            </a:endParaRPr>
          </a:p>
          <a:p>
            <a:pPr marL="457200" indent="-457200">
              <a:buFont typeface="Arial" pitchFamily="34" charset="0"/>
              <a:buChar char="•"/>
            </a:pPr>
            <a:r>
              <a:rPr lang="en-US" sz="2000" dirty="0" smtClean="0">
                <a:latin typeface="Cambria" pitchFamily="18" charset="0"/>
              </a:rPr>
              <a:t>Work with teacher to identify the small group you will be working with in between the pre-assessment and post-assessment (should be the on-grade level group).</a:t>
            </a:r>
          </a:p>
          <a:p>
            <a:pPr marL="457200" indent="-457200">
              <a:buFont typeface="Arial" pitchFamily="34" charset="0"/>
              <a:buChar char="•"/>
            </a:pPr>
            <a:endParaRPr lang="en-US" sz="2000" dirty="0" smtClean="0">
              <a:latin typeface="Cambria" pitchFamily="18" charset="0"/>
            </a:endParaRPr>
          </a:p>
          <a:p>
            <a:pPr marL="457200" indent="-457200">
              <a:buFont typeface="Arial" pitchFamily="34" charset="0"/>
              <a:buChar char="•"/>
            </a:pPr>
            <a:r>
              <a:rPr lang="en-US" sz="2000" dirty="0" smtClean="0">
                <a:latin typeface="Cambria" pitchFamily="18" charset="0"/>
              </a:rPr>
              <a:t>Work with the teacher to analyze the student work and identify their strengths, as well as, areas of challenge. </a:t>
            </a:r>
          </a:p>
          <a:p>
            <a:pPr marL="457200" indent="-457200">
              <a:buFont typeface="Arial" pitchFamily="34" charset="0"/>
              <a:buChar char="•"/>
            </a:pPr>
            <a:endParaRPr lang="en-US" sz="2000" dirty="0" smtClean="0">
              <a:latin typeface="Cambria" pitchFamily="18" charset="0"/>
            </a:endParaRPr>
          </a:p>
          <a:p>
            <a:pPr marL="457200" indent="-457200">
              <a:buFont typeface="Arial" pitchFamily="34" charset="0"/>
              <a:buChar char="•"/>
            </a:pPr>
            <a:r>
              <a:rPr lang="en-US" sz="2000" dirty="0" smtClean="0">
                <a:latin typeface="Cambria" pitchFamily="18" charset="0"/>
              </a:rPr>
              <a:t>Begin to plan small group lessons around their areas of need. </a:t>
            </a:r>
          </a:p>
          <a:p>
            <a:endParaRPr lang="en-US" dirty="0" smtClean="0">
              <a:latin typeface="Cambria" pitchFamily="18" charset="0"/>
            </a:endParaRPr>
          </a:p>
          <a:p>
            <a:endParaRPr lang="en-US" sz="2800" b="1" dirty="0" smtClean="0">
              <a:latin typeface="Cambria" pitchFamily="18" charset="0"/>
            </a:endParaRPr>
          </a:p>
        </p:txBody>
      </p:sp>
      <p:sp>
        <p:nvSpPr>
          <p:cNvPr id="14" name="Rectangle 13"/>
          <p:cNvSpPr/>
          <p:nvPr/>
        </p:nvSpPr>
        <p:spPr>
          <a:xfrm>
            <a:off x="609600" y="1524000"/>
            <a:ext cx="3124200" cy="1143000"/>
          </a:xfrm>
          <a:prstGeom prst="rect">
            <a:avLst/>
          </a:prstGeom>
          <a:solidFill>
            <a:srgbClr val="CCFFCC"/>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PRE-ASSESSMENT</a:t>
            </a:r>
          </a:p>
          <a:p>
            <a:pPr algn="ctr"/>
            <a:r>
              <a:rPr lang="en-US" sz="1600" b="1" dirty="0" smtClean="0">
                <a:solidFill>
                  <a:schemeClr val="tx1"/>
                </a:solidFill>
              </a:rPr>
              <a:t>Prior, On, Above</a:t>
            </a:r>
            <a:endParaRPr lang="en-US" sz="1600" b="1" dirty="0">
              <a:solidFill>
                <a:schemeClr val="tx1"/>
              </a:solidFill>
            </a:endParaRPr>
          </a:p>
        </p:txBody>
      </p:sp>
      <p:sp>
        <p:nvSpPr>
          <p:cNvPr id="15" name="Rectangle 14"/>
          <p:cNvSpPr/>
          <p:nvPr/>
        </p:nvSpPr>
        <p:spPr>
          <a:xfrm>
            <a:off x="5007591" y="1524000"/>
            <a:ext cx="3124200" cy="1143000"/>
          </a:xfrm>
          <a:prstGeom prst="rect">
            <a:avLst/>
          </a:prstGeom>
          <a:solidFill>
            <a:srgbClr val="CCFFCC"/>
          </a:solid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POST-ASSESSMENT</a:t>
            </a:r>
          </a:p>
          <a:p>
            <a:pPr algn="ctr"/>
            <a:r>
              <a:rPr lang="en-US" sz="1600" b="1" dirty="0" smtClean="0">
                <a:solidFill>
                  <a:schemeClr val="tx1"/>
                </a:solidFill>
              </a:rPr>
              <a:t>Mastery</a:t>
            </a:r>
            <a:endParaRPr lang="en-US" sz="1600" b="1" dirty="0">
              <a:solidFill>
                <a:schemeClr val="tx1"/>
              </a:solidFill>
            </a:endParaRPr>
          </a:p>
        </p:txBody>
      </p:sp>
    </p:spTree>
    <p:extLst>
      <p:ext uri="{BB962C8B-B14F-4D97-AF65-F5344CB8AC3E}">
        <p14:creationId xmlns:p14="http://schemas.microsoft.com/office/powerpoint/2010/main" val="281566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Elementary Math in DMPS</a:t>
            </a:r>
            <a:endParaRPr lang="en-US" sz="3600" b="1" dirty="0">
              <a:solidFill>
                <a:schemeClr val="bg1"/>
              </a:solidFill>
            </a:endParaRPr>
          </a:p>
        </p:txBody>
      </p:sp>
      <p:sp>
        <p:nvSpPr>
          <p:cNvPr id="2" name="TextBox 1"/>
          <p:cNvSpPr txBox="1"/>
          <p:nvPr/>
        </p:nvSpPr>
        <p:spPr>
          <a:xfrm>
            <a:off x="155812" y="1371600"/>
            <a:ext cx="8839200" cy="3031599"/>
          </a:xfrm>
          <a:prstGeom prst="rect">
            <a:avLst/>
          </a:prstGeom>
          <a:noFill/>
        </p:spPr>
        <p:txBody>
          <a:bodyPr wrap="square" rtlCol="0">
            <a:spAutoFit/>
          </a:bodyPr>
          <a:lstStyle/>
          <a:p>
            <a:r>
              <a:rPr lang="en-US" sz="2800" dirty="0" smtClean="0">
                <a:latin typeface="Cambria" pitchFamily="18" charset="0"/>
              </a:rPr>
              <a:t>Your Role: </a:t>
            </a:r>
          </a:p>
          <a:p>
            <a:endParaRPr lang="en-US" sz="500" dirty="0" smtClean="0">
              <a:latin typeface="Cambria" pitchFamily="18" charset="0"/>
            </a:endParaRPr>
          </a:p>
          <a:p>
            <a:pPr marL="457200" indent="-457200">
              <a:buFont typeface="Arial" pitchFamily="34" charset="0"/>
              <a:buChar char="•"/>
            </a:pPr>
            <a:r>
              <a:rPr lang="en-US" sz="1600" dirty="0" smtClean="0">
                <a:latin typeface="Cambria" pitchFamily="18" charset="0"/>
              </a:rPr>
              <a:t>Work with teacher to identify the small group you will be working with in between the pre-assessment and post-assessment (should be the on-grade level group).</a:t>
            </a:r>
          </a:p>
          <a:p>
            <a:pPr marL="457200" indent="-457200">
              <a:buFont typeface="Arial" pitchFamily="34" charset="0"/>
              <a:buChar char="•"/>
            </a:pPr>
            <a:endParaRPr lang="en-US" sz="1600" dirty="0" smtClean="0">
              <a:latin typeface="Cambria" pitchFamily="18" charset="0"/>
            </a:endParaRPr>
          </a:p>
          <a:p>
            <a:pPr marL="457200" indent="-457200">
              <a:buFont typeface="Arial" pitchFamily="34" charset="0"/>
              <a:buChar char="•"/>
            </a:pPr>
            <a:r>
              <a:rPr lang="en-US" sz="1600" dirty="0" smtClean="0">
                <a:latin typeface="Cambria" pitchFamily="18" charset="0"/>
              </a:rPr>
              <a:t>Work with the teacher to analyze the student work and identify their strengths, as well as, areas of challenge. </a:t>
            </a:r>
          </a:p>
          <a:p>
            <a:pPr marL="457200" indent="-457200">
              <a:buFont typeface="Arial" pitchFamily="34" charset="0"/>
              <a:buChar char="•"/>
            </a:pPr>
            <a:endParaRPr lang="en-US" sz="1600" dirty="0" smtClean="0">
              <a:latin typeface="Cambria" pitchFamily="18" charset="0"/>
            </a:endParaRPr>
          </a:p>
          <a:p>
            <a:pPr marL="457200" indent="-457200">
              <a:buFont typeface="Arial" pitchFamily="34" charset="0"/>
              <a:buChar char="•"/>
            </a:pPr>
            <a:r>
              <a:rPr lang="en-US" sz="1600" dirty="0" smtClean="0">
                <a:latin typeface="Cambria" pitchFamily="18" charset="0"/>
              </a:rPr>
              <a:t>Begin to plan small group lessons around their areas of challenge. </a:t>
            </a:r>
          </a:p>
          <a:p>
            <a:endParaRPr lang="en-US" dirty="0" smtClean="0">
              <a:latin typeface="Cambria" pitchFamily="18" charset="0"/>
            </a:endParaRPr>
          </a:p>
          <a:p>
            <a:endParaRPr lang="en-US" sz="2800" b="1" dirty="0" smtClean="0">
              <a:latin typeface="Cambria" pitchFamily="18" charset="0"/>
            </a:endParaRPr>
          </a:p>
        </p:txBody>
      </p:sp>
      <p:sp>
        <p:nvSpPr>
          <p:cNvPr id="3" name="Rectangle 2"/>
          <p:cNvSpPr/>
          <p:nvPr/>
        </p:nvSpPr>
        <p:spPr>
          <a:xfrm>
            <a:off x="1254457" y="4114800"/>
            <a:ext cx="6781800" cy="1740090"/>
          </a:xfrm>
          <a:prstGeom prst="rect">
            <a:avLst/>
          </a:prstGeom>
          <a:solidFill>
            <a:schemeClr val="bg1"/>
          </a:solidFill>
          <a:ln w="57150">
            <a:solidFill>
              <a:schemeClr val="tx1"/>
            </a:solidFill>
            <a:prstDash val="sysDash"/>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latin typeface="Tempus Sans ITC" pitchFamily="82" charset="0"/>
              </a:rPr>
              <a:t>THREE MINUTE REFLECTION</a:t>
            </a:r>
          </a:p>
          <a:p>
            <a:pPr algn="ctr"/>
            <a:endParaRPr lang="en-US" sz="1400" b="1" dirty="0" smtClean="0">
              <a:solidFill>
                <a:schemeClr val="tx1"/>
              </a:solidFill>
              <a:latin typeface="Tempus Sans ITC" pitchFamily="82" charset="0"/>
            </a:endParaRPr>
          </a:p>
          <a:p>
            <a:pPr algn="ctr"/>
            <a:r>
              <a:rPr lang="en-US" sz="2400" dirty="0" smtClean="0">
                <a:solidFill>
                  <a:schemeClr val="tx1"/>
                </a:solidFill>
                <a:latin typeface="Cambria" pitchFamily="18" charset="0"/>
              </a:rPr>
              <a:t>What challenges do you foresee in this process? What can you do to overcome these challenges? </a:t>
            </a:r>
          </a:p>
        </p:txBody>
      </p:sp>
    </p:spTree>
    <p:extLst>
      <p:ext uri="{BB962C8B-B14F-4D97-AF65-F5344CB8AC3E}">
        <p14:creationId xmlns:p14="http://schemas.microsoft.com/office/powerpoint/2010/main" val="294924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18" y="2667000"/>
            <a:ext cx="8534400" cy="1362075"/>
          </a:xfrm>
        </p:spPr>
        <p:txBody>
          <a:bodyPr>
            <a:noAutofit/>
          </a:bodyPr>
          <a:lstStyle/>
          <a:p>
            <a:r>
              <a:rPr lang="en-US" sz="4400" dirty="0" smtClean="0"/>
              <a:t>Resources and Support</a:t>
            </a:r>
            <a:endParaRPr lang="en-US" sz="4400" dirty="0"/>
          </a:p>
        </p:txBody>
      </p:sp>
    </p:spTree>
    <p:extLst>
      <p:ext uri="{BB962C8B-B14F-4D97-AF65-F5344CB8AC3E}">
        <p14:creationId xmlns:p14="http://schemas.microsoft.com/office/powerpoint/2010/main" val="410140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3800" dirty="0" smtClean="0"/>
              <a:t>Page 1</a:t>
            </a:r>
            <a:endParaRPr lang="en-US" sz="13800" dirty="0"/>
          </a:p>
        </p:txBody>
      </p:sp>
    </p:spTree>
    <p:extLst>
      <p:ext uri="{BB962C8B-B14F-4D97-AF65-F5344CB8AC3E}">
        <p14:creationId xmlns:p14="http://schemas.microsoft.com/office/powerpoint/2010/main" val="10787745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Resources and Support </a:t>
            </a:r>
            <a:endParaRPr lang="en-US" sz="3600" b="1" dirty="0">
              <a:solidFill>
                <a:schemeClr val="bg1"/>
              </a:solidFill>
            </a:endParaRPr>
          </a:p>
        </p:txBody>
      </p:sp>
      <p:sp>
        <p:nvSpPr>
          <p:cNvPr id="2" name="TextBox 1"/>
          <p:cNvSpPr txBox="1"/>
          <p:nvPr/>
        </p:nvSpPr>
        <p:spPr>
          <a:xfrm>
            <a:off x="155812" y="1524000"/>
            <a:ext cx="8839200" cy="4247317"/>
          </a:xfrm>
          <a:prstGeom prst="rect">
            <a:avLst/>
          </a:prstGeom>
          <a:noFill/>
        </p:spPr>
        <p:txBody>
          <a:bodyPr wrap="square" rtlCol="0">
            <a:spAutoFit/>
          </a:bodyPr>
          <a:lstStyle/>
          <a:p>
            <a:r>
              <a:rPr lang="en-US" sz="2800" dirty="0" smtClean="0">
                <a:latin typeface="Cambria" pitchFamily="18" charset="0"/>
              </a:rPr>
              <a:t>The Curriculum Guide</a:t>
            </a:r>
          </a:p>
          <a:p>
            <a:pPr marL="457200" indent="-457200">
              <a:buFont typeface="Arial" pitchFamily="34" charset="0"/>
              <a:buChar char="•"/>
            </a:pPr>
            <a:r>
              <a:rPr lang="en-US" sz="2800" dirty="0" smtClean="0">
                <a:latin typeface="Cambria" pitchFamily="18" charset="0"/>
              </a:rPr>
              <a:t>Standards</a:t>
            </a:r>
          </a:p>
          <a:p>
            <a:pPr marL="457200" indent="-457200">
              <a:buFont typeface="Arial" pitchFamily="34" charset="0"/>
              <a:buChar char="•"/>
            </a:pPr>
            <a:r>
              <a:rPr lang="en-US" sz="2800" dirty="0" smtClean="0">
                <a:latin typeface="Cambria" pitchFamily="18" charset="0"/>
              </a:rPr>
              <a:t>Learner Objectives</a:t>
            </a:r>
          </a:p>
          <a:p>
            <a:pPr marL="457200" indent="-457200">
              <a:buFont typeface="Arial" pitchFamily="34" charset="0"/>
              <a:buChar char="•"/>
            </a:pPr>
            <a:r>
              <a:rPr lang="en-US" sz="2800" dirty="0" smtClean="0">
                <a:latin typeface="Cambria" pitchFamily="18" charset="0"/>
              </a:rPr>
              <a:t>Prerequisite and Looking Ahead Skills</a:t>
            </a:r>
          </a:p>
          <a:p>
            <a:pPr marL="457200" indent="-457200">
              <a:buFont typeface="Arial" pitchFamily="34" charset="0"/>
              <a:buChar char="•"/>
            </a:pPr>
            <a:r>
              <a:rPr lang="en-US" sz="2800" dirty="0" smtClean="0">
                <a:latin typeface="Cambria" pitchFamily="18" charset="0"/>
              </a:rPr>
              <a:t>Deeper look into the Content Standards </a:t>
            </a:r>
          </a:p>
          <a:p>
            <a:pPr marL="457200" indent="-457200">
              <a:buFont typeface="Arial" pitchFamily="34" charset="0"/>
              <a:buChar char="•"/>
            </a:pPr>
            <a:r>
              <a:rPr lang="en-US" sz="2800" dirty="0" smtClean="0">
                <a:latin typeface="Cambria" pitchFamily="18" charset="0"/>
              </a:rPr>
              <a:t>Examples of Content Standards</a:t>
            </a:r>
          </a:p>
          <a:p>
            <a:pPr marL="457200" indent="-457200">
              <a:buFont typeface="Arial" pitchFamily="34" charset="0"/>
              <a:buChar char="•"/>
            </a:pPr>
            <a:r>
              <a:rPr lang="en-US" sz="2800" dirty="0" smtClean="0">
                <a:latin typeface="Cambria" pitchFamily="18" charset="0"/>
              </a:rPr>
              <a:t>Hyperlinks to resources</a:t>
            </a:r>
          </a:p>
          <a:p>
            <a:pPr marL="457200" indent="-457200">
              <a:buFont typeface="Arial" pitchFamily="34" charset="0"/>
              <a:buChar char="•"/>
            </a:pPr>
            <a:r>
              <a:rPr lang="en-US" sz="2800" dirty="0" smtClean="0">
                <a:latin typeface="Cambria" pitchFamily="18" charset="0"/>
              </a:rPr>
              <a:t>Deeper look into the Mathematical Practice Standards </a:t>
            </a:r>
            <a:endParaRPr lang="en-US" sz="1600" dirty="0" smtClean="0">
              <a:latin typeface="Cambria" pitchFamily="18" charset="0"/>
            </a:endParaRPr>
          </a:p>
          <a:p>
            <a:endParaRPr lang="en-US" dirty="0" smtClean="0">
              <a:latin typeface="Cambria" pitchFamily="18" charset="0"/>
            </a:endParaRPr>
          </a:p>
          <a:p>
            <a:endParaRPr lang="en-US" sz="2800" b="1" dirty="0" smtClean="0">
              <a:latin typeface="Cambria" pitchFamily="18" charset="0"/>
            </a:endParaRPr>
          </a:p>
        </p:txBody>
      </p:sp>
    </p:spTree>
    <p:extLst>
      <p:ext uri="{BB962C8B-B14F-4D97-AF65-F5344CB8AC3E}">
        <p14:creationId xmlns:p14="http://schemas.microsoft.com/office/powerpoint/2010/main" val="251369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Resources and Support</a:t>
            </a:r>
            <a:endParaRPr lang="en-US" sz="3600" b="1" dirty="0">
              <a:solidFill>
                <a:schemeClr val="bg1"/>
              </a:solidFill>
            </a:endParaRPr>
          </a:p>
        </p:txBody>
      </p:sp>
      <p:sp>
        <p:nvSpPr>
          <p:cNvPr id="2" name="TextBox 1"/>
          <p:cNvSpPr txBox="1"/>
          <p:nvPr/>
        </p:nvSpPr>
        <p:spPr>
          <a:xfrm>
            <a:off x="186519" y="1463576"/>
            <a:ext cx="8839200" cy="954107"/>
          </a:xfrm>
          <a:prstGeom prst="rect">
            <a:avLst/>
          </a:prstGeom>
          <a:noFill/>
        </p:spPr>
        <p:txBody>
          <a:bodyPr wrap="square" rtlCol="0">
            <a:spAutoFit/>
          </a:bodyPr>
          <a:lstStyle/>
          <a:p>
            <a:pPr algn="ctr"/>
            <a:r>
              <a:rPr lang="en-US" sz="2800" dirty="0" smtClean="0">
                <a:latin typeface="Cambria" pitchFamily="18" charset="0"/>
              </a:rPr>
              <a:t>Units + Guides</a:t>
            </a:r>
          </a:p>
          <a:p>
            <a:pPr algn="ctr"/>
            <a:endParaRPr lang="en-US" sz="2800" dirty="0">
              <a:latin typeface="Cambria"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46504067"/>
              </p:ext>
            </p:extLst>
          </p:nvPr>
        </p:nvGraphicFramePr>
        <p:xfrm>
          <a:off x="161492" y="2046843"/>
          <a:ext cx="8839206" cy="2595880"/>
        </p:xfrm>
        <a:graphic>
          <a:graphicData uri="http://schemas.openxmlformats.org/drawingml/2006/table">
            <a:tbl>
              <a:tblPr firstRow="1" bandRow="1">
                <a:tableStyleId>{5C22544A-7EE6-4342-B048-85BDC9FD1C3A}</a:tableStyleId>
              </a:tblPr>
              <a:tblGrid>
                <a:gridCol w="1591108"/>
                <a:gridCol w="1355294"/>
                <a:gridCol w="1473201"/>
                <a:gridCol w="1473201"/>
                <a:gridCol w="1473201"/>
                <a:gridCol w="1473201"/>
              </a:tblGrid>
              <a:tr h="370840">
                <a:tc>
                  <a:txBody>
                    <a:bodyPr/>
                    <a:lstStyle/>
                    <a:p>
                      <a:pPr algn="ctr"/>
                      <a:r>
                        <a:rPr lang="en-US" dirty="0" smtClean="0">
                          <a:solidFill>
                            <a:schemeClr val="tx1"/>
                          </a:solidFill>
                        </a:rPr>
                        <a:t>Kindergarten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a:r>
                        <a:rPr lang="en-US" dirty="0" smtClean="0">
                          <a:solidFill>
                            <a:schemeClr val="tx1"/>
                          </a:solidFill>
                        </a:rPr>
                        <a:t>Grade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a:r>
                        <a:rPr lang="en-US" dirty="0" smtClean="0">
                          <a:solidFill>
                            <a:schemeClr val="tx1"/>
                          </a:solidFill>
                        </a:rPr>
                        <a:t>Grade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a:r>
                        <a:rPr lang="en-US" dirty="0" smtClean="0">
                          <a:solidFill>
                            <a:schemeClr val="tx1"/>
                          </a:solidFill>
                        </a:rPr>
                        <a:t>Grade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a:r>
                        <a:rPr lang="en-US" dirty="0" smtClean="0">
                          <a:solidFill>
                            <a:schemeClr val="tx1"/>
                          </a:solidFill>
                        </a:rPr>
                        <a:t>Grade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a:r>
                        <a:rPr lang="en-US" dirty="0" smtClean="0">
                          <a:solidFill>
                            <a:schemeClr val="tx1"/>
                          </a:solidFill>
                        </a:rPr>
                        <a:t>Grade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r>
              <a:tr h="370840">
                <a:tc rowSpan="2">
                  <a:txBody>
                    <a:bodyPr/>
                    <a:lstStyle/>
                    <a:p>
                      <a:pPr algn="ctr"/>
                      <a:r>
                        <a:rPr lang="en-US" dirty="0" smtClean="0">
                          <a:solidFill>
                            <a:schemeClr val="tx1"/>
                          </a:solidFill>
                        </a:rPr>
                        <a:t>Trimester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Trimester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a:t>
                      </a:r>
                      <a:r>
                        <a:rPr lang="en-US" baseline="0" dirty="0" smtClean="0">
                          <a:solidFill>
                            <a:schemeClr val="tx1"/>
                          </a:solidFill>
                        </a:rPr>
                        <a:t>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Unit 1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Unit 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rowSpan="2">
                  <a:txBody>
                    <a:bodyPr/>
                    <a:lstStyle/>
                    <a:p>
                      <a:pPr algn="ctr"/>
                      <a:r>
                        <a:rPr lang="en-US" dirty="0" smtClean="0">
                          <a:solidFill>
                            <a:schemeClr val="tx1"/>
                          </a:solidFill>
                        </a:rPr>
                        <a:t>Trimester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Trimester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a:t>
                      </a:r>
                      <a:r>
                        <a:rPr lang="en-US" baseline="0" dirty="0" smtClean="0">
                          <a:solidFill>
                            <a:schemeClr val="tx1"/>
                          </a:solidFill>
                        </a:rPr>
                        <a:t>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rowSpan="2">
                  <a:txBody>
                    <a:bodyPr/>
                    <a:lstStyle/>
                    <a:p>
                      <a:pPr algn="ctr"/>
                      <a:r>
                        <a:rPr lang="en-US" dirty="0" smtClean="0">
                          <a:solidFill>
                            <a:schemeClr val="tx1"/>
                          </a:solidFill>
                        </a:rPr>
                        <a:t>Trimester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dirty="0" smtClean="0">
                          <a:solidFill>
                            <a:schemeClr val="tx1"/>
                          </a:solidFill>
                        </a:rPr>
                        <a:t>Trimester 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4</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6</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6</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tx1"/>
                          </a:solidFill>
                        </a:rPr>
                        <a:t>Unit 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7697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Resources and Support</a:t>
            </a:r>
            <a:endParaRPr lang="en-US" sz="3600"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775812" cy="485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76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Resources and Support</a:t>
            </a:r>
            <a:endParaRPr lang="en-US" sz="3600" b="1"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80288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27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Resources and Support</a:t>
            </a:r>
            <a:endParaRPr lang="en-US" sz="3600"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54380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52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Resources and Support</a:t>
            </a:r>
            <a:endParaRPr lang="en-US" sz="3600" b="1"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 y="381000"/>
            <a:ext cx="9154236" cy="572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28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Resources and Support</a:t>
            </a:r>
            <a:endParaRPr lang="en-US" sz="3600" b="1"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0908"/>
            <a:ext cx="6986587" cy="6170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31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Resources and Support</a:t>
            </a:r>
            <a:endParaRPr lang="en-US" sz="3600" b="1" dirty="0">
              <a:solidFill>
                <a:schemeClr val="bg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11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Resources and Support</a:t>
            </a:r>
            <a:endParaRPr lang="en-US" sz="3600" b="1"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 y="381000"/>
            <a:ext cx="9154236" cy="572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74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dirty="0" smtClean="0"/>
              <a:t>Math Data Teams Model</a:t>
            </a:r>
            <a:endParaRPr lang="en-US" sz="3600"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H="1">
            <a:off x="6172200" y="337066"/>
            <a:ext cx="609600" cy="653534"/>
          </a:xfrm>
          <a:prstGeom prst="straightConnector1">
            <a:avLst/>
          </a:prstGeom>
          <a:ln w="38100">
            <a:solidFill>
              <a:srgbClr val="CCECFF"/>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116006"/>
            <a:ext cx="1066800" cy="338554"/>
          </a:xfrm>
          <a:prstGeom prst="rect">
            <a:avLst/>
          </a:prstGeom>
          <a:solidFill>
            <a:srgbClr val="CCECFF"/>
          </a:solidFill>
          <a:ln w="28575">
            <a:solidFill>
              <a:schemeClr val="tx1"/>
            </a:solidFill>
          </a:ln>
        </p:spPr>
        <p:txBody>
          <a:bodyPr wrap="square" rtlCol="0">
            <a:spAutoFit/>
          </a:bodyPr>
          <a:lstStyle/>
          <a:p>
            <a:pPr algn="ctr"/>
            <a:r>
              <a:rPr lang="en-US" sz="1600" dirty="0" smtClean="0">
                <a:latin typeface="Cambria" pitchFamily="18" charset="0"/>
              </a:rPr>
              <a:t>Standard</a:t>
            </a:r>
            <a:endParaRPr lang="en-US" sz="1600" dirty="0">
              <a:latin typeface="Cambria" pitchFamily="18" charset="0"/>
            </a:endParaRPr>
          </a:p>
        </p:txBody>
      </p:sp>
      <p:cxnSp>
        <p:nvCxnSpPr>
          <p:cNvPr id="12" name="Straight Arrow Connector 11"/>
          <p:cNvCxnSpPr/>
          <p:nvPr/>
        </p:nvCxnSpPr>
        <p:spPr>
          <a:xfrm flipH="1" flipV="1">
            <a:off x="3048000" y="1905000"/>
            <a:ext cx="609600" cy="73772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943100" y="2565825"/>
            <a:ext cx="4838700" cy="830997"/>
          </a:xfrm>
          <a:prstGeom prst="rect">
            <a:avLst/>
          </a:prstGeom>
          <a:solidFill>
            <a:srgbClr val="CCFFCC"/>
          </a:solidFill>
          <a:ln w="28575">
            <a:solidFill>
              <a:schemeClr val="tx1"/>
            </a:solidFill>
          </a:ln>
        </p:spPr>
        <p:txBody>
          <a:bodyPr wrap="square" rtlCol="0">
            <a:spAutoFit/>
          </a:bodyPr>
          <a:lstStyle/>
          <a:p>
            <a:pPr algn="ctr"/>
            <a:r>
              <a:rPr lang="en-US" sz="1600" b="1" u="sng" dirty="0" smtClean="0">
                <a:latin typeface="Cambria" pitchFamily="18" charset="0"/>
              </a:rPr>
              <a:t>I Can Statements</a:t>
            </a:r>
          </a:p>
          <a:p>
            <a:pPr marL="285750" indent="-285750">
              <a:buFont typeface="Arial" pitchFamily="34" charset="0"/>
              <a:buChar char="•"/>
            </a:pPr>
            <a:r>
              <a:rPr lang="en-US" sz="1600" dirty="0" smtClean="0">
                <a:latin typeface="Cambria" pitchFamily="18" charset="0"/>
              </a:rPr>
              <a:t>Deepen Teacher/</a:t>
            </a:r>
            <a:r>
              <a:rPr lang="en-US" sz="1600" dirty="0" err="1" smtClean="0">
                <a:latin typeface="Cambria" pitchFamily="18" charset="0"/>
              </a:rPr>
              <a:t>Americorps</a:t>
            </a:r>
            <a:r>
              <a:rPr lang="en-US" sz="1600" dirty="0" smtClean="0">
                <a:latin typeface="Cambria" pitchFamily="18" charset="0"/>
              </a:rPr>
              <a:t> Content Knowledge</a:t>
            </a:r>
          </a:p>
          <a:p>
            <a:pPr marL="285750" indent="-285750">
              <a:buFont typeface="Arial" pitchFamily="34" charset="0"/>
              <a:buChar char="•"/>
            </a:pPr>
            <a:r>
              <a:rPr lang="en-US" sz="1600" dirty="0" smtClean="0">
                <a:latin typeface="Cambria" pitchFamily="18" charset="0"/>
              </a:rPr>
              <a:t>Student Friendly Language</a:t>
            </a:r>
            <a:endParaRPr lang="en-US" sz="1600" dirty="0">
              <a:latin typeface="Cambria" pitchFamily="18" charset="0"/>
            </a:endParaRPr>
          </a:p>
        </p:txBody>
      </p:sp>
      <p:cxnSp>
        <p:nvCxnSpPr>
          <p:cNvPr id="17" name="Straight Arrow Connector 16"/>
          <p:cNvCxnSpPr/>
          <p:nvPr/>
        </p:nvCxnSpPr>
        <p:spPr>
          <a:xfrm flipH="1" flipV="1">
            <a:off x="609600" y="3946723"/>
            <a:ext cx="790575" cy="628650"/>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7315200" y="3752494"/>
            <a:ext cx="914400" cy="1017108"/>
          </a:xfrm>
          <a:prstGeom prst="straightConnector1">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22110" y="4419600"/>
            <a:ext cx="3429000" cy="1569660"/>
          </a:xfrm>
          <a:prstGeom prst="rect">
            <a:avLst/>
          </a:prstGeom>
          <a:solidFill>
            <a:srgbClr val="FFFF99"/>
          </a:solidFill>
          <a:ln w="28575">
            <a:solidFill>
              <a:schemeClr val="tx1"/>
            </a:solidFill>
          </a:ln>
        </p:spPr>
        <p:txBody>
          <a:bodyPr wrap="square" rtlCol="0">
            <a:spAutoFit/>
          </a:bodyPr>
          <a:lstStyle/>
          <a:p>
            <a:pPr algn="ctr"/>
            <a:r>
              <a:rPr lang="en-US" sz="1600" b="1" u="sng" dirty="0" smtClean="0">
                <a:latin typeface="Cambria" pitchFamily="18" charset="0"/>
              </a:rPr>
              <a:t>Prerequisite Skills</a:t>
            </a:r>
          </a:p>
          <a:p>
            <a:pPr marL="285750" indent="-285750">
              <a:buFont typeface="Arial" pitchFamily="34" charset="0"/>
              <a:buChar char="•"/>
            </a:pPr>
            <a:r>
              <a:rPr lang="en-US" sz="1600" dirty="0" smtClean="0">
                <a:latin typeface="Cambria" pitchFamily="18" charset="0"/>
              </a:rPr>
              <a:t>Daily Math Review</a:t>
            </a:r>
          </a:p>
          <a:p>
            <a:pPr marL="285750" indent="-285750">
              <a:buFont typeface="Arial" pitchFamily="34" charset="0"/>
              <a:buChar char="•"/>
            </a:pPr>
            <a:r>
              <a:rPr lang="en-US" sz="1600" dirty="0" smtClean="0">
                <a:latin typeface="Cambria" pitchFamily="18" charset="0"/>
              </a:rPr>
              <a:t>Mental Math</a:t>
            </a:r>
          </a:p>
          <a:p>
            <a:pPr marL="285750" indent="-285750">
              <a:buFont typeface="Arial" pitchFamily="34" charset="0"/>
              <a:buChar char="•"/>
            </a:pPr>
            <a:r>
              <a:rPr lang="en-US" sz="1600" dirty="0" smtClean="0">
                <a:latin typeface="Cambria" pitchFamily="18" charset="0"/>
              </a:rPr>
              <a:t>Small Group Work</a:t>
            </a:r>
          </a:p>
          <a:p>
            <a:pPr marL="285750" indent="-285750">
              <a:buFont typeface="Arial" pitchFamily="34" charset="0"/>
              <a:buChar char="•"/>
            </a:pPr>
            <a:r>
              <a:rPr lang="en-US" sz="1600" dirty="0" smtClean="0">
                <a:latin typeface="Cambria" pitchFamily="18" charset="0"/>
              </a:rPr>
              <a:t>Intervention</a:t>
            </a:r>
          </a:p>
          <a:p>
            <a:pPr marL="285750" indent="-285750">
              <a:buFont typeface="Arial" pitchFamily="34" charset="0"/>
              <a:buChar char="•"/>
            </a:pPr>
            <a:r>
              <a:rPr lang="en-US" sz="1600" dirty="0" smtClean="0">
                <a:latin typeface="Cambria" pitchFamily="18" charset="0"/>
              </a:rPr>
              <a:t>Coherence Across Grade Levels</a:t>
            </a:r>
            <a:endParaRPr lang="en-US" sz="1600" dirty="0">
              <a:latin typeface="Cambria" pitchFamily="18" charset="0"/>
            </a:endParaRPr>
          </a:p>
        </p:txBody>
      </p:sp>
      <p:sp>
        <p:nvSpPr>
          <p:cNvPr id="14" name="TextBox 13"/>
          <p:cNvSpPr txBox="1"/>
          <p:nvPr/>
        </p:nvSpPr>
        <p:spPr>
          <a:xfrm>
            <a:off x="4800600" y="4419601"/>
            <a:ext cx="3276600" cy="1077218"/>
          </a:xfrm>
          <a:prstGeom prst="rect">
            <a:avLst/>
          </a:prstGeom>
          <a:solidFill>
            <a:srgbClr val="FFFF99"/>
          </a:solidFill>
          <a:ln w="28575">
            <a:solidFill>
              <a:schemeClr val="tx1"/>
            </a:solidFill>
          </a:ln>
        </p:spPr>
        <p:txBody>
          <a:bodyPr wrap="square" rtlCol="0">
            <a:spAutoFit/>
          </a:bodyPr>
          <a:lstStyle/>
          <a:p>
            <a:pPr algn="ctr"/>
            <a:r>
              <a:rPr lang="en-US" sz="1600" b="1" u="sng" dirty="0" smtClean="0">
                <a:latin typeface="Cambria" pitchFamily="18" charset="0"/>
              </a:rPr>
              <a:t>Looking Ahead</a:t>
            </a:r>
          </a:p>
          <a:p>
            <a:pPr marL="285750" indent="-285750">
              <a:buFont typeface="Arial" pitchFamily="34" charset="0"/>
              <a:buChar char="•"/>
            </a:pPr>
            <a:r>
              <a:rPr lang="en-US" sz="1600" dirty="0" smtClean="0">
                <a:latin typeface="Cambria" pitchFamily="18" charset="0"/>
              </a:rPr>
              <a:t>Small Group Work</a:t>
            </a:r>
          </a:p>
          <a:p>
            <a:pPr marL="285750" indent="-285750">
              <a:buFont typeface="Arial" pitchFamily="34" charset="0"/>
              <a:buChar char="•"/>
            </a:pPr>
            <a:r>
              <a:rPr lang="en-US" sz="1600" dirty="0" smtClean="0">
                <a:latin typeface="Cambria" pitchFamily="18" charset="0"/>
              </a:rPr>
              <a:t>Enrichment</a:t>
            </a:r>
          </a:p>
          <a:p>
            <a:pPr marL="285750" indent="-285750">
              <a:buFont typeface="Arial" pitchFamily="34" charset="0"/>
              <a:buChar char="•"/>
            </a:pPr>
            <a:r>
              <a:rPr lang="en-US" sz="1600" dirty="0" smtClean="0">
                <a:latin typeface="Cambria" pitchFamily="18" charset="0"/>
              </a:rPr>
              <a:t>Coherence Across Grade Levels</a:t>
            </a:r>
            <a:endParaRPr lang="en-US" sz="1600" dirty="0">
              <a:latin typeface="Cambria" pitchFamily="18" charset="0"/>
            </a:endParaRPr>
          </a:p>
        </p:txBody>
      </p:sp>
    </p:spTree>
    <p:extLst>
      <p:ext uri="{BB962C8B-B14F-4D97-AF65-F5344CB8AC3E}">
        <p14:creationId xmlns:p14="http://schemas.microsoft.com/office/powerpoint/2010/main" val="71563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14" grpId="0" animBg="1"/>
    </p:bldLst>
  </p:timing>
</p:sld>
</file>

<file path=ppt/theme/theme1.xml><?xml version="1.0" encoding="utf-8"?>
<a:theme xmlns:a="http://schemas.openxmlformats.org/drawingml/2006/main" name="DMPS PD 2012">
  <a:themeElements>
    <a:clrScheme name="Custom 1">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C00000"/>
      </a:hlink>
      <a:folHlink>
        <a:srgbClr val="C0000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MPS">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MPS PD 2012">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Custom 3">
      <a:majorFont>
        <a:latin typeface="Rockwell"/>
        <a:ea typeface=""/>
        <a:cs typeface=""/>
      </a:majorFont>
      <a:minorFont>
        <a:latin typeface="Rockw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7F3EBE4AEFE14D85F7C1A85A2E520E" ma:contentTypeVersion="0" ma:contentTypeDescription="Create a new document." ma:contentTypeScope="" ma:versionID="353df5da905dad2970f0635edda4019d">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FFBE26-5690-4270-BC2B-916C3513C30A}">
  <ds:schemaRefs>
    <ds:schemaRef ds:uri="http://schemas.openxmlformats.org/package/2006/metadata/core-properties"/>
    <ds:schemaRef ds:uri="http://schemas.microsoft.com/office/2006/documentManagement/types"/>
    <ds:schemaRef ds:uri="http://purl.org/dc/terms/"/>
    <ds:schemaRef ds:uri="http://schemas.microsoft.com/office/2006/metadata/properties"/>
    <ds:schemaRef ds:uri="http://purl.org/dc/dcmitype/"/>
    <ds:schemaRef ds:uri="http://purl.org/dc/elements/1.1/"/>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EF5EAF48-BD32-415D-A466-3655CBE0F3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50EBC03-292B-45EC-A8EC-046929B408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3219</TotalTime>
  <Words>4902</Words>
  <Application>Microsoft Office PowerPoint</Application>
  <PresentationFormat>On-screen Show (4:3)</PresentationFormat>
  <Paragraphs>896</Paragraphs>
  <Slides>113</Slides>
  <Notes>85</Notes>
  <HiddenSlides>0</HiddenSlides>
  <MMClips>0</MMClips>
  <ScaleCrop>false</ScaleCrop>
  <HeadingPairs>
    <vt:vector size="4" baseType="variant">
      <vt:variant>
        <vt:lpstr>Theme</vt:lpstr>
      </vt:variant>
      <vt:variant>
        <vt:i4>5</vt:i4>
      </vt:variant>
      <vt:variant>
        <vt:lpstr>Slide Titles</vt:lpstr>
      </vt:variant>
      <vt:variant>
        <vt:i4>113</vt:i4>
      </vt:variant>
    </vt:vector>
  </HeadingPairs>
  <TitlesOfParts>
    <vt:vector size="118" baseType="lpstr">
      <vt:lpstr>DMPS PD 2012</vt:lpstr>
      <vt:lpstr>11_Custom Design</vt:lpstr>
      <vt:lpstr>1_Custom Design</vt:lpstr>
      <vt:lpstr>DMPS</vt:lpstr>
      <vt:lpstr>1_DMPS PD 2012</vt:lpstr>
      <vt:lpstr>Des Moines Public Schools AmeriCorps Orientation</vt:lpstr>
      <vt:lpstr>Agenda</vt:lpstr>
      <vt:lpstr>PowerPoint Presentation</vt:lpstr>
      <vt:lpstr>Overview of the Common Core Standards</vt:lpstr>
      <vt:lpstr>Iowa’s Adoption of the Common Core Standards</vt:lpstr>
      <vt:lpstr>Literacy Curriculum Guides</vt:lpstr>
      <vt:lpstr>The Overview Page</vt:lpstr>
      <vt:lpstr>How to use this curriculum guide…</vt:lpstr>
      <vt:lpstr>Page 1</vt:lpstr>
      <vt:lpstr>PowerPoint Presentation</vt:lpstr>
      <vt:lpstr>What does Pg. 1 provide?</vt:lpstr>
      <vt:lpstr>Page 2</vt:lpstr>
      <vt:lpstr>PowerPoint Presentation</vt:lpstr>
      <vt:lpstr>What Do You Use to Teach Pg. 2?</vt:lpstr>
      <vt:lpstr>A Look at the Journeys Materials</vt:lpstr>
      <vt:lpstr>PowerPoint Presentation</vt:lpstr>
      <vt:lpstr>PowerPoint Presentation</vt:lpstr>
      <vt:lpstr>Page 3</vt:lpstr>
      <vt:lpstr>PowerPoint Presentation</vt:lpstr>
      <vt:lpstr>What Do You Use to Teach Pg. 3?</vt:lpstr>
      <vt:lpstr>Page 4</vt:lpstr>
      <vt:lpstr>PowerPoint Presentation</vt:lpstr>
      <vt:lpstr>What Do You Use to Teach Pg. 4?</vt:lpstr>
      <vt:lpstr>What Do You Use to Teach Pg. 4?</vt:lpstr>
      <vt:lpstr>Resources to Support your Work</vt:lpstr>
      <vt:lpstr>DMPS Literacy Website</vt:lpstr>
      <vt:lpstr>Accessing the Websites</vt:lpstr>
      <vt:lpstr>Accessing the Websites</vt:lpstr>
      <vt:lpstr>Accessing the Websites</vt:lpstr>
      <vt:lpstr>Literacy Website</vt:lpstr>
      <vt:lpstr>Think Central</vt:lpstr>
      <vt:lpstr>What will you find on Think Central?</vt:lpstr>
      <vt:lpstr>Logging into Think Central</vt:lpstr>
      <vt:lpstr>How do I get Help?</vt:lpstr>
      <vt:lpstr>Resources</vt:lpstr>
      <vt:lpstr>Narrowing by Grade Level &amp; Content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SMALL GROUP Instruction</vt:lpstr>
      <vt:lpstr> Advantages Small Groups</vt:lpstr>
      <vt:lpstr>Small Group Examples </vt:lpstr>
      <vt:lpstr>Strategies for Small Group Learning</vt:lpstr>
      <vt:lpstr>Small Group Strategies</vt:lpstr>
      <vt:lpstr>Small Group Strategies</vt:lpstr>
      <vt:lpstr>Small Group Examples </vt:lpstr>
      <vt:lpstr>Journeys Materials</vt:lpstr>
      <vt:lpstr>Small Group</vt:lpstr>
      <vt:lpstr>Small Group</vt:lpstr>
      <vt:lpstr>DAY 1: Vocabulary Reader</vt:lpstr>
      <vt:lpstr>ThinkCentral.com</vt:lpstr>
      <vt:lpstr>Logging into Think Central</vt:lpstr>
      <vt:lpstr>DAY 1: Vocabulary Reader</vt:lpstr>
      <vt:lpstr>Small Group</vt:lpstr>
      <vt:lpstr>DAY 1: Reteaching</vt:lpstr>
      <vt:lpstr>Small Group</vt:lpstr>
      <vt:lpstr>DAY 2-3: Leveled Reader</vt:lpstr>
      <vt:lpstr>DAY 2-3: Leveled Reader</vt:lpstr>
      <vt:lpstr>Small Group</vt:lpstr>
      <vt:lpstr>DAY 4: Leveled Practice</vt:lpstr>
      <vt:lpstr>DAY 4: Leveled Practice</vt:lpstr>
      <vt:lpstr>Small Group</vt:lpstr>
      <vt:lpstr>DAY 5: Decodable Reader (K-2)</vt:lpstr>
      <vt:lpstr>Small Group</vt:lpstr>
      <vt:lpstr>DAY 5: Reteaching</vt:lpstr>
      <vt:lpstr>Leveled Readers Practice</vt:lpstr>
      <vt:lpstr>Small Group Examples </vt:lpstr>
      <vt:lpstr>Questions?</vt:lpstr>
      <vt:lpstr>Lunch</vt:lpstr>
      <vt:lpstr>Elementary Math 2013 – 2014  AmeriCorps</vt:lpstr>
      <vt:lpstr>Elementary Math in DMPS</vt:lpstr>
      <vt:lpstr>Elementary Math in DMPS</vt:lpstr>
      <vt:lpstr>Elementary Math in DMPS</vt:lpstr>
      <vt:lpstr>Elementary Math in DMPS</vt:lpstr>
      <vt:lpstr>Elementary Math in DMPS</vt:lpstr>
      <vt:lpstr>Resources and Support</vt:lpstr>
      <vt:lpstr>Resources and Support </vt:lpstr>
      <vt:lpstr>Resources and Support</vt:lpstr>
      <vt:lpstr>Resources and Support</vt:lpstr>
      <vt:lpstr>Resources and Support</vt:lpstr>
      <vt:lpstr>Resources and Support</vt:lpstr>
      <vt:lpstr>Resources and Support</vt:lpstr>
      <vt:lpstr>Resources and Support</vt:lpstr>
      <vt:lpstr>Resources and Support</vt:lpstr>
      <vt:lpstr>Resources and Support</vt:lpstr>
      <vt:lpstr>Math Data Teams Model</vt:lpstr>
      <vt:lpstr>Standard Progressions</vt:lpstr>
      <vt:lpstr>Think – Pair – Share</vt:lpstr>
      <vt:lpstr>Math Data Teams Model</vt:lpstr>
      <vt:lpstr>Math Data Teams Model</vt:lpstr>
      <vt:lpstr>Math Data Teams Model</vt:lpstr>
      <vt:lpstr>PowerPoint Presentation</vt:lpstr>
      <vt:lpstr>SCAVENGER HUNT</vt:lpstr>
      <vt:lpstr>PowerPoint Presentation</vt:lpstr>
      <vt:lpstr>PowerPoint Presentation</vt:lpstr>
      <vt:lpstr>PowerPoint Presentation</vt:lpstr>
      <vt:lpstr>PowerPoint Presentation</vt:lpstr>
      <vt:lpstr>CONTINUE SCAVENGER HUNT</vt:lpstr>
      <vt:lpstr>Math Data Teams Model</vt:lpstr>
      <vt:lpstr>PowerPoint Presentation</vt:lpstr>
    </vt:vector>
  </TitlesOfParts>
  <Company>DMPS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and Learning</dc:title>
  <dc:creator>Cox, Carlyn</dc:creator>
  <cp:lastModifiedBy>Elizabeth Griesel</cp:lastModifiedBy>
  <cp:revision>128</cp:revision>
  <cp:lastPrinted>2013-08-14T15:28:42Z</cp:lastPrinted>
  <dcterms:created xsi:type="dcterms:W3CDTF">2013-04-12T13:53:59Z</dcterms:created>
  <dcterms:modified xsi:type="dcterms:W3CDTF">2013-09-04T20:28:15Z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0x010100097F3EBE4AEFE14D85F7C1A85A2E520E</vt:lpwstr>
  </property>
  <property fmtid="{D5CDD505-2E9C-101B-9397-08002B2CF9AE}" pid="3" name="_AdHocReviewCycleID">
    <vt:i4>-245178272</vt:i4>
  </property>
  <property fmtid="{D5CDD505-2E9C-101B-9397-08002B2CF9AE}" pid="4" name="_NewReviewCycle">
    <vt:lpwstr/>
  </property>
  <property fmtid="{D5CDD505-2E9C-101B-9397-08002B2CF9AE}" pid="5" name="_EmailSubject">
    <vt:lpwstr/>
  </property>
  <property fmtid="{D5CDD505-2E9C-101B-9397-08002B2CF9AE}" pid="6" name="_AuthorEmail">
    <vt:lpwstr>anna.taggart@dmschools.org</vt:lpwstr>
  </property>
  <property fmtid="{D5CDD505-2E9C-101B-9397-08002B2CF9AE}" pid="7" name="_AuthorEmailDisplayName">
    <vt:lpwstr>Taggart, Anna</vt:lpwstr>
  </property>
  <property fmtid="{D5CDD505-2E9C-101B-9397-08002B2CF9AE}" pid="8" name="_PreviousAdHocReviewCycleID">
    <vt:i4>1626438679</vt:i4>
  </property>
</Properties>
</file>