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8" r:id="rId3"/>
    <p:sldId id="273" r:id="rId4"/>
    <p:sldId id="274" r:id="rId5"/>
    <p:sldId id="277" r:id="rId6"/>
    <p:sldId id="275" r:id="rId7"/>
    <p:sldId id="270" r:id="rId8"/>
    <p:sldId id="278" r:id="rId9"/>
    <p:sldId id="271" r:id="rId10"/>
    <p:sldId id="279" r:id="rId11"/>
    <p:sldId id="267" r:id="rId12"/>
    <p:sldId id="261" r:id="rId13"/>
    <p:sldId id="262" r:id="rId14"/>
    <p:sldId id="264" r:id="rId15"/>
    <p:sldId id="265" r:id="rId16"/>
    <p:sldId id="269" r:id="rId17"/>
    <p:sldId id="257" r:id="rId18"/>
    <p:sldId id="268" r:id="rId19"/>
    <p:sldId id="26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48" autoAdjust="0"/>
  </p:normalViewPr>
  <p:slideViewPr>
    <p:cSldViewPr>
      <p:cViewPr>
        <p:scale>
          <a:sx n="60" d="100"/>
          <a:sy n="60" d="100"/>
        </p:scale>
        <p:origin x="-16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2930" tIns="46465" rIns="92930" bIns="46465" rtlCol="0"/>
          <a:lstStyle>
            <a:lvl1pPr algn="r">
              <a:defRPr sz="1200"/>
            </a:lvl1pPr>
          </a:lstStyle>
          <a:p>
            <a:fld id="{52D90A54-FC84-433E-B7F0-08EC7263AF48}" type="datetimeFigureOut">
              <a:rPr lang="en-US" smtClean="0"/>
              <a:t>8/20/2013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930" tIns="46465" rIns="92930" bIns="46465" rtlCol="0" anchor="b"/>
          <a:lstStyle>
            <a:lvl1pPr algn="r">
              <a:defRPr sz="1200"/>
            </a:lvl1pPr>
          </a:lstStyle>
          <a:p>
            <a:fld id="{847CC189-B751-42B2-9B82-2FA787BD01C3}" type="slidenum">
              <a:rPr lang="en-US" smtClean="0"/>
              <a:t>‹#›</a:t>
            </a:fld>
            <a:endParaRPr lang="en-US" dirty="0"/>
          </a:p>
        </p:txBody>
      </p:sp>
    </p:spTree>
    <p:extLst>
      <p:ext uri="{BB962C8B-B14F-4D97-AF65-F5344CB8AC3E}">
        <p14:creationId xmlns:p14="http://schemas.microsoft.com/office/powerpoint/2010/main" val="2707937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930" tIns="46465" rIns="92930" bIns="46465" rtlCol="0"/>
          <a:lstStyle>
            <a:lvl1pPr algn="r">
              <a:defRPr sz="1200"/>
            </a:lvl1pPr>
          </a:lstStyle>
          <a:p>
            <a:fld id="{C3E3D737-1EDA-49A0-B724-0E61CB1DC251}" type="datetimeFigureOut">
              <a:rPr lang="en-US" smtClean="0"/>
              <a:t>8/20/2013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930" tIns="46465" rIns="92930" bIns="46465" rtlCol="0" anchor="b"/>
          <a:lstStyle>
            <a:lvl1pPr algn="r">
              <a:defRPr sz="1200"/>
            </a:lvl1pPr>
          </a:lstStyle>
          <a:p>
            <a:fld id="{B59ECF40-9161-4BB2-B8CF-9011161FF741}" type="slidenum">
              <a:rPr lang="en-US" smtClean="0"/>
              <a:t>‹#›</a:t>
            </a:fld>
            <a:endParaRPr lang="en-US" dirty="0"/>
          </a:p>
        </p:txBody>
      </p:sp>
    </p:spTree>
    <p:extLst>
      <p:ext uri="{BB962C8B-B14F-4D97-AF65-F5344CB8AC3E}">
        <p14:creationId xmlns:p14="http://schemas.microsoft.com/office/powerpoint/2010/main" val="62804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ECF40-9161-4BB2-B8CF-9011161FF741}" type="slidenum">
              <a:rPr lang="en-US" smtClean="0"/>
              <a:t>6</a:t>
            </a:fld>
            <a:endParaRPr lang="en-US" dirty="0"/>
          </a:p>
        </p:txBody>
      </p:sp>
    </p:spTree>
    <p:extLst>
      <p:ext uri="{BB962C8B-B14F-4D97-AF65-F5344CB8AC3E}">
        <p14:creationId xmlns:p14="http://schemas.microsoft.com/office/powerpoint/2010/main" val="873288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35" indent="-174235">
              <a:buFont typeface="Arial" pitchFamily="34" charset="0"/>
              <a:buChar char="•"/>
            </a:pPr>
            <a:r>
              <a:rPr lang="en-US" dirty="0" smtClean="0"/>
              <a:t>This is due to everyone</a:t>
            </a:r>
            <a:r>
              <a:rPr lang="en-US" baseline="0" dirty="0" smtClean="0"/>
              <a:t> – K-12 – sharing the message of the importance of graduating from high school to keep all doors open for future opportunities.</a:t>
            </a:r>
          </a:p>
          <a:p>
            <a:pPr marL="174235" indent="-174235">
              <a:buFont typeface="Arial" pitchFamily="34" charset="0"/>
              <a:buChar char="•"/>
            </a:pPr>
            <a:r>
              <a:rPr lang="en-US" baseline="0" dirty="0" smtClean="0"/>
              <a:t>This is due to a new belief, and actions planned on our belief, that all students deserve access to a rigorous curriculum, rigorous opportunities, a way to measure themselves against the best in the country</a:t>
            </a:r>
          </a:p>
          <a:p>
            <a:pPr marL="174235" indent="-174235">
              <a:buFont typeface="Arial" pitchFamily="34" charset="0"/>
              <a:buChar char="•"/>
            </a:pPr>
            <a:r>
              <a:rPr lang="en-US" baseline="0" dirty="0" smtClean="0"/>
              <a:t>We had a new test in 2011-2012, so this compares 11-12 with this year, 12-13. We have a long way to go, but we’re clearly headed in the right direction.</a:t>
            </a:r>
            <a:endParaRPr lang="en-US" dirty="0"/>
          </a:p>
        </p:txBody>
      </p:sp>
      <p:sp>
        <p:nvSpPr>
          <p:cNvPr id="4" name="Slide Number Placeholder 3"/>
          <p:cNvSpPr>
            <a:spLocks noGrp="1"/>
          </p:cNvSpPr>
          <p:nvPr>
            <p:ph type="sldNum" sz="quarter" idx="10"/>
          </p:nvPr>
        </p:nvSpPr>
        <p:spPr/>
        <p:txBody>
          <a:bodyPr/>
          <a:lstStyle/>
          <a:p>
            <a:fld id="{B598E0B5-ECB2-4BB1-B761-67674ED2F404}" type="slidenum">
              <a:rPr lang="en-US" smtClean="0"/>
              <a:t>7</a:t>
            </a:fld>
            <a:endParaRPr lang="en-US" dirty="0"/>
          </a:p>
        </p:txBody>
      </p:sp>
    </p:spTree>
    <p:extLst>
      <p:ext uri="{BB962C8B-B14F-4D97-AF65-F5344CB8AC3E}">
        <p14:creationId xmlns:p14="http://schemas.microsoft.com/office/powerpoint/2010/main" val="193587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believe that we have the right people, the right ideas, and are in the process of building the right tools</a:t>
            </a:r>
          </a:p>
          <a:p>
            <a:endParaRPr lang="en-US" dirty="0" smtClean="0"/>
          </a:p>
          <a:p>
            <a:r>
              <a:rPr lang="en-US" dirty="0" smtClean="0"/>
              <a:t>What we need is the steadfast commitment of everyone in DMPS (i.e. Board, Central Office, Administrators, Teachers, Support Staff, etc.) to work collaboratively in pursuit of our shared vision and to hold ourselves and each other to the highest levels of accountability </a:t>
            </a:r>
          </a:p>
          <a:p>
            <a:endParaRPr lang="en-US" dirty="0" smtClean="0"/>
          </a:p>
          <a:p>
            <a:r>
              <a:rPr lang="en-US" dirty="0" smtClean="0"/>
              <a:t>What</a:t>
            </a:r>
            <a:r>
              <a:rPr lang="en-US" baseline="0" dirty="0" smtClean="0"/>
              <a:t> I am asking that we do is…if you see something that does not align with our district belief statements and student expectations to…please say something…we must work together to build our collective capacity.  </a:t>
            </a:r>
            <a:endParaRPr lang="en-US" dirty="0"/>
          </a:p>
        </p:txBody>
      </p:sp>
      <p:sp>
        <p:nvSpPr>
          <p:cNvPr id="4" name="Slide Number Placeholder 3"/>
          <p:cNvSpPr>
            <a:spLocks noGrp="1"/>
          </p:cNvSpPr>
          <p:nvPr>
            <p:ph type="sldNum" sz="quarter" idx="10"/>
          </p:nvPr>
        </p:nvSpPr>
        <p:spPr/>
        <p:txBody>
          <a:bodyPr/>
          <a:lstStyle/>
          <a:p>
            <a:fld id="{6F125932-15D5-4E5D-8DDF-1BFC6946CC94}" type="slidenum">
              <a:rPr lang="en-US" smtClean="0"/>
              <a:pPr/>
              <a:t>9</a:t>
            </a:fld>
            <a:endParaRPr lang="en-US" dirty="0"/>
          </a:p>
        </p:txBody>
      </p:sp>
    </p:spTree>
    <p:extLst>
      <p:ext uri="{BB962C8B-B14F-4D97-AF65-F5344CB8AC3E}">
        <p14:creationId xmlns:p14="http://schemas.microsoft.com/office/powerpoint/2010/main" val="251707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 – District PLCs 2013-2014</a:t>
            </a:r>
          </a:p>
          <a:p>
            <a:r>
              <a:rPr lang="en-US" dirty="0" smtClean="0"/>
              <a:t>Noelle</a:t>
            </a:r>
            <a:endParaRPr lang="en-US" dirty="0"/>
          </a:p>
        </p:txBody>
      </p:sp>
      <p:sp>
        <p:nvSpPr>
          <p:cNvPr id="4" name="Slide Number Placeholder 3"/>
          <p:cNvSpPr>
            <a:spLocks noGrp="1"/>
          </p:cNvSpPr>
          <p:nvPr>
            <p:ph type="sldNum" sz="quarter" idx="10"/>
          </p:nvPr>
        </p:nvSpPr>
        <p:spPr/>
        <p:txBody>
          <a:bodyPr/>
          <a:lstStyle/>
          <a:p>
            <a:fld id="{B59ECF40-9161-4BB2-B8CF-9011161FF741}" type="slidenum">
              <a:rPr lang="en-US" smtClean="0"/>
              <a:t>11</a:t>
            </a:fld>
            <a:endParaRPr lang="en-US" dirty="0"/>
          </a:p>
        </p:txBody>
      </p:sp>
    </p:spTree>
    <p:extLst>
      <p:ext uri="{BB962C8B-B14F-4D97-AF65-F5344CB8AC3E}">
        <p14:creationId xmlns:p14="http://schemas.microsoft.com/office/powerpoint/2010/main" val="375447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Noelle</a:t>
            </a:r>
            <a:endParaRPr lang="en-US" dirty="0"/>
          </a:p>
        </p:txBody>
      </p:sp>
      <p:sp>
        <p:nvSpPr>
          <p:cNvPr id="4" name="Slide Number Placeholder 3"/>
          <p:cNvSpPr>
            <a:spLocks noGrp="1"/>
          </p:cNvSpPr>
          <p:nvPr>
            <p:ph type="sldNum" sz="quarter" idx="10"/>
          </p:nvPr>
        </p:nvSpPr>
        <p:spPr/>
        <p:txBody>
          <a:bodyPr/>
          <a:lstStyle/>
          <a:p>
            <a:fld id="{B59ECF40-9161-4BB2-B8CF-9011161FF741}" type="slidenum">
              <a:rPr lang="en-US" smtClean="0"/>
              <a:t>12</a:t>
            </a:fld>
            <a:endParaRPr lang="en-US" dirty="0"/>
          </a:p>
        </p:txBody>
      </p:sp>
    </p:spTree>
    <p:extLst>
      <p:ext uri="{BB962C8B-B14F-4D97-AF65-F5344CB8AC3E}">
        <p14:creationId xmlns:p14="http://schemas.microsoft.com/office/powerpoint/2010/main" val="1956460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Carlyn</a:t>
            </a:r>
            <a:endParaRPr lang="en-US" dirty="0"/>
          </a:p>
        </p:txBody>
      </p:sp>
      <p:sp>
        <p:nvSpPr>
          <p:cNvPr id="4" name="Slide Number Placeholder 3"/>
          <p:cNvSpPr>
            <a:spLocks noGrp="1"/>
          </p:cNvSpPr>
          <p:nvPr>
            <p:ph type="sldNum" sz="quarter" idx="10"/>
          </p:nvPr>
        </p:nvSpPr>
        <p:spPr/>
        <p:txBody>
          <a:bodyPr/>
          <a:lstStyle/>
          <a:p>
            <a:fld id="{B59ECF40-9161-4BB2-B8CF-9011161FF741}" type="slidenum">
              <a:rPr lang="en-US" smtClean="0"/>
              <a:t>13</a:t>
            </a:fld>
            <a:endParaRPr lang="en-US" dirty="0"/>
          </a:p>
        </p:txBody>
      </p:sp>
    </p:spTree>
    <p:extLst>
      <p:ext uri="{BB962C8B-B14F-4D97-AF65-F5344CB8AC3E}">
        <p14:creationId xmlns:p14="http://schemas.microsoft.com/office/powerpoint/2010/main" val="42409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Carlyn</a:t>
            </a:r>
            <a:endParaRPr lang="en-US" dirty="0"/>
          </a:p>
        </p:txBody>
      </p:sp>
      <p:sp>
        <p:nvSpPr>
          <p:cNvPr id="4" name="Slide Number Placeholder 3"/>
          <p:cNvSpPr>
            <a:spLocks noGrp="1"/>
          </p:cNvSpPr>
          <p:nvPr>
            <p:ph type="sldNum" sz="quarter" idx="10"/>
          </p:nvPr>
        </p:nvSpPr>
        <p:spPr/>
        <p:txBody>
          <a:bodyPr/>
          <a:lstStyle/>
          <a:p>
            <a:fld id="{B59ECF40-9161-4BB2-B8CF-9011161FF741}" type="slidenum">
              <a:rPr lang="en-US" smtClean="0"/>
              <a:t>14</a:t>
            </a:fld>
            <a:endParaRPr lang="en-US" dirty="0"/>
          </a:p>
        </p:txBody>
      </p:sp>
    </p:spTree>
    <p:extLst>
      <p:ext uri="{BB962C8B-B14F-4D97-AF65-F5344CB8AC3E}">
        <p14:creationId xmlns:p14="http://schemas.microsoft.com/office/powerpoint/2010/main" val="2566605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Carlyn</a:t>
            </a:r>
            <a:endParaRPr lang="en-US" dirty="0"/>
          </a:p>
        </p:txBody>
      </p:sp>
      <p:sp>
        <p:nvSpPr>
          <p:cNvPr id="4" name="Slide Number Placeholder 3"/>
          <p:cNvSpPr>
            <a:spLocks noGrp="1"/>
          </p:cNvSpPr>
          <p:nvPr>
            <p:ph type="sldNum" sz="quarter" idx="10"/>
          </p:nvPr>
        </p:nvSpPr>
        <p:spPr/>
        <p:txBody>
          <a:bodyPr/>
          <a:lstStyle/>
          <a:p>
            <a:fld id="{B59ECF40-9161-4BB2-B8CF-9011161FF741}" type="slidenum">
              <a:rPr lang="en-US" smtClean="0"/>
              <a:t>15</a:t>
            </a:fld>
            <a:endParaRPr lang="en-US" dirty="0"/>
          </a:p>
        </p:txBody>
      </p:sp>
    </p:spTree>
    <p:extLst>
      <p:ext uri="{BB962C8B-B14F-4D97-AF65-F5344CB8AC3E}">
        <p14:creationId xmlns:p14="http://schemas.microsoft.com/office/powerpoint/2010/main" val="1686523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Carlyn</a:t>
            </a:r>
            <a:endParaRPr lang="en-US" dirty="0"/>
          </a:p>
        </p:txBody>
      </p:sp>
      <p:sp>
        <p:nvSpPr>
          <p:cNvPr id="4" name="Slide Number Placeholder 3"/>
          <p:cNvSpPr>
            <a:spLocks noGrp="1"/>
          </p:cNvSpPr>
          <p:nvPr>
            <p:ph type="sldNum" sz="quarter" idx="10"/>
          </p:nvPr>
        </p:nvSpPr>
        <p:spPr/>
        <p:txBody>
          <a:bodyPr/>
          <a:lstStyle/>
          <a:p>
            <a:fld id="{B59ECF40-9161-4BB2-B8CF-9011161FF741}" type="slidenum">
              <a:rPr lang="en-US" smtClean="0"/>
              <a:t>17</a:t>
            </a:fld>
            <a:endParaRPr lang="en-US" dirty="0"/>
          </a:p>
        </p:txBody>
      </p:sp>
    </p:spTree>
    <p:extLst>
      <p:ext uri="{BB962C8B-B14F-4D97-AF65-F5344CB8AC3E}">
        <p14:creationId xmlns:p14="http://schemas.microsoft.com/office/powerpoint/2010/main" val="2212151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MPS-Background-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014412"/>
            <a:ext cx="7772400" cy="1470025"/>
          </a:xfrm>
        </p:spPr>
        <p:txBody>
          <a:bodyPr>
            <a:no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55282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DMPS logo .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395" y="5440791"/>
            <a:ext cx="1106479" cy="464722"/>
          </a:xfrm>
          <a:prstGeom prst="rect">
            <a:avLst/>
          </a:prstGeom>
        </p:spPr>
      </p:pic>
      <p:pic>
        <p:nvPicPr>
          <p:cNvPr id="9" name="Picture 8"/>
          <p:cNvPicPr>
            <a:picLocks noChangeAspect="1"/>
          </p:cNvPicPr>
          <p:nvPr/>
        </p:nvPicPr>
        <p:blipFill>
          <a:blip r:embed="rId4" cstate="print"/>
          <a:stretch>
            <a:fillRect/>
          </a:stretch>
        </p:blipFill>
        <p:spPr>
          <a:xfrm>
            <a:off x="3675071" y="6106830"/>
            <a:ext cx="1716827" cy="441605"/>
          </a:xfrm>
          <a:prstGeom prst="rect">
            <a:avLst/>
          </a:prstGeom>
        </p:spPr>
      </p:pic>
    </p:spTree>
    <p:extLst>
      <p:ext uri="{BB962C8B-B14F-4D97-AF65-F5344CB8AC3E}">
        <p14:creationId xmlns:p14="http://schemas.microsoft.com/office/powerpoint/2010/main" val="141096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3"/>
          <p:cNvSpPr>
            <a:spLocks noGrp="1"/>
          </p:cNvSpPr>
          <p:nvPr>
            <p:ph type="tbl" sz="quarter" idx="10"/>
          </p:nvPr>
        </p:nvSpPr>
        <p:spPr>
          <a:xfrm>
            <a:off x="457200" y="2198689"/>
            <a:ext cx="8229600" cy="3944936"/>
          </a:xfrm>
        </p:spPr>
        <p:txBody>
          <a:bodyPr/>
          <a:lstStyle/>
          <a:p>
            <a:r>
              <a:rPr lang="en-US" dirty="0" smtClean="0"/>
              <a:t>Click icon to add table</a:t>
            </a:r>
            <a:endParaRPr lang="en-US" dirty="0"/>
          </a:p>
        </p:txBody>
      </p:sp>
      <p:sp>
        <p:nvSpPr>
          <p:cNvPr id="6" name="Text Placeholder 5"/>
          <p:cNvSpPr>
            <a:spLocks noGrp="1"/>
          </p:cNvSpPr>
          <p:nvPr>
            <p:ph type="body" sz="quarter" idx="11"/>
          </p:nvPr>
        </p:nvSpPr>
        <p:spPr>
          <a:xfrm>
            <a:off x="457200" y="1473204"/>
            <a:ext cx="8229600" cy="555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4144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00643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Rectangle 2"/>
          <p:cNvSpPr/>
          <p:nvPr/>
        </p:nvSpPr>
        <p:spPr>
          <a:xfrm>
            <a:off x="0" y="0"/>
            <a:ext cx="9144000" cy="1452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1224453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transition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1771651"/>
            <a:ext cx="7772400" cy="1362075"/>
          </a:xfrm>
        </p:spPr>
        <p:txBody>
          <a:bodyPr anchor="t"/>
          <a:lstStyle>
            <a:lvl1pPr algn="ct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208340"/>
            <a:ext cx="7772400" cy="633412"/>
          </a:xfrm>
        </p:spPr>
        <p:txBody>
          <a:bodyPr anchor="b">
            <a:normAutofit/>
          </a:bodyPr>
          <a:lstStyle>
            <a:lvl1pPr marL="0" indent="0" algn="ctr">
              <a:buNone/>
              <a:defRPr sz="24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81091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Date Placeholder 1"/>
          <p:cNvSpPr>
            <a:spLocks noGrp="1"/>
          </p:cNvSpPr>
          <p:nvPr>
            <p:ph type="dt" sz="half" idx="10"/>
          </p:nvPr>
        </p:nvSpPr>
        <p:spPr>
          <a:xfrm>
            <a:off x="370888" y="6356350"/>
            <a:ext cx="2133600" cy="274320"/>
          </a:xfrm>
          <a:prstGeom prst="rect">
            <a:avLst/>
          </a:prstGeom>
        </p:spPr>
        <p:txBody>
          <a:bodyPr/>
          <a:lstStyle/>
          <a:p>
            <a:fld id="{34FBE9F8-8AD4-48B9-B308-F8D3D5F9163F}" type="datetimeFigureOut">
              <a:rPr lang="en-US" smtClean="0"/>
              <a:t>8/20/2013</a:t>
            </a:fld>
            <a:endParaRPr lang="en-US" dirty="0"/>
          </a:p>
        </p:txBody>
      </p:sp>
      <p:sp>
        <p:nvSpPr>
          <p:cNvPr id="3" name="Footer Placeholder 2"/>
          <p:cNvSpPr>
            <a:spLocks noGrp="1"/>
          </p:cNvSpPr>
          <p:nvPr>
            <p:ph type="ftr" sz="quarter" idx="11"/>
          </p:nvPr>
        </p:nvSpPr>
        <p:spPr>
          <a:xfrm>
            <a:off x="3048000" y="6356350"/>
            <a:ext cx="3352800" cy="274320"/>
          </a:xfrm>
          <a:prstGeom prst="rect">
            <a:avLst/>
          </a:prstGeom>
        </p:spPr>
        <p:txBody>
          <a:bodyPr/>
          <a:lstStyle/>
          <a:p>
            <a:endParaRPr lang="en-US" dirty="0"/>
          </a:p>
        </p:txBody>
      </p:sp>
      <p:sp>
        <p:nvSpPr>
          <p:cNvPr id="4" name="Slide Number Placeholder 3"/>
          <p:cNvSpPr>
            <a:spLocks noGrp="1"/>
          </p:cNvSpPr>
          <p:nvPr>
            <p:ph type="sldNum" sz="quarter" idx="12"/>
          </p:nvPr>
        </p:nvSpPr>
        <p:spPr>
          <a:xfrm>
            <a:off x="8234680" y="6355080"/>
            <a:ext cx="582966" cy="274320"/>
          </a:xfrm>
          <a:prstGeom prst="rect">
            <a:avLst/>
          </a:prstGeom>
        </p:spPr>
        <p:txBody>
          <a:bodyPr/>
          <a:lstStyle/>
          <a:p>
            <a:fld id="{795CE817-812A-409E-B754-49D4F992C5F9}" type="slidenum">
              <a:rPr lang="en-US" smtClean="0"/>
              <a:t>‹#›</a:t>
            </a:fld>
            <a:endParaRPr lang="en-US" dirty="0"/>
          </a:p>
        </p:txBody>
      </p:sp>
    </p:spTree>
    <p:extLst>
      <p:ext uri="{BB962C8B-B14F-4D97-AF65-F5344CB8AC3E}">
        <p14:creationId xmlns:p14="http://schemas.microsoft.com/office/powerpoint/2010/main" val="302795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3989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Gill Sans MT"/>
                <a:cs typeface="Gill Sans MT"/>
              </a:defRPr>
            </a:lvl1pPr>
            <a:lvl2pPr>
              <a:defRPr sz="2400">
                <a:latin typeface="Gill Sans MT"/>
                <a:cs typeface="Gill Sans MT"/>
              </a:defRPr>
            </a:lvl2pPr>
            <a:lvl3pPr>
              <a:defRPr sz="2000">
                <a:latin typeface="Gill Sans MT"/>
                <a:cs typeface="Gill Sans MT"/>
              </a:defRPr>
            </a:lvl3pPr>
            <a:lvl4pPr>
              <a:defRPr sz="1800">
                <a:latin typeface="Gill Sans MT"/>
                <a:cs typeface="Gill Sans MT"/>
              </a:defRPr>
            </a:lvl4pPr>
            <a:lvl5pPr>
              <a:defRPr sz="1800">
                <a:latin typeface="Gill Sans MT"/>
                <a:cs typeface="Gill Sans M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6560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0" y="1417638"/>
            <a:ext cx="3286125" cy="2320925"/>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0" y="3841749"/>
            <a:ext cx="3286125" cy="2357437"/>
          </a:xfrm>
        </p:spPr>
        <p:txBody>
          <a:bodyPr/>
          <a:lstStyle/>
          <a:p>
            <a:r>
              <a:rPr lang="en-US" dirty="0"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7391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Picture Placeholder 3"/>
          <p:cNvSpPr>
            <a:spLocks noGrp="1"/>
          </p:cNvSpPr>
          <p:nvPr>
            <p:ph type="pic" sz="quarter" idx="10"/>
          </p:nvPr>
        </p:nvSpPr>
        <p:spPr>
          <a:xfrm>
            <a:off x="-1" y="1417638"/>
            <a:ext cx="3286125" cy="4781550"/>
          </a:xfrm>
        </p:spPr>
        <p:txBody>
          <a:bodyPr/>
          <a:lstStyle/>
          <a:p>
            <a:r>
              <a:rPr lang="en-US" dirty="0" smtClean="0"/>
              <a:t>Click icon to add picture</a:t>
            </a:r>
            <a:endParaRPr lang="en-US" dirty="0"/>
          </a:p>
        </p:txBody>
      </p:sp>
      <p:sp>
        <p:nvSpPr>
          <p:cNvPr id="7" name="Content Placeholder 6"/>
          <p:cNvSpPr>
            <a:spLocks noGrp="1"/>
          </p:cNvSpPr>
          <p:nvPr>
            <p:ph sz="quarter" idx="12"/>
          </p:nvPr>
        </p:nvSpPr>
        <p:spPr>
          <a:xfrm>
            <a:off x="3698875" y="1417638"/>
            <a:ext cx="4987926" cy="478154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0173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0" y="1417638"/>
            <a:ext cx="4492625" cy="2519362"/>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4595812" y="1417638"/>
            <a:ext cx="4548188" cy="2519362"/>
          </a:xfrm>
        </p:spPr>
        <p:txBody>
          <a:bodyPr/>
          <a:lstStyle/>
          <a:p>
            <a:r>
              <a:rPr lang="en-US" dirty="0" smtClean="0"/>
              <a:t>Click icon to add picture</a:t>
            </a:r>
            <a:endParaRPr lang="en-US" dirty="0"/>
          </a:p>
        </p:txBody>
      </p:sp>
      <p:sp>
        <p:nvSpPr>
          <p:cNvPr id="7" name="Text Placeholder 6"/>
          <p:cNvSpPr>
            <a:spLocks noGrp="1"/>
          </p:cNvSpPr>
          <p:nvPr>
            <p:ph type="body" sz="quarter" idx="12"/>
          </p:nvPr>
        </p:nvSpPr>
        <p:spPr>
          <a:xfrm>
            <a:off x="457200" y="4143376"/>
            <a:ext cx="8229600" cy="1595438"/>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95971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199" y="1417638"/>
            <a:ext cx="2614613" cy="2035175"/>
          </a:xfrm>
        </p:spPr>
        <p:txBody>
          <a:bodyPr/>
          <a:lstStyle/>
          <a:p>
            <a:r>
              <a:rPr lang="en-US" dirty="0" smtClean="0"/>
              <a:t>Click icon to add picture</a:t>
            </a:r>
            <a:endParaRPr lang="en-US" dirty="0"/>
          </a:p>
        </p:txBody>
      </p:sp>
      <p:sp>
        <p:nvSpPr>
          <p:cNvPr id="5" name="Picture Placeholder 3"/>
          <p:cNvSpPr>
            <a:spLocks noGrp="1"/>
          </p:cNvSpPr>
          <p:nvPr>
            <p:ph type="pic" sz="quarter" idx="11"/>
          </p:nvPr>
        </p:nvSpPr>
        <p:spPr>
          <a:xfrm>
            <a:off x="3182937" y="1417638"/>
            <a:ext cx="2746375" cy="2035175"/>
          </a:xfrm>
        </p:spPr>
        <p:txBody>
          <a:bodyPr/>
          <a:lstStyle/>
          <a:p>
            <a:r>
              <a:rPr lang="en-US" dirty="0" smtClean="0"/>
              <a:t>Click icon to add picture</a:t>
            </a:r>
            <a:endParaRPr lang="en-US" dirty="0"/>
          </a:p>
        </p:txBody>
      </p:sp>
      <p:sp>
        <p:nvSpPr>
          <p:cNvPr id="6" name="Picture Placeholder 3"/>
          <p:cNvSpPr>
            <a:spLocks noGrp="1"/>
          </p:cNvSpPr>
          <p:nvPr>
            <p:ph type="pic" sz="quarter" idx="12"/>
          </p:nvPr>
        </p:nvSpPr>
        <p:spPr>
          <a:xfrm>
            <a:off x="6040438" y="1417638"/>
            <a:ext cx="2646362" cy="2035175"/>
          </a:xfrm>
        </p:spPr>
        <p:txBody>
          <a:bodyPr/>
          <a:lstStyle/>
          <a:p>
            <a:r>
              <a:rPr lang="en-US" dirty="0" smtClean="0"/>
              <a:t>Click icon to add picture</a:t>
            </a:r>
            <a:endParaRPr lang="en-US" dirty="0"/>
          </a:p>
        </p:txBody>
      </p:sp>
      <p:sp>
        <p:nvSpPr>
          <p:cNvPr id="8" name="Content Placeholder 7"/>
          <p:cNvSpPr>
            <a:spLocks noGrp="1"/>
          </p:cNvSpPr>
          <p:nvPr>
            <p:ph sz="quarter" idx="13"/>
          </p:nvPr>
        </p:nvSpPr>
        <p:spPr>
          <a:xfrm>
            <a:off x="457200" y="3611563"/>
            <a:ext cx="8229600" cy="2547937"/>
          </a:xfrm>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4124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457200" y="1417638"/>
            <a:ext cx="8229600" cy="4765675"/>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63838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457200" y="1563688"/>
            <a:ext cx="4027488" cy="4564062"/>
          </a:xfrm>
        </p:spPr>
        <p:txBody>
          <a:bodyPr/>
          <a:lstStyle/>
          <a:p>
            <a:r>
              <a:rPr lang="en-US" dirty="0" smtClean="0"/>
              <a:t>Click icon to add chart</a:t>
            </a:r>
            <a:endParaRPr lang="en-US" dirty="0"/>
          </a:p>
        </p:txBody>
      </p:sp>
      <p:sp>
        <p:nvSpPr>
          <p:cNvPr id="6" name="Content Placeholder 5"/>
          <p:cNvSpPr>
            <a:spLocks noGrp="1"/>
          </p:cNvSpPr>
          <p:nvPr>
            <p:ph sz="quarter" idx="11"/>
          </p:nvPr>
        </p:nvSpPr>
        <p:spPr>
          <a:xfrm>
            <a:off x="4643438" y="1563688"/>
            <a:ext cx="4043361" cy="456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8788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MPS-Background-2.jp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02374"/>
            <a:ext cx="9144000" cy="5556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9" name="Picture 8" descr="DMPS logo .jp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195771" y="6390010"/>
            <a:ext cx="765166" cy="321370"/>
          </a:xfrm>
          <a:prstGeom prst="rect">
            <a:avLst/>
          </a:prstGeom>
          <a:ln>
            <a:solidFill>
              <a:schemeClr val="bg1"/>
            </a:solidFill>
          </a:ln>
        </p:spPr>
      </p:pic>
    </p:spTree>
    <p:extLst>
      <p:ext uri="{BB962C8B-B14F-4D97-AF65-F5344CB8AC3E}">
        <p14:creationId xmlns:p14="http://schemas.microsoft.com/office/powerpoint/2010/main" val="1293148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457200" rtl="0" eaLnBrk="1" latinLnBrk="0" hangingPunct="1">
        <a:spcBef>
          <a:spcPct val="0"/>
        </a:spcBef>
        <a:buNone/>
        <a:defRPr sz="3600" b="1" i="0" kern="1200">
          <a:solidFill>
            <a:schemeClr val="bg1"/>
          </a:solidFill>
          <a:latin typeface="Gill Sans MT"/>
          <a:ea typeface="+mj-ea"/>
          <a:cs typeface="Gill Sans MT"/>
        </a:defRPr>
      </a:lvl1pPr>
    </p:titleStyle>
    <p:bodyStyle>
      <a:lvl1pPr marL="347472" indent="-342900" algn="l" defTabSz="457200" rtl="0" eaLnBrk="1" latinLnBrk="0" hangingPunct="1">
        <a:spcBef>
          <a:spcPts val="500"/>
        </a:spcBef>
        <a:spcAft>
          <a:spcPts val="800"/>
        </a:spcAft>
        <a:buFont typeface="Arial"/>
        <a:buChar char="•"/>
        <a:defRPr sz="3200" kern="1200">
          <a:solidFill>
            <a:srgbClr val="626262"/>
          </a:solidFill>
          <a:latin typeface="Gill Sans MT"/>
          <a:ea typeface="+mn-ea"/>
          <a:cs typeface="Gill Sans MT"/>
        </a:defRPr>
      </a:lvl1pPr>
      <a:lvl2pPr marL="457200" indent="0" algn="l" defTabSz="457200" rtl="0" eaLnBrk="1" latinLnBrk="0" hangingPunct="1">
        <a:spcBef>
          <a:spcPct val="20000"/>
        </a:spcBef>
        <a:buFont typeface="Arial"/>
        <a:buChar char="–"/>
        <a:defRPr sz="2800" kern="1200">
          <a:solidFill>
            <a:srgbClr val="626262"/>
          </a:solidFill>
          <a:latin typeface="Gill Sans"/>
          <a:ea typeface="+mn-ea"/>
          <a:cs typeface="Gill Sans"/>
        </a:defRPr>
      </a:lvl2pPr>
      <a:lvl3pPr marL="1143000" indent="-228600" algn="l" defTabSz="457200" rtl="0" eaLnBrk="1" latinLnBrk="0" hangingPunct="1">
        <a:spcBef>
          <a:spcPct val="20000"/>
        </a:spcBef>
        <a:buFont typeface="Arial"/>
        <a:buChar char="•"/>
        <a:defRPr sz="2400" kern="1200">
          <a:solidFill>
            <a:srgbClr val="626262"/>
          </a:solidFill>
          <a:latin typeface="Gill Sans"/>
          <a:ea typeface="+mn-ea"/>
          <a:cs typeface="Gill Sans"/>
        </a:defRPr>
      </a:lvl3pPr>
      <a:lvl4pPr marL="16002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4pPr>
      <a:lvl5pPr marL="2057400" indent="-228600" algn="l" defTabSz="457200" rtl="0" eaLnBrk="1" latinLnBrk="0" hangingPunct="1">
        <a:spcBef>
          <a:spcPct val="20000"/>
        </a:spcBef>
        <a:buFont typeface="Arial"/>
        <a:buChar char="»"/>
        <a:defRPr sz="2000" kern="1200">
          <a:solidFill>
            <a:srgbClr val="626262"/>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District PLC </a:t>
            </a:r>
            <a:br>
              <a:rPr lang="en-US" dirty="0" smtClean="0"/>
            </a:br>
            <a:r>
              <a:rPr lang="en-US" dirty="0" smtClean="0"/>
              <a:t>Facilitator Luncheon</a:t>
            </a:r>
            <a:endParaRPr lang="en-US" dirty="0"/>
          </a:p>
        </p:txBody>
      </p:sp>
      <p:sp>
        <p:nvSpPr>
          <p:cNvPr id="3" name="Subtitle 2"/>
          <p:cNvSpPr>
            <a:spLocks noGrp="1"/>
          </p:cNvSpPr>
          <p:nvPr>
            <p:ph type="subTitle" idx="1"/>
          </p:nvPr>
        </p:nvSpPr>
        <p:spPr/>
        <p:txBody>
          <a:bodyPr/>
          <a:lstStyle/>
          <a:p>
            <a:r>
              <a:rPr lang="en-US" dirty="0" smtClean="0"/>
              <a:t>August 20</a:t>
            </a:r>
            <a:r>
              <a:rPr lang="en-US" baseline="30000" dirty="0" smtClean="0"/>
              <a:t>th</a:t>
            </a:r>
            <a:r>
              <a:rPr lang="en-US" dirty="0" smtClean="0"/>
              <a:t>, 2013</a:t>
            </a:r>
          </a:p>
          <a:p>
            <a:r>
              <a:rPr lang="en-US" dirty="0" smtClean="0"/>
              <a:t>11:30am-12:30pm</a:t>
            </a:r>
            <a:endParaRPr lang="en-US" dirty="0"/>
          </a:p>
        </p:txBody>
      </p:sp>
    </p:spTree>
    <p:extLst>
      <p:ext uri="{BB962C8B-B14F-4D97-AF65-F5344CB8AC3E}">
        <p14:creationId xmlns:p14="http://schemas.microsoft.com/office/powerpoint/2010/main" val="2849824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Autofit/>
          </a:bodyPr>
          <a:lstStyle/>
          <a:p>
            <a:pPr marL="576072" lvl="0" indent="-571500">
              <a:buFont typeface="+mj-lt"/>
              <a:buAutoNum type="romanUcPeriod"/>
            </a:pPr>
            <a:r>
              <a:rPr lang="en-US" sz="2800" b="1" dirty="0"/>
              <a:t>Welcome &amp; Purpose of </a:t>
            </a:r>
            <a:r>
              <a:rPr lang="en-US" sz="2800" b="1" dirty="0" smtClean="0"/>
              <a:t>PLCs</a:t>
            </a:r>
            <a:endParaRPr lang="en-US" sz="2800" b="1" dirty="0"/>
          </a:p>
          <a:p>
            <a:pPr marL="576072" lvl="0" indent="-571500">
              <a:buFont typeface="+mj-lt"/>
              <a:buAutoNum type="romanUcPeriod"/>
            </a:pPr>
            <a:r>
              <a:rPr lang="en-US" sz="2800" b="1" dirty="0"/>
              <a:t>Facilitator Agreement </a:t>
            </a:r>
            <a:r>
              <a:rPr lang="en-US" sz="2800" b="1" dirty="0" smtClean="0"/>
              <a:t>Expectations</a:t>
            </a:r>
            <a:endParaRPr lang="en-US" sz="2800" b="1" dirty="0"/>
          </a:p>
          <a:p>
            <a:pPr marL="1028700" lvl="1" indent="-571500">
              <a:buFont typeface="+mj-lt"/>
              <a:buAutoNum type="alphaLcParenR"/>
            </a:pPr>
            <a:r>
              <a:rPr lang="en-US" b="1" dirty="0"/>
              <a:t>Stipend</a:t>
            </a:r>
          </a:p>
          <a:p>
            <a:pPr marL="1028700" lvl="1" indent="-571500">
              <a:buFont typeface="+mj-lt"/>
              <a:buAutoNum type="alphaLcParenR"/>
            </a:pPr>
            <a:r>
              <a:rPr lang="en-US" b="1" dirty="0"/>
              <a:t>Online </a:t>
            </a:r>
            <a:r>
              <a:rPr lang="en-US" b="1" dirty="0" smtClean="0"/>
              <a:t>Contract</a:t>
            </a:r>
            <a:endParaRPr lang="en-US" b="1" dirty="0"/>
          </a:p>
          <a:p>
            <a:pPr marL="576072" lvl="0" indent="-571500">
              <a:buFont typeface="+mj-lt"/>
              <a:buAutoNum type="romanUcPeriod"/>
            </a:pPr>
            <a:r>
              <a:rPr lang="en-US" sz="2800" b="1" dirty="0"/>
              <a:t>Session </a:t>
            </a:r>
            <a:r>
              <a:rPr lang="en-US" sz="2800" b="1" dirty="0" smtClean="0"/>
              <a:t>Checklist</a:t>
            </a:r>
          </a:p>
          <a:p>
            <a:pPr marL="1028700" lvl="1" indent="-571500">
              <a:buFont typeface="+mj-lt"/>
              <a:buAutoNum type="alphaLcParenR"/>
            </a:pPr>
            <a:r>
              <a:rPr lang="en-US" b="1" dirty="0" smtClean="0"/>
              <a:t>Communication</a:t>
            </a:r>
            <a:endParaRPr lang="en-US" b="1" dirty="0"/>
          </a:p>
          <a:p>
            <a:pPr marL="1028700" lvl="1" indent="-571500">
              <a:buFont typeface="+mj-lt"/>
              <a:buAutoNum type="alphaLcParenR"/>
            </a:pPr>
            <a:r>
              <a:rPr lang="en-US" b="1" dirty="0"/>
              <a:t>Attendance – Protocol for </a:t>
            </a:r>
            <a:r>
              <a:rPr lang="en-US" b="1" dirty="0" smtClean="0"/>
              <a:t>Absences</a:t>
            </a:r>
            <a:endParaRPr lang="en-US" b="1" dirty="0"/>
          </a:p>
          <a:p>
            <a:pPr marL="576072" lvl="0" indent="-571500">
              <a:buFont typeface="+mj-lt"/>
              <a:buAutoNum type="romanUcPeriod"/>
            </a:pPr>
            <a:r>
              <a:rPr lang="en-US" sz="2800" b="1" dirty="0"/>
              <a:t>Questions </a:t>
            </a:r>
          </a:p>
        </p:txBody>
      </p:sp>
    </p:spTree>
    <p:extLst>
      <p:ext uri="{BB962C8B-B14F-4D97-AF65-F5344CB8AC3E}">
        <p14:creationId xmlns:p14="http://schemas.microsoft.com/office/powerpoint/2010/main" val="1127246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685800"/>
            <a:ext cx="7772400" cy="1133475"/>
          </a:xfrm>
        </p:spPr>
        <p:txBody>
          <a:bodyPr/>
          <a:lstStyle/>
          <a:p>
            <a:r>
              <a:rPr lang="en-US" u="sng" dirty="0" smtClean="0"/>
              <a:t>Purpose of District PLCs</a:t>
            </a:r>
            <a:endParaRPr lang="en-US" u="sng" dirty="0"/>
          </a:p>
        </p:txBody>
      </p:sp>
      <p:sp>
        <p:nvSpPr>
          <p:cNvPr id="3" name="Text Placeholder 2"/>
          <p:cNvSpPr>
            <a:spLocks noGrp="1"/>
          </p:cNvSpPr>
          <p:nvPr>
            <p:ph type="body" idx="1"/>
          </p:nvPr>
        </p:nvSpPr>
        <p:spPr>
          <a:xfrm>
            <a:off x="381000" y="1905000"/>
            <a:ext cx="8458200" cy="3657600"/>
          </a:xfrm>
        </p:spPr>
        <p:txBody>
          <a:bodyPr>
            <a:noAutofit/>
          </a:bodyPr>
          <a:lstStyle/>
          <a:p>
            <a:pPr marL="457200" lvl="0" indent="-457200" algn="l">
              <a:buFont typeface="Arial" pitchFamily="34" charset="0"/>
              <a:buChar char="•"/>
            </a:pPr>
            <a:r>
              <a:rPr lang="en-US" sz="3600" dirty="0" smtClean="0"/>
              <a:t>Support the implementation of our common district initiatives</a:t>
            </a:r>
          </a:p>
          <a:p>
            <a:pPr marL="457200" lvl="0" indent="-457200" algn="l">
              <a:buFont typeface="Arial" pitchFamily="34" charset="0"/>
              <a:buChar char="•"/>
            </a:pPr>
            <a:r>
              <a:rPr lang="en-US" sz="3600" dirty="0" smtClean="0"/>
              <a:t>Provide teachers with an opportunity to share ideas and collaborate with colleagues from around the district</a:t>
            </a:r>
          </a:p>
          <a:p>
            <a:pPr algn="l"/>
            <a:endParaRPr lang="en-US" sz="3600" dirty="0"/>
          </a:p>
        </p:txBody>
      </p:sp>
    </p:spTree>
    <p:extLst>
      <p:ext uri="{BB962C8B-B14F-4D97-AF65-F5344CB8AC3E}">
        <p14:creationId xmlns:p14="http://schemas.microsoft.com/office/powerpoint/2010/main" val="1382712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Facilitator Agreement</a:t>
            </a:r>
            <a:endParaRPr lang="en-US" sz="6000" dirty="0"/>
          </a:p>
        </p:txBody>
      </p:sp>
    </p:spTree>
    <p:extLst>
      <p:ext uri="{BB962C8B-B14F-4D97-AF65-F5344CB8AC3E}">
        <p14:creationId xmlns:p14="http://schemas.microsoft.com/office/powerpoint/2010/main" val="981962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Session Checklist</a:t>
            </a:r>
            <a:endParaRPr lang="en-US" sz="6000" dirty="0"/>
          </a:p>
        </p:txBody>
      </p:sp>
    </p:spTree>
    <p:extLst>
      <p:ext uri="{BB962C8B-B14F-4D97-AF65-F5344CB8AC3E}">
        <p14:creationId xmlns:p14="http://schemas.microsoft.com/office/powerpoint/2010/main" val="2855130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a:bodyPr>
          <a:lstStyle/>
          <a:p>
            <a:r>
              <a:rPr lang="en-US" sz="3600" b="1" dirty="0" smtClean="0"/>
              <a:t>Confirmation Email</a:t>
            </a:r>
            <a:r>
              <a:rPr lang="en-US" sz="3600" dirty="0" smtClean="0"/>
              <a:t>: 3 days prior to your session that includes:</a:t>
            </a:r>
          </a:p>
          <a:p>
            <a:pPr marL="914400" lvl="1" indent="-457200"/>
            <a:r>
              <a:rPr lang="en-US" sz="3200" dirty="0" smtClean="0"/>
              <a:t>Directions regarding logistics (parking, where to enter the building, etc.)</a:t>
            </a:r>
          </a:p>
          <a:p>
            <a:pPr marL="914400" lvl="1" indent="-457200"/>
            <a:r>
              <a:rPr lang="en-US" sz="3200" dirty="0" smtClean="0"/>
              <a:t>Agenda</a:t>
            </a:r>
          </a:p>
          <a:p>
            <a:pPr marL="914400" lvl="1" indent="-457200"/>
            <a:r>
              <a:rPr lang="en-US" sz="3200" dirty="0" smtClean="0"/>
              <a:t>What to Bring</a:t>
            </a:r>
          </a:p>
        </p:txBody>
      </p:sp>
    </p:spTree>
    <p:extLst>
      <p:ext uri="{BB962C8B-B14F-4D97-AF65-F5344CB8AC3E}">
        <p14:creationId xmlns:p14="http://schemas.microsoft.com/office/powerpoint/2010/main" val="881332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Please remind participants (several times) to sign-in.</a:t>
            </a:r>
            <a:br>
              <a:rPr lang="en-US" dirty="0" smtClean="0"/>
            </a:br>
            <a:endParaRPr lang="en-US" dirty="0" smtClean="0"/>
          </a:p>
          <a:p>
            <a:r>
              <a:rPr lang="en-US" dirty="0" smtClean="0"/>
              <a:t>Attendance must be taken the </a:t>
            </a:r>
            <a:r>
              <a:rPr lang="en-US" b="1" dirty="0" smtClean="0"/>
              <a:t>DAY OF THE MEETING.</a:t>
            </a:r>
            <a:r>
              <a:rPr lang="en-US" dirty="0" smtClean="0"/>
              <a:t/>
            </a:r>
            <a:br>
              <a:rPr lang="en-US" dirty="0" smtClean="0"/>
            </a:br>
            <a:endParaRPr lang="en-US" dirty="0" smtClean="0"/>
          </a:p>
          <a:p>
            <a:r>
              <a:rPr lang="en-US" dirty="0" smtClean="0"/>
              <a:t>Retain a copy of your sign-in sheet for the entire year.</a:t>
            </a:r>
            <a:br>
              <a:rPr lang="en-US" dirty="0" smtClean="0"/>
            </a:br>
            <a:endParaRPr lang="en-US" dirty="0" smtClean="0"/>
          </a:p>
          <a:p>
            <a:r>
              <a:rPr lang="en-US" dirty="0" smtClean="0"/>
              <a:t>Communicate regarding any participants NOT on your roster.</a:t>
            </a:r>
            <a:endParaRPr lang="en-US" dirty="0"/>
          </a:p>
        </p:txBody>
      </p:sp>
    </p:spTree>
    <p:extLst>
      <p:ext uri="{BB962C8B-B14F-4D97-AF65-F5344CB8AC3E}">
        <p14:creationId xmlns:p14="http://schemas.microsoft.com/office/powerpoint/2010/main" val="3718860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3 Sessions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of EQ PD day registration period, you will not be able to take attendance in IC for the first three sessions</a:t>
            </a:r>
          </a:p>
          <a:p>
            <a:r>
              <a:rPr lang="en-US" dirty="0" smtClean="0"/>
              <a:t>Print blank spreadsheet found under INSTRUCTION tab (see facilitator packet)</a:t>
            </a:r>
          </a:p>
          <a:p>
            <a:r>
              <a:rPr lang="en-US" dirty="0" smtClean="0"/>
              <a:t>Ask participants to sign in for attendance</a:t>
            </a:r>
          </a:p>
          <a:p>
            <a:r>
              <a:rPr lang="en-US" dirty="0" smtClean="0">
                <a:solidFill>
                  <a:srgbClr val="FF0000"/>
                </a:solidFill>
              </a:rPr>
              <a:t>Fax to Kellie Hanlon at 242-8296</a:t>
            </a:r>
          </a:p>
          <a:p>
            <a:r>
              <a:rPr lang="en-US" dirty="0" smtClean="0">
                <a:solidFill>
                  <a:schemeClr val="tx1"/>
                </a:solidFill>
              </a:rPr>
              <a:t>Retain a copy of this Sign-In Sheet for your records.</a:t>
            </a:r>
            <a:endParaRPr lang="en-US" dirty="0">
              <a:solidFill>
                <a:schemeClr val="tx1"/>
              </a:solidFill>
            </a:endParaRPr>
          </a:p>
        </p:txBody>
      </p:sp>
    </p:spTree>
    <p:extLst>
      <p:ext uri="{BB962C8B-B14F-4D97-AF65-F5344CB8AC3E}">
        <p14:creationId xmlns:p14="http://schemas.microsoft.com/office/powerpoint/2010/main" val="94181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to Absent Participants</a:t>
            </a:r>
            <a:endParaRPr lang="en-US" dirty="0"/>
          </a:p>
        </p:txBody>
      </p:sp>
      <p:sp>
        <p:nvSpPr>
          <p:cNvPr id="3" name="Content Placeholder 2"/>
          <p:cNvSpPr>
            <a:spLocks noGrp="1"/>
          </p:cNvSpPr>
          <p:nvPr>
            <p:ph idx="1"/>
          </p:nvPr>
        </p:nvSpPr>
        <p:spPr>
          <a:xfrm>
            <a:off x="457200" y="1600200"/>
            <a:ext cx="8382000" cy="4648200"/>
          </a:xfrm>
        </p:spPr>
        <p:txBody>
          <a:bodyPr>
            <a:normAutofit fontScale="62500" lnSpcReduction="20000"/>
          </a:bodyPr>
          <a:lstStyle/>
          <a:p>
            <a:pPr marL="0" indent="0">
              <a:buNone/>
            </a:pPr>
            <a:r>
              <a:rPr lang="en-US" dirty="0"/>
              <a:t>Hello</a:t>
            </a:r>
            <a:r>
              <a:rPr lang="en-US" dirty="0" smtClean="0"/>
              <a:t>,</a:t>
            </a:r>
            <a:endParaRPr lang="en-US" dirty="0"/>
          </a:p>
          <a:p>
            <a:pPr marL="0" indent="0">
              <a:buNone/>
            </a:pPr>
            <a:r>
              <a:rPr lang="en-US" dirty="0"/>
              <a:t>This automated message is to inform you that you were marked absent today in your District-led PLC class. If you have previously discussed this absence with your curriculum coordinator, please disregard this message. Otherwise, please take a few moments to email your curriculum coordinator to let them know why you were absent today.</a:t>
            </a:r>
          </a:p>
          <a:p>
            <a:pPr marL="0" indent="0">
              <a:buNone/>
            </a:pPr>
            <a:endParaRPr lang="en-US" dirty="0" smtClean="0"/>
          </a:p>
          <a:p>
            <a:pPr marL="0" indent="0">
              <a:buNone/>
            </a:pPr>
            <a:r>
              <a:rPr lang="en-US" dirty="0" smtClean="0"/>
              <a:t>Please </a:t>
            </a:r>
            <a:r>
              <a:rPr lang="en-US" dirty="0"/>
              <a:t>remember that these District-led PLC sessions are contracted hours and attendance is required. Multiple absences from these PLC sessions will result in notification to your building principal. If you feel that this message has reached you in error, please email your PLC facilitator or your curriculum coordinator.</a:t>
            </a:r>
          </a:p>
          <a:p>
            <a:pPr marL="4572" indent="0">
              <a:buNone/>
            </a:pPr>
            <a:endParaRPr lang="en-US" dirty="0" smtClean="0"/>
          </a:p>
          <a:p>
            <a:pPr marL="4572" indent="0">
              <a:buNone/>
            </a:pPr>
            <a:r>
              <a:rPr lang="en-US" dirty="0" smtClean="0"/>
              <a:t>Thank </a:t>
            </a:r>
            <a:r>
              <a:rPr lang="en-US" dirty="0"/>
              <a:t>you.</a:t>
            </a:r>
          </a:p>
          <a:p>
            <a:endParaRPr lang="en-US" dirty="0"/>
          </a:p>
        </p:txBody>
      </p:sp>
    </p:spTree>
    <p:extLst>
      <p:ext uri="{BB962C8B-B14F-4D97-AF65-F5344CB8AC3E}">
        <p14:creationId xmlns:p14="http://schemas.microsoft.com/office/powerpoint/2010/main" val="4096722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219200"/>
            <a:ext cx="7772400" cy="1362075"/>
          </a:xfrm>
        </p:spPr>
        <p:txBody>
          <a:bodyPr>
            <a:noAutofit/>
          </a:bodyPr>
          <a:lstStyle/>
          <a:p>
            <a:r>
              <a:rPr lang="en-US" sz="5400" dirty="0" smtClean="0"/>
              <a:t>Problem-Solving Protocol</a:t>
            </a:r>
            <a:endParaRPr lang="en-US" sz="5400" dirty="0"/>
          </a:p>
        </p:txBody>
      </p:sp>
      <p:sp>
        <p:nvSpPr>
          <p:cNvPr id="5" name="Text Placeholder 4"/>
          <p:cNvSpPr>
            <a:spLocks noGrp="1"/>
          </p:cNvSpPr>
          <p:nvPr>
            <p:ph type="body" idx="1"/>
          </p:nvPr>
        </p:nvSpPr>
        <p:spPr/>
        <p:txBody>
          <a:bodyPr>
            <a:noAutofit/>
          </a:bodyPr>
          <a:lstStyle/>
          <a:p>
            <a:r>
              <a:rPr lang="en-US" sz="4400" dirty="0" smtClean="0"/>
              <a:t>Responding to Feedback</a:t>
            </a:r>
            <a:endParaRPr lang="en-US" sz="4400" dirty="0"/>
          </a:p>
        </p:txBody>
      </p:sp>
    </p:spTree>
    <p:extLst>
      <p:ext uri="{BB962C8B-B14F-4D97-AF65-F5344CB8AC3E}">
        <p14:creationId xmlns:p14="http://schemas.microsoft.com/office/powerpoint/2010/main" val="130074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533399"/>
            <a:ext cx="7772400" cy="2600327"/>
          </a:xfrm>
        </p:spPr>
        <p:txBody>
          <a:bodyPr>
            <a:noAutofit/>
          </a:bodyPr>
          <a:lstStyle/>
          <a:p>
            <a:r>
              <a:rPr lang="en-US" sz="4800" dirty="0" smtClean="0"/>
              <a:t>Thank you!</a:t>
            </a:r>
            <a:br>
              <a:rPr lang="en-US" sz="4800" dirty="0" smtClean="0"/>
            </a:br>
            <a:r>
              <a:rPr lang="en-US" sz="4800" dirty="0" smtClean="0"/>
              <a:t/>
            </a:r>
            <a:br>
              <a:rPr lang="en-US" sz="4800" dirty="0" smtClean="0"/>
            </a:br>
            <a:r>
              <a:rPr lang="en-US" sz="4800" dirty="0" smtClean="0"/>
              <a:t>We appreciate your work &amp; Support of this Collaborative opportunity!</a:t>
            </a:r>
            <a:endParaRPr lang="en-US" sz="4800" dirty="0"/>
          </a:p>
        </p:txBody>
      </p:sp>
    </p:spTree>
    <p:extLst>
      <p:ext uri="{BB962C8B-B14F-4D97-AF65-F5344CB8AC3E}">
        <p14:creationId xmlns:p14="http://schemas.microsoft.com/office/powerpoint/2010/main" val="424272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533401"/>
            <a:ext cx="7772400" cy="2600326"/>
          </a:xfrm>
        </p:spPr>
        <p:txBody>
          <a:bodyPr>
            <a:noAutofit/>
          </a:bodyPr>
          <a:lstStyle/>
          <a:p>
            <a:r>
              <a:rPr lang="en-US" sz="6600" dirty="0" smtClean="0"/>
              <a:t>WELCOME!</a:t>
            </a:r>
            <a:r>
              <a:rPr lang="en-US" sz="6000" dirty="0" smtClean="0"/>
              <a:t/>
            </a:r>
            <a:br>
              <a:rPr lang="en-US" sz="6000" dirty="0" smtClean="0"/>
            </a:br>
            <a:r>
              <a:rPr lang="en-US" sz="5400" dirty="0" smtClean="0"/>
              <a:t>Please Gather your Lunch as you enter the Room</a:t>
            </a:r>
            <a:endParaRPr lang="en-US" sz="5400" dirty="0"/>
          </a:p>
        </p:txBody>
      </p:sp>
    </p:spTree>
    <p:extLst>
      <p:ext uri="{BB962C8B-B14F-4D97-AF65-F5344CB8AC3E}">
        <p14:creationId xmlns:p14="http://schemas.microsoft.com/office/powerpoint/2010/main" val="1949789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t>
            </a:r>
            <a:endParaRPr lang="en-US" dirty="0"/>
          </a:p>
        </p:txBody>
      </p:sp>
      <p:sp>
        <p:nvSpPr>
          <p:cNvPr id="3" name="Content Placeholder 2"/>
          <p:cNvSpPr>
            <a:spLocks noGrp="1"/>
          </p:cNvSpPr>
          <p:nvPr>
            <p:ph idx="1"/>
          </p:nvPr>
        </p:nvSpPr>
        <p:spPr/>
        <p:txBody>
          <a:bodyPr>
            <a:normAutofit lnSpcReduction="10000"/>
          </a:bodyPr>
          <a:lstStyle/>
          <a:p>
            <a:r>
              <a:rPr lang="en-US" b="1" dirty="0" smtClean="0"/>
              <a:t>Holly </a:t>
            </a:r>
            <a:r>
              <a:rPr lang="en-US" b="1" dirty="0" err="1" smtClean="0"/>
              <a:t>Crandell</a:t>
            </a:r>
            <a:r>
              <a:rPr lang="en-US" b="1" dirty="0" smtClean="0"/>
              <a:t>, </a:t>
            </a:r>
            <a:r>
              <a:rPr lang="en-US" dirty="0" smtClean="0"/>
              <a:t>Executive Director of Curriculum, Instruction and Assessment</a:t>
            </a:r>
          </a:p>
          <a:p>
            <a:r>
              <a:rPr lang="en-US" b="1" dirty="0" err="1" smtClean="0"/>
              <a:t>Kregg</a:t>
            </a:r>
            <a:r>
              <a:rPr lang="en-US" b="1" dirty="0" smtClean="0"/>
              <a:t> Cuellar, </a:t>
            </a:r>
            <a:r>
              <a:rPr lang="en-US" dirty="0" smtClean="0"/>
              <a:t>Chief of Schools</a:t>
            </a:r>
          </a:p>
          <a:p>
            <a:r>
              <a:rPr lang="en-US" b="1" dirty="0" smtClean="0"/>
              <a:t>Andrew Rasmussen, </a:t>
            </a:r>
            <a:r>
              <a:rPr lang="en-US" dirty="0" smtClean="0"/>
              <a:t>DMEA President </a:t>
            </a:r>
          </a:p>
          <a:p>
            <a:r>
              <a:rPr lang="en-US" b="1" dirty="0" smtClean="0"/>
              <a:t>Noelle Tichy, </a:t>
            </a:r>
            <a:r>
              <a:rPr lang="en-US" dirty="0" smtClean="0"/>
              <a:t>Director of Teaching and Learning, Secondary</a:t>
            </a:r>
          </a:p>
          <a:p>
            <a:r>
              <a:rPr lang="en-US" b="1" dirty="0" err="1" smtClean="0"/>
              <a:t>Carlyn</a:t>
            </a:r>
            <a:r>
              <a:rPr lang="en-US" b="1" dirty="0" smtClean="0"/>
              <a:t> Cox, </a:t>
            </a:r>
            <a:r>
              <a:rPr lang="en-US" dirty="0" smtClean="0"/>
              <a:t>Director of Teaching and Learning, Elementary</a:t>
            </a:r>
          </a:p>
          <a:p>
            <a:pPr marL="4572" indent="0">
              <a:buNone/>
            </a:pPr>
            <a:endParaRPr lang="en-US" dirty="0" smtClean="0"/>
          </a:p>
          <a:p>
            <a:endParaRPr lang="en-US" dirty="0"/>
          </a:p>
        </p:txBody>
      </p:sp>
    </p:spTree>
    <p:extLst>
      <p:ext uri="{BB962C8B-B14F-4D97-AF65-F5344CB8AC3E}">
        <p14:creationId xmlns:p14="http://schemas.microsoft.com/office/powerpoint/2010/main" val="339122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Coordinators </a:t>
            </a:r>
            <a:endParaRPr lang="en-US" dirty="0"/>
          </a:p>
        </p:txBody>
      </p:sp>
      <p:sp>
        <p:nvSpPr>
          <p:cNvPr id="3" name="Content Placeholder 2"/>
          <p:cNvSpPr>
            <a:spLocks noGrp="1"/>
          </p:cNvSpPr>
          <p:nvPr>
            <p:ph sz="half" idx="1"/>
          </p:nvPr>
        </p:nvSpPr>
        <p:spPr>
          <a:xfrm>
            <a:off x="457200" y="1371600"/>
            <a:ext cx="4038600" cy="4953000"/>
          </a:xfrm>
        </p:spPr>
        <p:txBody>
          <a:bodyPr>
            <a:normAutofit fontScale="77500" lnSpcReduction="20000"/>
          </a:bodyPr>
          <a:lstStyle/>
          <a:p>
            <a:r>
              <a:rPr lang="en-US" b="1" dirty="0" smtClean="0"/>
              <a:t>Liz </a:t>
            </a:r>
            <a:r>
              <a:rPr lang="en-US" b="1" dirty="0" err="1" smtClean="0"/>
              <a:t>Griesel</a:t>
            </a:r>
            <a:r>
              <a:rPr lang="en-US" b="1" dirty="0" smtClean="0"/>
              <a:t>,  </a:t>
            </a:r>
            <a:r>
              <a:rPr lang="en-US" dirty="0" smtClean="0"/>
              <a:t>K-5 Literacy</a:t>
            </a:r>
          </a:p>
          <a:p>
            <a:r>
              <a:rPr lang="en-US" b="1" dirty="0" smtClean="0"/>
              <a:t>Jeremy </a:t>
            </a:r>
            <a:r>
              <a:rPr lang="en-US" b="1" dirty="0" err="1" smtClean="0"/>
              <a:t>Schwennen</a:t>
            </a:r>
            <a:r>
              <a:rPr lang="en-US" b="1" dirty="0" smtClean="0"/>
              <a:t>, </a:t>
            </a:r>
            <a:r>
              <a:rPr lang="en-US" dirty="0" smtClean="0"/>
              <a:t>6-12 Literacy</a:t>
            </a:r>
          </a:p>
          <a:p>
            <a:r>
              <a:rPr lang="en-US" b="1" dirty="0" smtClean="0"/>
              <a:t>Anna Taggart, </a:t>
            </a:r>
            <a:r>
              <a:rPr lang="en-US" dirty="0" smtClean="0"/>
              <a:t>K-5 Math</a:t>
            </a:r>
          </a:p>
          <a:p>
            <a:r>
              <a:rPr lang="en-US" b="1" dirty="0" smtClean="0"/>
              <a:t>Christi Donald, </a:t>
            </a:r>
            <a:r>
              <a:rPr lang="en-US" dirty="0" smtClean="0"/>
              <a:t>6-12 Math</a:t>
            </a:r>
          </a:p>
          <a:p>
            <a:r>
              <a:rPr lang="en-US" b="1" dirty="0" smtClean="0"/>
              <a:t>J. Starr,  </a:t>
            </a:r>
            <a:r>
              <a:rPr lang="en-US" dirty="0" smtClean="0"/>
              <a:t>K-5 Technology</a:t>
            </a:r>
          </a:p>
          <a:p>
            <a:r>
              <a:rPr lang="en-US" b="1" dirty="0" smtClean="0"/>
              <a:t>Jake </a:t>
            </a:r>
            <a:r>
              <a:rPr lang="en-US" b="1" dirty="0" err="1" smtClean="0"/>
              <a:t>Welchans</a:t>
            </a:r>
            <a:r>
              <a:rPr lang="en-US" dirty="0" smtClean="0"/>
              <a:t>, 6-12 Technology </a:t>
            </a:r>
          </a:p>
          <a:p>
            <a:r>
              <a:rPr lang="en-US" b="1" dirty="0" smtClean="0"/>
              <a:t>Simone </a:t>
            </a:r>
            <a:r>
              <a:rPr lang="en-US" b="1" dirty="0" err="1" smtClean="0"/>
              <a:t>Alekno</a:t>
            </a:r>
            <a:r>
              <a:rPr lang="en-US" b="1" dirty="0" smtClean="0"/>
              <a:t>, </a:t>
            </a:r>
            <a:r>
              <a:rPr lang="en-US" dirty="0" smtClean="0"/>
              <a:t>K-12 IB &amp; World Languages</a:t>
            </a:r>
          </a:p>
          <a:p>
            <a:r>
              <a:rPr lang="en-US" b="1" dirty="0"/>
              <a:t>Peggy </a:t>
            </a:r>
            <a:r>
              <a:rPr lang="en-US" b="1" dirty="0" err="1"/>
              <a:t>Krentz</a:t>
            </a:r>
            <a:r>
              <a:rPr lang="en-US" b="1" dirty="0"/>
              <a:t>, </a:t>
            </a:r>
            <a:r>
              <a:rPr lang="en-US" dirty="0"/>
              <a:t>Teacher Development </a:t>
            </a:r>
          </a:p>
          <a:p>
            <a:endParaRPr lang="en-US" dirty="0" smtClean="0"/>
          </a:p>
          <a:p>
            <a:endParaRPr lang="en-US" dirty="0"/>
          </a:p>
        </p:txBody>
      </p:sp>
      <p:sp>
        <p:nvSpPr>
          <p:cNvPr id="4" name="Content Placeholder 3"/>
          <p:cNvSpPr>
            <a:spLocks noGrp="1"/>
          </p:cNvSpPr>
          <p:nvPr>
            <p:ph sz="half" idx="2"/>
          </p:nvPr>
        </p:nvSpPr>
        <p:spPr>
          <a:xfrm>
            <a:off x="4648200" y="1447800"/>
            <a:ext cx="4038600" cy="4876800"/>
          </a:xfrm>
        </p:spPr>
        <p:txBody>
          <a:bodyPr>
            <a:normAutofit fontScale="77500" lnSpcReduction="20000"/>
          </a:bodyPr>
          <a:lstStyle/>
          <a:p>
            <a:r>
              <a:rPr lang="en-US" b="1" dirty="0"/>
              <a:t>Peggy </a:t>
            </a:r>
            <a:r>
              <a:rPr lang="en-US" b="1" dirty="0" err="1"/>
              <a:t>Krentz</a:t>
            </a:r>
            <a:r>
              <a:rPr lang="en-US" b="1" dirty="0"/>
              <a:t>, </a:t>
            </a:r>
            <a:r>
              <a:rPr lang="en-US" dirty="0"/>
              <a:t>Teacher Development </a:t>
            </a:r>
          </a:p>
          <a:p>
            <a:r>
              <a:rPr lang="en-US" b="1" dirty="0"/>
              <a:t>Kim O’Donnell, </a:t>
            </a:r>
            <a:r>
              <a:rPr lang="en-US" dirty="0"/>
              <a:t>K-12 Science </a:t>
            </a:r>
            <a:endParaRPr lang="en-US" dirty="0" smtClean="0"/>
          </a:p>
          <a:p>
            <a:r>
              <a:rPr lang="en-US" b="1" dirty="0" smtClean="0"/>
              <a:t>Amber </a:t>
            </a:r>
            <a:r>
              <a:rPr lang="en-US" b="1" dirty="0" err="1" smtClean="0"/>
              <a:t>Graeber</a:t>
            </a:r>
            <a:r>
              <a:rPr lang="en-US" b="1" dirty="0" smtClean="0"/>
              <a:t>, </a:t>
            </a:r>
            <a:r>
              <a:rPr lang="en-US" dirty="0" smtClean="0"/>
              <a:t>K-12 Social Studies &amp; Advanced Placement </a:t>
            </a:r>
          </a:p>
          <a:p>
            <a:r>
              <a:rPr lang="en-US" b="1" dirty="0" smtClean="0"/>
              <a:t>Connie </a:t>
            </a:r>
            <a:r>
              <a:rPr lang="en-US" b="1" dirty="0" err="1" smtClean="0"/>
              <a:t>Sievers</a:t>
            </a:r>
            <a:r>
              <a:rPr lang="en-US" b="1" dirty="0" smtClean="0"/>
              <a:t>, </a:t>
            </a:r>
            <a:r>
              <a:rPr lang="en-US" dirty="0" smtClean="0"/>
              <a:t>CTE</a:t>
            </a:r>
          </a:p>
          <a:p>
            <a:r>
              <a:rPr lang="en-US" b="1" dirty="0" smtClean="0"/>
              <a:t>Ryan Rowley, </a:t>
            </a:r>
            <a:r>
              <a:rPr lang="en-US" dirty="0" smtClean="0"/>
              <a:t>Music</a:t>
            </a:r>
          </a:p>
          <a:p>
            <a:r>
              <a:rPr lang="en-US" b="1" dirty="0" smtClean="0"/>
              <a:t>Sarah Dougherty, </a:t>
            </a:r>
            <a:r>
              <a:rPr lang="en-US" dirty="0" smtClean="0"/>
              <a:t>Art</a:t>
            </a:r>
          </a:p>
          <a:p>
            <a:r>
              <a:rPr lang="en-US" b="1" dirty="0" err="1" smtClean="0"/>
              <a:t>Carlye</a:t>
            </a:r>
            <a:r>
              <a:rPr lang="en-US" b="1" dirty="0" smtClean="0"/>
              <a:t> </a:t>
            </a:r>
            <a:r>
              <a:rPr lang="en-US" b="1" dirty="0" err="1" smtClean="0"/>
              <a:t>Satterwhite</a:t>
            </a:r>
            <a:r>
              <a:rPr lang="en-US" b="1" dirty="0" smtClean="0"/>
              <a:t>, </a:t>
            </a:r>
            <a:r>
              <a:rPr lang="en-US" dirty="0" smtClean="0"/>
              <a:t>PE</a:t>
            </a:r>
          </a:p>
          <a:p>
            <a:r>
              <a:rPr lang="en-US" b="1" dirty="0" smtClean="0"/>
              <a:t>Kellie Hanlon, </a:t>
            </a:r>
            <a:r>
              <a:rPr lang="en-US" dirty="0" smtClean="0"/>
              <a:t>Project Specialist </a:t>
            </a:r>
          </a:p>
          <a:p>
            <a:endParaRPr lang="en-US" dirty="0" smtClean="0"/>
          </a:p>
          <a:p>
            <a:endParaRPr lang="en-US" dirty="0"/>
          </a:p>
        </p:txBody>
      </p:sp>
    </p:spTree>
    <p:extLst>
      <p:ext uri="{BB962C8B-B14F-4D97-AF65-F5344CB8AC3E}">
        <p14:creationId xmlns:p14="http://schemas.microsoft.com/office/powerpoint/2010/main" val="4175280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you…together!</a:t>
            </a:r>
            <a:endParaRPr lang="en-US" dirty="0"/>
          </a:p>
        </p:txBody>
      </p:sp>
      <p:sp>
        <p:nvSpPr>
          <p:cNvPr id="3" name="Content Placeholder 2"/>
          <p:cNvSpPr>
            <a:spLocks noGrp="1"/>
          </p:cNvSpPr>
          <p:nvPr>
            <p:ph idx="1"/>
          </p:nvPr>
        </p:nvSpPr>
        <p:spPr/>
        <p:txBody>
          <a:bodyPr>
            <a:normAutofit lnSpcReduction="10000"/>
          </a:bodyPr>
          <a:lstStyle/>
          <a:p>
            <a:r>
              <a:rPr lang="en-US" dirty="0" smtClean="0"/>
              <a:t>CIA</a:t>
            </a:r>
          </a:p>
          <a:p>
            <a:r>
              <a:rPr lang="en-US" dirty="0" smtClean="0"/>
              <a:t>Office of Schools</a:t>
            </a:r>
          </a:p>
          <a:p>
            <a:r>
              <a:rPr lang="en-US" dirty="0" smtClean="0"/>
              <a:t>DMEA </a:t>
            </a:r>
          </a:p>
          <a:p>
            <a:r>
              <a:rPr lang="en-US" dirty="0" smtClean="0"/>
              <a:t>You</a:t>
            </a:r>
          </a:p>
          <a:p>
            <a:r>
              <a:rPr lang="en-US" dirty="0" smtClean="0"/>
              <a:t>The solutions we seek to our complex problems…are in this room.  We will work toward continuous improvement by assuring that our goals and actions are aligned.</a:t>
            </a:r>
          </a:p>
          <a:p>
            <a:endParaRPr lang="en-US" dirty="0"/>
          </a:p>
        </p:txBody>
      </p:sp>
    </p:spTree>
    <p:extLst>
      <p:ext uri="{BB962C8B-B14F-4D97-AF65-F5344CB8AC3E}">
        <p14:creationId xmlns:p14="http://schemas.microsoft.com/office/powerpoint/2010/main" val="236815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5564" y="276321"/>
            <a:ext cx="3500651" cy="1143000"/>
          </a:xfrm>
        </p:spPr>
        <p:txBody>
          <a:bodyPr>
            <a:normAutofit fontScale="90000"/>
          </a:bodyPr>
          <a:lstStyle/>
          <a:p>
            <a:r>
              <a:rPr lang="en-US" dirty="0"/>
              <a:t>Random Acts of Improvement</a:t>
            </a:r>
            <a:br>
              <a:rPr lang="en-US" dirty="0"/>
            </a:br>
            <a:endParaRPr lang="en-US" dirty="0"/>
          </a:p>
        </p:txBody>
      </p:sp>
      <p:sp>
        <p:nvSpPr>
          <p:cNvPr id="9" name="Content Placeholder 8"/>
          <p:cNvSpPr>
            <a:spLocks noGrp="1"/>
          </p:cNvSpPr>
          <p:nvPr>
            <p:ph sz="half" idx="1"/>
          </p:nvPr>
        </p:nvSpPr>
        <p:spPr/>
        <p:txBody>
          <a:bodyPr>
            <a:normAutofit/>
          </a:bodyPr>
          <a:lstStyle/>
          <a:p>
            <a:pPr marL="4572" indent="0" algn="ctr">
              <a:buNone/>
            </a:pPr>
            <a:r>
              <a:rPr lang="en-US" sz="2400" dirty="0"/>
              <a:t>Aims of the </a:t>
            </a:r>
            <a:br>
              <a:rPr lang="en-US" sz="2400" dirty="0"/>
            </a:br>
            <a:r>
              <a:rPr lang="en-US" sz="2400" dirty="0"/>
              <a:t>School &amp; </a:t>
            </a:r>
            <a:r>
              <a:rPr lang="en-US" sz="2400" dirty="0" smtClean="0"/>
              <a:t>District</a:t>
            </a:r>
            <a:endParaRPr lang="en-US" sz="2400" dirty="0"/>
          </a:p>
        </p:txBody>
      </p:sp>
      <p:sp>
        <p:nvSpPr>
          <p:cNvPr id="10" name="Content Placeholder 9"/>
          <p:cNvSpPr>
            <a:spLocks noGrp="1"/>
          </p:cNvSpPr>
          <p:nvPr>
            <p:ph sz="half" idx="2"/>
          </p:nvPr>
        </p:nvSpPr>
        <p:spPr>
          <a:xfrm>
            <a:off x="4648200" y="1419322"/>
            <a:ext cx="4168254" cy="4706842"/>
          </a:xfrm>
        </p:spPr>
        <p:txBody>
          <a:bodyPr>
            <a:normAutofit/>
          </a:bodyPr>
          <a:lstStyle/>
          <a:p>
            <a:pPr marL="4572" indent="0" algn="ctr">
              <a:buNone/>
            </a:pPr>
            <a:r>
              <a:rPr lang="en-US" sz="2400" dirty="0"/>
              <a:t>Aims of the </a:t>
            </a:r>
            <a:br>
              <a:rPr lang="en-US" sz="2400" dirty="0"/>
            </a:br>
            <a:r>
              <a:rPr lang="en-US" sz="2400" dirty="0"/>
              <a:t>School &amp; District</a:t>
            </a:r>
          </a:p>
          <a:p>
            <a:pPr marL="4572" indent="0" algn="ctr">
              <a:buNone/>
            </a:pPr>
            <a:endParaRPr lang="en-US" sz="2400" dirty="0"/>
          </a:p>
        </p:txBody>
      </p:sp>
      <p:sp>
        <p:nvSpPr>
          <p:cNvPr id="7" name="Up Arrow 6"/>
          <p:cNvSpPr/>
          <p:nvPr/>
        </p:nvSpPr>
        <p:spPr>
          <a:xfrm>
            <a:off x="457200" y="3281491"/>
            <a:ext cx="3671248" cy="3013144"/>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1" name="Up Arrow 10"/>
          <p:cNvSpPr/>
          <p:nvPr/>
        </p:nvSpPr>
        <p:spPr>
          <a:xfrm>
            <a:off x="4954135" y="2183642"/>
            <a:ext cx="3657601" cy="4080680"/>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cxnSp>
        <p:nvCxnSpPr>
          <p:cNvPr id="13" name="Straight Arrow Connector 12"/>
          <p:cNvCxnSpPr/>
          <p:nvPr/>
        </p:nvCxnSpPr>
        <p:spPr>
          <a:xfrm flipV="1">
            <a:off x="1470545" y="4378631"/>
            <a:ext cx="627797" cy="6823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149523" y="4835881"/>
            <a:ext cx="627797" cy="6823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flipV="1">
            <a:off x="1470545" y="5311181"/>
            <a:ext cx="598227" cy="5299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2205251" y="5670620"/>
            <a:ext cx="865495" cy="2251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flipV="1">
            <a:off x="1912961" y="4788063"/>
            <a:ext cx="473123" cy="3411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flipV="1">
            <a:off x="2936543" y="5024650"/>
            <a:ext cx="134203" cy="5299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6280243" y="4991594"/>
            <a:ext cx="0" cy="7915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6280243" y="3611770"/>
            <a:ext cx="0" cy="11148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6839800" y="3890650"/>
            <a:ext cx="0" cy="6919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6839800" y="4835881"/>
            <a:ext cx="0" cy="10791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7365242" y="4958648"/>
            <a:ext cx="0" cy="9371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7349319" y="3611770"/>
            <a:ext cx="15923" cy="10410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1214651" y="3611770"/>
            <a:ext cx="2156346" cy="707886"/>
          </a:xfrm>
          <a:prstGeom prst="rect">
            <a:avLst/>
          </a:prstGeom>
          <a:noFill/>
        </p:spPr>
        <p:txBody>
          <a:bodyPr wrap="square" rtlCol="0">
            <a:spAutoFit/>
          </a:bodyPr>
          <a:lstStyle/>
          <a:p>
            <a:pPr algn="ctr"/>
            <a:r>
              <a:rPr lang="en-US" sz="2000" dirty="0" smtClean="0"/>
              <a:t>Goals and Initiatives</a:t>
            </a:r>
            <a:endParaRPr lang="en-US" sz="2000" dirty="0"/>
          </a:p>
        </p:txBody>
      </p:sp>
      <p:sp>
        <p:nvSpPr>
          <p:cNvPr id="30" name="TextBox 29"/>
          <p:cNvSpPr txBox="1"/>
          <p:nvPr/>
        </p:nvSpPr>
        <p:spPr>
          <a:xfrm>
            <a:off x="5693390" y="2658701"/>
            <a:ext cx="2156346" cy="707886"/>
          </a:xfrm>
          <a:prstGeom prst="rect">
            <a:avLst/>
          </a:prstGeom>
          <a:noFill/>
        </p:spPr>
        <p:txBody>
          <a:bodyPr wrap="square" rtlCol="0">
            <a:spAutoFit/>
          </a:bodyPr>
          <a:lstStyle/>
          <a:p>
            <a:pPr algn="ctr"/>
            <a:r>
              <a:rPr lang="en-US" sz="2000" dirty="0"/>
              <a:t>Goals and Initiatives</a:t>
            </a:r>
          </a:p>
        </p:txBody>
      </p:sp>
      <p:sp>
        <p:nvSpPr>
          <p:cNvPr id="37" name="TextBox 36"/>
          <p:cNvSpPr txBox="1"/>
          <p:nvPr/>
        </p:nvSpPr>
        <p:spPr>
          <a:xfrm>
            <a:off x="4899546" y="106047"/>
            <a:ext cx="4026090" cy="1354217"/>
          </a:xfrm>
          <a:prstGeom prst="rect">
            <a:avLst/>
          </a:prstGeom>
          <a:noFill/>
        </p:spPr>
        <p:txBody>
          <a:bodyPr wrap="square" rtlCol="0">
            <a:spAutoFit/>
          </a:bodyPr>
          <a:lstStyle/>
          <a:p>
            <a:pPr algn="ctr"/>
            <a:r>
              <a:rPr lang="en-US" sz="3200" b="1" dirty="0">
                <a:solidFill>
                  <a:schemeClr val="bg1"/>
                </a:solidFill>
                <a:latin typeface="Gill Sans MT" pitchFamily="34" charset="0"/>
              </a:rPr>
              <a:t>Aligned Acts of Improvement</a:t>
            </a:r>
          </a:p>
          <a:p>
            <a:endParaRPr lang="en-US" dirty="0"/>
          </a:p>
        </p:txBody>
      </p:sp>
    </p:spTree>
    <p:extLst>
      <p:ext uri="{BB962C8B-B14F-4D97-AF65-F5344CB8AC3E}">
        <p14:creationId xmlns:p14="http://schemas.microsoft.com/office/powerpoint/2010/main" val="1545543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Celebrating Performance Improvements </a:t>
            </a:r>
            <a:endParaRPr lang="en-US" dirty="0"/>
          </a:p>
        </p:txBody>
      </p:sp>
      <p:sp>
        <p:nvSpPr>
          <p:cNvPr id="6" name="Content Placeholder 5"/>
          <p:cNvSpPr>
            <a:spLocks noGrp="1"/>
          </p:cNvSpPr>
          <p:nvPr>
            <p:ph sz="half" idx="2"/>
          </p:nvPr>
        </p:nvSpPr>
        <p:spPr>
          <a:xfrm>
            <a:off x="4648200" y="1600200"/>
            <a:ext cx="4343400" cy="4525963"/>
          </a:xfrm>
        </p:spPr>
        <p:txBody>
          <a:bodyPr>
            <a:normAutofit fontScale="85000" lnSpcReduction="20000"/>
          </a:bodyPr>
          <a:lstStyle/>
          <a:p>
            <a:r>
              <a:rPr lang="en-US" b="1" dirty="0" smtClean="0"/>
              <a:t>Suspensions Out of School</a:t>
            </a:r>
          </a:p>
          <a:p>
            <a:pPr lvl="1"/>
            <a:r>
              <a:rPr lang="en-US" b="1" dirty="0"/>
              <a:t>f</a:t>
            </a:r>
            <a:r>
              <a:rPr lang="en-US" b="1" dirty="0" smtClean="0"/>
              <a:t>rom 5,564 to 3,625 in one year (35%</a:t>
            </a:r>
            <a:r>
              <a:rPr lang="en-US" b="1" dirty="0"/>
              <a:t> </a:t>
            </a:r>
            <a:r>
              <a:rPr lang="en-US" b="1" dirty="0" smtClean="0"/>
              <a:t>decrease) </a:t>
            </a:r>
            <a:br>
              <a:rPr lang="en-US" b="1" dirty="0" smtClean="0"/>
            </a:br>
            <a:endParaRPr lang="en-US" b="1" dirty="0" smtClean="0"/>
          </a:p>
          <a:p>
            <a:r>
              <a:rPr lang="en-US" b="1" dirty="0" smtClean="0"/>
              <a:t>Math – IA Assessments </a:t>
            </a:r>
          </a:p>
          <a:p>
            <a:pPr marL="800100" lvl="1" indent="-342900">
              <a:buFont typeface="Arial" panose="020B0604020202020204" pitchFamily="34" charset="0"/>
              <a:buChar char="↑"/>
            </a:pPr>
            <a:r>
              <a:rPr lang="en-US" b="1" dirty="0" smtClean="0"/>
              <a:t>2.74% Elementary School </a:t>
            </a:r>
          </a:p>
          <a:p>
            <a:pPr marL="800100" lvl="1" indent="-342900">
              <a:buFont typeface="Arial" panose="020B0604020202020204" pitchFamily="34" charset="0"/>
              <a:buChar char="↑"/>
            </a:pPr>
            <a:r>
              <a:rPr lang="en-US" b="1" dirty="0" smtClean="0"/>
              <a:t>1.79% Middle School </a:t>
            </a:r>
            <a:endParaRPr lang="en-US" b="1" dirty="0"/>
          </a:p>
          <a:p>
            <a:pPr marL="800100" lvl="1" indent="-342900">
              <a:buFont typeface="Arial" panose="020B0604020202020204" pitchFamily="34" charset="0"/>
              <a:buChar char="↑"/>
            </a:pPr>
            <a:r>
              <a:rPr lang="en-US" b="1" dirty="0" smtClean="0"/>
              <a:t>2.19% High School </a:t>
            </a:r>
          </a:p>
          <a:p>
            <a:pPr lvl="1">
              <a:buNone/>
            </a:pPr>
            <a:endParaRPr lang="en-US" b="1" dirty="0" smtClean="0"/>
          </a:p>
          <a:p>
            <a:r>
              <a:rPr lang="en-US" b="1" dirty="0" smtClean="0"/>
              <a:t>Reading – IA Assessments </a:t>
            </a:r>
            <a:endParaRPr lang="en-US" b="1" dirty="0"/>
          </a:p>
          <a:p>
            <a:pPr marL="800100" lvl="1" indent="-342900">
              <a:buFont typeface="Arial" panose="020B0604020202020204" pitchFamily="34" charset="0"/>
              <a:buChar char="↑"/>
            </a:pPr>
            <a:r>
              <a:rPr lang="en-US" b="1" dirty="0" smtClean="0"/>
              <a:t>1.27% Elementary School</a:t>
            </a:r>
          </a:p>
          <a:p>
            <a:pPr marL="800100" lvl="1" indent="-342900">
              <a:buFont typeface="Arial" panose="020B0604020202020204" pitchFamily="34" charset="0"/>
              <a:buChar char="↑"/>
            </a:pPr>
            <a:r>
              <a:rPr lang="en-US" b="1" dirty="0" smtClean="0"/>
              <a:t>1.24% Middle School</a:t>
            </a:r>
          </a:p>
          <a:p>
            <a:pPr marL="800100" lvl="1" indent="-342900">
              <a:buFont typeface="Arial" panose="020B0604020202020204" pitchFamily="34" charset="0"/>
              <a:buChar char="↑"/>
            </a:pPr>
            <a:r>
              <a:rPr lang="en-US" b="1" dirty="0" smtClean="0"/>
              <a:t>4.48% High School </a:t>
            </a:r>
            <a:endParaRPr lang="en-US" b="1" dirty="0"/>
          </a:p>
          <a:p>
            <a:pPr lvl="1">
              <a:buNone/>
            </a:pPr>
            <a:endParaRPr lang="en-US" dirty="0"/>
          </a:p>
          <a:p>
            <a:pPr lvl="1">
              <a:buNone/>
            </a:pPr>
            <a:endParaRPr lang="en-US" dirty="0" smtClean="0"/>
          </a:p>
        </p:txBody>
      </p:sp>
      <p:sp>
        <p:nvSpPr>
          <p:cNvPr id="7" name="Content Placeholder 6"/>
          <p:cNvSpPr>
            <a:spLocks noGrp="1"/>
          </p:cNvSpPr>
          <p:nvPr>
            <p:ph sz="half" idx="1"/>
          </p:nvPr>
        </p:nvSpPr>
        <p:spPr>
          <a:xfrm>
            <a:off x="76200" y="1600200"/>
            <a:ext cx="4648200" cy="4525963"/>
          </a:xfrm>
        </p:spPr>
        <p:txBody>
          <a:bodyPr>
            <a:normAutofit fontScale="85000" lnSpcReduction="20000"/>
          </a:bodyPr>
          <a:lstStyle/>
          <a:p>
            <a:r>
              <a:rPr lang="en-US" b="1" dirty="0" smtClean="0"/>
              <a:t>Graduation Rate</a:t>
            </a:r>
          </a:p>
          <a:p>
            <a:pPr lvl="1"/>
            <a:r>
              <a:rPr lang="en-US" b="1" dirty="0"/>
              <a:t> </a:t>
            </a:r>
            <a:r>
              <a:rPr lang="en-US" b="1" dirty="0" smtClean="0"/>
              <a:t>from 72.68% to 79.15% in three years (6.47% increase)</a:t>
            </a:r>
            <a:br>
              <a:rPr lang="en-US" b="1" dirty="0" smtClean="0"/>
            </a:br>
            <a:endParaRPr lang="en-US" b="1" dirty="0" smtClean="0"/>
          </a:p>
          <a:p>
            <a:r>
              <a:rPr lang="en-US" b="1" dirty="0" smtClean="0"/>
              <a:t>Drop-Out Rate</a:t>
            </a:r>
          </a:p>
          <a:p>
            <a:pPr lvl="1"/>
            <a:r>
              <a:rPr lang="en-US" b="1" dirty="0"/>
              <a:t> </a:t>
            </a:r>
            <a:r>
              <a:rPr lang="en-US" b="1" dirty="0" smtClean="0"/>
              <a:t>from 5.1% to 4.73% in three years (.37% decrease)</a:t>
            </a:r>
            <a:br>
              <a:rPr lang="en-US" b="1" dirty="0" smtClean="0"/>
            </a:br>
            <a:endParaRPr lang="en-US" b="1" dirty="0" smtClean="0"/>
          </a:p>
          <a:p>
            <a:r>
              <a:rPr lang="en-US" b="1" dirty="0"/>
              <a:t>AP Trends</a:t>
            </a:r>
          </a:p>
          <a:p>
            <a:pPr lvl="1"/>
            <a:r>
              <a:rPr lang="en-US" b="1" dirty="0" smtClean="0"/>
              <a:t>Exams taken: 1,024 to 1,846 in one year (80.3% increase)</a:t>
            </a:r>
            <a:endParaRPr lang="en-US" b="1" dirty="0"/>
          </a:p>
          <a:p>
            <a:pPr lvl="1"/>
            <a:r>
              <a:rPr lang="en-US" b="1" dirty="0" smtClean="0"/>
              <a:t>Students tested: from 292 to 1225 in three years (420% increase)</a:t>
            </a:r>
            <a:endParaRPr lang="en-US" b="1" dirty="0"/>
          </a:p>
          <a:p>
            <a:pPr lvl="1">
              <a:buNone/>
            </a:pPr>
            <a:endParaRPr lang="en-US" dirty="0" smtClean="0"/>
          </a:p>
          <a:p>
            <a:pPr lvl="1"/>
            <a:endParaRPr lang="en-US" dirty="0" smtClean="0"/>
          </a:p>
        </p:txBody>
      </p:sp>
    </p:spTree>
    <p:extLst>
      <p:ext uri="{BB962C8B-B14F-4D97-AF65-F5344CB8AC3E}">
        <p14:creationId xmlns:p14="http://schemas.microsoft.com/office/powerpoint/2010/main" val="4162728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Critical Success Factors</a:t>
            </a:r>
            <a:endParaRPr lang="en-US" dirty="0"/>
          </a:p>
        </p:txBody>
      </p:sp>
      <p:sp>
        <p:nvSpPr>
          <p:cNvPr id="3" name="Content Placeholder 2"/>
          <p:cNvSpPr>
            <a:spLocks noGrp="1"/>
          </p:cNvSpPr>
          <p:nvPr>
            <p:ph idx="1"/>
          </p:nvPr>
        </p:nvSpPr>
        <p:spPr/>
        <p:txBody>
          <a:bodyPr>
            <a:normAutofit fontScale="92500"/>
          </a:bodyPr>
          <a:lstStyle/>
          <a:p>
            <a:r>
              <a:rPr lang="en-US" b="1" dirty="0" smtClean="0"/>
              <a:t>Survey teachers and use their input to drive PD sessions</a:t>
            </a:r>
          </a:p>
          <a:p>
            <a:r>
              <a:rPr lang="en-US" b="1" dirty="0" smtClean="0"/>
              <a:t>Provide multiple opportunities for continuous development </a:t>
            </a:r>
          </a:p>
          <a:p>
            <a:r>
              <a:rPr lang="en-US" b="1" dirty="0" smtClean="0"/>
              <a:t>Follow-up with small discussion and coaching</a:t>
            </a:r>
          </a:p>
          <a:p>
            <a:r>
              <a:rPr lang="en-US" b="1" dirty="0" smtClean="0"/>
              <a:t>Administrators should sit in on PD sessions</a:t>
            </a:r>
          </a:p>
          <a:p>
            <a:r>
              <a:rPr lang="en-US" b="1" dirty="0" smtClean="0"/>
              <a:t>Establish clear learning outcomes</a:t>
            </a:r>
          </a:p>
          <a:p>
            <a:endParaRPr lang="en-US" dirty="0"/>
          </a:p>
        </p:txBody>
      </p:sp>
    </p:spTree>
    <p:extLst>
      <p:ext uri="{BB962C8B-B14F-4D97-AF65-F5344CB8AC3E}">
        <p14:creationId xmlns:p14="http://schemas.microsoft.com/office/powerpoint/2010/main" val="2793477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believe…</a:t>
            </a:r>
            <a:endParaRPr lang="en-US" dirty="0"/>
          </a:p>
        </p:txBody>
      </p:sp>
      <p:sp>
        <p:nvSpPr>
          <p:cNvPr id="3" name="Content Placeholder 2"/>
          <p:cNvSpPr>
            <a:spLocks noGrp="1"/>
          </p:cNvSpPr>
          <p:nvPr>
            <p:ph idx="1"/>
          </p:nvPr>
        </p:nvSpPr>
        <p:spPr/>
        <p:txBody>
          <a:bodyPr>
            <a:normAutofit lnSpcReduction="10000"/>
          </a:bodyPr>
          <a:lstStyle/>
          <a:p>
            <a:r>
              <a:rPr lang="en-US" b="1" dirty="0" smtClean="0"/>
              <a:t>We believe that we have the right people, the right ideas, and are in the process of building the right tools</a:t>
            </a:r>
          </a:p>
          <a:p>
            <a:r>
              <a:rPr lang="en-US" dirty="0" smtClean="0"/>
              <a:t>What we need is the steadfast commitment of everyone in DMPS (i.e. Board, Central Office, Administrators, Teachers, Support Staff, etc.) to work collaboratively in pursuit of our shared vision and to hold ourselves and each other to the highest levels of accountability </a:t>
            </a:r>
            <a:endParaRPr lang="en-US" dirty="0"/>
          </a:p>
        </p:txBody>
      </p:sp>
    </p:spTree>
    <p:extLst>
      <p:ext uri="{BB962C8B-B14F-4D97-AF65-F5344CB8AC3E}">
        <p14:creationId xmlns:p14="http://schemas.microsoft.com/office/powerpoint/2010/main" val="411414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NCLB Report">
  <a:themeElements>
    <a:clrScheme name="Custom 3">
      <a:dk1>
        <a:srgbClr val="404040"/>
      </a:dk1>
      <a:lt1>
        <a:sysClr val="window" lastClr="FFFFFF"/>
      </a:lt1>
      <a:dk2>
        <a:srgbClr val="013668"/>
      </a:dk2>
      <a:lt2>
        <a:srgbClr val="A0C0E6"/>
      </a:lt2>
      <a:accent1>
        <a:srgbClr val="013668"/>
      </a:accent1>
      <a:accent2>
        <a:srgbClr val="EB9E00"/>
      </a:accent2>
      <a:accent3>
        <a:srgbClr val="9A3640"/>
      </a:accent3>
      <a:accent4>
        <a:srgbClr val="B1C55A"/>
      </a:accent4>
      <a:accent5>
        <a:srgbClr val="A0C0E6"/>
      </a:accent5>
      <a:accent6>
        <a:srgbClr val="8E8E8E"/>
      </a:accent6>
      <a:hlink>
        <a:srgbClr val="D5DFA9"/>
      </a:hlink>
      <a:folHlink>
        <a:srgbClr val="FECC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Balanced%20Assessment%20Board%20Presentation</Template>
  <TotalTime>240</TotalTime>
  <Words>858</Words>
  <Application>Microsoft Office PowerPoint</Application>
  <PresentationFormat>On-screen Show (4:3)</PresentationFormat>
  <Paragraphs>131</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NCLB Report</vt:lpstr>
      <vt:lpstr>District PLC  Facilitator Luncheon</vt:lpstr>
      <vt:lpstr>WELCOME! Please Gather your Lunch as you enter the Room</vt:lpstr>
      <vt:lpstr>Introductions </vt:lpstr>
      <vt:lpstr>Curriculum Coordinators </vt:lpstr>
      <vt:lpstr>Supporting you…together!</vt:lpstr>
      <vt:lpstr>Random Acts of Improvement </vt:lpstr>
      <vt:lpstr>Celebrating Performance Improvements </vt:lpstr>
      <vt:lpstr>PLC Critical Success Factors</vt:lpstr>
      <vt:lpstr>We believe…</vt:lpstr>
      <vt:lpstr>Agenda</vt:lpstr>
      <vt:lpstr>Purpose of District PLCs</vt:lpstr>
      <vt:lpstr>Facilitator Agreement</vt:lpstr>
      <vt:lpstr>Session Checklist</vt:lpstr>
      <vt:lpstr>Communication</vt:lpstr>
      <vt:lpstr>Attendance</vt:lpstr>
      <vt:lpstr>First 3 Sessions</vt:lpstr>
      <vt:lpstr>Letter to Absent Participants</vt:lpstr>
      <vt:lpstr>Problem-Solving Protocol</vt:lpstr>
      <vt:lpstr>Thank you!  We appreciate your work &amp; Support of this Collaborative opportunity!</vt:lpstr>
    </vt:vector>
  </TitlesOfParts>
  <Company>DMPS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PLC  Facilitator Luncheon</dc:title>
  <dc:creator>Cox, Carlyn</dc:creator>
  <cp:lastModifiedBy>Windows User</cp:lastModifiedBy>
  <cp:revision>25</cp:revision>
  <cp:lastPrinted>2013-08-20T15:52:12Z</cp:lastPrinted>
  <dcterms:created xsi:type="dcterms:W3CDTF">2013-07-29T18:33:12Z</dcterms:created>
  <dcterms:modified xsi:type="dcterms:W3CDTF">2013-08-20T22:47:47Z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-1037636108</vt:i4>
  </property>
  <property fmtid="{D5CDD505-2E9C-101B-9397-08002B2CF9AE}" pid="3" name="_NewReviewCycle">
    <vt:lpwstr/>
  </property>
  <property fmtid="{D5CDD505-2E9C-101B-9397-08002B2CF9AE}" pid="4" name="_EmailSubject">
    <vt:lpwstr>powerpoint from yesterday</vt:lpwstr>
  </property>
  <property fmtid="{D5CDD505-2E9C-101B-9397-08002B2CF9AE}" pid="5" name="_AuthorEmail">
    <vt:lpwstr>noelle.tichy@dmschools.org</vt:lpwstr>
  </property>
  <property fmtid="{D5CDD505-2E9C-101B-9397-08002B2CF9AE}" pid="6" name="_AuthorEmailDisplayName">
    <vt:lpwstr>Tichy, Noelle</vt:lpwstr>
  </property>
</Properties>
</file>