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5" r:id="rId6"/>
    <p:sldId id="266" r:id="rId7"/>
    <p:sldId id="260" r:id="rId8"/>
    <p:sldId id="261" r:id="rId9"/>
    <p:sldId id="262" r:id="rId10"/>
    <p:sldId id="263" r:id="rId11"/>
    <p:sldId id="26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B91C8D-9FF8-4901-9BDB-D5883F84D248}"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427518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91C8D-9FF8-4901-9BDB-D5883F84D248}"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155864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91C8D-9FF8-4901-9BDB-D5883F84D248}"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160246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91C8D-9FF8-4901-9BDB-D5883F84D248}"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641260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B91C8D-9FF8-4901-9BDB-D5883F84D248}"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3762393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B91C8D-9FF8-4901-9BDB-D5883F84D248}"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207228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91C8D-9FF8-4901-9BDB-D5883F84D248}" type="datetimeFigureOut">
              <a:rPr lang="en-US" smtClean="0"/>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312107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B91C8D-9FF8-4901-9BDB-D5883F84D248}" type="datetimeFigureOut">
              <a:rPr lang="en-US" smtClean="0"/>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29315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91C8D-9FF8-4901-9BDB-D5883F84D248}" type="datetimeFigureOut">
              <a:rPr lang="en-US" smtClean="0"/>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1885344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91C8D-9FF8-4901-9BDB-D5883F84D248}"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94174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91C8D-9FF8-4901-9BDB-D5883F84D248}"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0C885-3B71-4FF5-A031-A06AE2AC5C71}" type="slidenum">
              <a:rPr lang="en-US" smtClean="0"/>
              <a:t>‹#›</a:t>
            </a:fld>
            <a:endParaRPr lang="en-US"/>
          </a:p>
        </p:txBody>
      </p:sp>
    </p:spTree>
    <p:extLst>
      <p:ext uri="{BB962C8B-B14F-4D97-AF65-F5344CB8AC3E}">
        <p14:creationId xmlns:p14="http://schemas.microsoft.com/office/powerpoint/2010/main" val="1825383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91C8D-9FF8-4901-9BDB-D5883F84D248}" type="datetimeFigureOut">
              <a:rPr lang="en-US" smtClean="0"/>
              <a:t>9/3/2013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0C885-3B71-4FF5-A031-A06AE2AC5C71}" type="slidenum">
              <a:rPr lang="en-US" smtClean="0"/>
              <a:t>‹#›</a:t>
            </a:fld>
            <a:endParaRPr lang="en-US"/>
          </a:p>
        </p:txBody>
      </p:sp>
    </p:spTree>
    <p:extLst>
      <p:ext uri="{BB962C8B-B14F-4D97-AF65-F5344CB8AC3E}">
        <p14:creationId xmlns:p14="http://schemas.microsoft.com/office/powerpoint/2010/main" val="86165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illiamskr\Desktop\POV game\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0"/>
            <a:ext cx="4114800" cy="2800767"/>
          </a:xfrm>
          <a:prstGeom prst="rect">
            <a:avLst/>
          </a:prstGeom>
        </p:spPr>
        <p:txBody>
          <a:bodyPr wrap="square">
            <a:spAutoFit/>
          </a:bodyPr>
          <a:lstStyle/>
          <a:p>
            <a:r>
              <a:rPr lang="en-US" sz="1600" dirty="0" smtClean="0">
                <a:latin typeface="Kristen ITC" pitchFamily="66" charset="0"/>
              </a:rPr>
              <a:t>Everyone </a:t>
            </a:r>
            <a:r>
              <a:rPr lang="en-US" sz="1600" dirty="0">
                <a:latin typeface="Kristen ITC" pitchFamily="66" charset="0"/>
              </a:rPr>
              <a:t>knows the story of the Three Little Pigs.  Or at least they think they do.  But I’ll let you in on a little secret.  Nobody knows the real story, because nobody has ever heard my side of the story.</a:t>
            </a:r>
          </a:p>
          <a:p>
            <a:endParaRPr lang="en-US" sz="1600" dirty="0">
              <a:latin typeface="Kristen ITC" pitchFamily="66" charset="0"/>
            </a:endParaRPr>
          </a:p>
          <a:p>
            <a:pPr algn="ctr"/>
            <a:endParaRPr lang="en-US" sz="1600" dirty="0" smtClean="0"/>
          </a:p>
          <a:p>
            <a:pPr algn="ctr"/>
            <a:endParaRPr lang="en-US" sz="1600" dirty="0"/>
          </a:p>
          <a:p>
            <a:pPr algn="ctr"/>
            <a:r>
              <a:rPr lang="en-US" sz="1600" dirty="0" smtClean="0"/>
              <a:t>The </a:t>
            </a:r>
            <a:r>
              <a:rPr lang="en-US" sz="1600" dirty="0"/>
              <a:t>True Story of the 3 Little Pigs (</a:t>
            </a:r>
            <a:r>
              <a:rPr lang="en-US" sz="1600" dirty="0" err="1"/>
              <a:t>Scieszka</a:t>
            </a:r>
            <a:r>
              <a:rPr lang="en-US" sz="1600" dirty="0"/>
              <a:t>)</a:t>
            </a:r>
          </a:p>
          <a:p>
            <a:pPr algn="ctr"/>
            <a:r>
              <a:rPr lang="en-US" sz="1600" dirty="0"/>
              <a:t>17</a:t>
            </a:r>
          </a:p>
        </p:txBody>
      </p:sp>
      <p:sp>
        <p:nvSpPr>
          <p:cNvPr id="3" name="Rectangle 2"/>
          <p:cNvSpPr/>
          <p:nvPr/>
        </p:nvSpPr>
        <p:spPr>
          <a:xfrm>
            <a:off x="4558145" y="242454"/>
            <a:ext cx="3983182" cy="2800767"/>
          </a:xfrm>
          <a:prstGeom prst="rect">
            <a:avLst/>
          </a:prstGeom>
        </p:spPr>
        <p:txBody>
          <a:bodyPr wrap="square">
            <a:spAutoFit/>
          </a:bodyPr>
          <a:lstStyle/>
          <a:p>
            <a:r>
              <a:rPr lang="en-US" sz="1600" dirty="0" err="1">
                <a:latin typeface="Kristen ITC" pitchFamily="66" charset="0"/>
              </a:rPr>
              <a:t>Marly</a:t>
            </a:r>
            <a:r>
              <a:rPr lang="en-US" sz="1600" dirty="0">
                <a:latin typeface="Kristen ITC" pitchFamily="66" charset="0"/>
              </a:rPr>
              <a:t> noticed the look Mother gave Daddy who sat beside her in the front seat.  She could tell that Mother was afraid Daddy would object to hearing the same thing over and over.</a:t>
            </a:r>
          </a:p>
          <a:p>
            <a:pPr algn="ctr"/>
            <a:endParaRPr lang="en-US" sz="1600" dirty="0"/>
          </a:p>
          <a:p>
            <a:pPr algn="ctr"/>
            <a:endParaRPr lang="en-US" sz="1600" dirty="0"/>
          </a:p>
          <a:p>
            <a:pPr algn="ctr"/>
            <a:endParaRPr lang="en-US" sz="1600" dirty="0" smtClean="0"/>
          </a:p>
          <a:p>
            <a:pPr algn="ctr"/>
            <a:endParaRPr lang="en-US" sz="1600" dirty="0"/>
          </a:p>
          <a:p>
            <a:pPr algn="ctr"/>
            <a:r>
              <a:rPr lang="en-US" sz="1600" dirty="0" smtClean="0"/>
              <a:t>Miracles </a:t>
            </a:r>
            <a:r>
              <a:rPr lang="en-US" sz="1600" dirty="0"/>
              <a:t>on Maple Hill (Sorenson)</a:t>
            </a:r>
          </a:p>
          <a:p>
            <a:pPr algn="ctr"/>
            <a:r>
              <a:rPr lang="en-US" sz="1600" dirty="0"/>
              <a:t>18</a:t>
            </a:r>
          </a:p>
        </p:txBody>
      </p:sp>
      <p:sp>
        <p:nvSpPr>
          <p:cNvPr id="4" name="Rectangle 3"/>
          <p:cNvSpPr/>
          <p:nvPr/>
        </p:nvSpPr>
        <p:spPr>
          <a:xfrm>
            <a:off x="228600" y="3480230"/>
            <a:ext cx="3962400" cy="2800767"/>
          </a:xfrm>
          <a:prstGeom prst="rect">
            <a:avLst/>
          </a:prstGeom>
        </p:spPr>
        <p:txBody>
          <a:bodyPr wrap="square">
            <a:spAutoFit/>
          </a:bodyPr>
          <a:lstStyle/>
          <a:p>
            <a:r>
              <a:rPr lang="en-US" sz="1600" dirty="0">
                <a:latin typeface="Kristen ITC" pitchFamily="66" charset="0"/>
              </a:rPr>
              <a:t>I remember the day the Aleut ship came to our island.  At first it seemed like a small shell afloat on the sea.  Then it grew larger and was a gull with folded wings.</a:t>
            </a:r>
          </a:p>
          <a:p>
            <a:pPr algn="ctr"/>
            <a:endParaRPr lang="en-US" sz="1600" dirty="0"/>
          </a:p>
          <a:p>
            <a:pPr algn="ctr"/>
            <a:endParaRPr lang="en-US" sz="1600" dirty="0"/>
          </a:p>
          <a:p>
            <a:pPr algn="ctr"/>
            <a:endParaRPr lang="en-US" sz="1600" dirty="0" smtClean="0"/>
          </a:p>
          <a:p>
            <a:pPr algn="ctr"/>
            <a:endParaRPr lang="en-US" sz="1600" dirty="0"/>
          </a:p>
          <a:p>
            <a:pPr algn="ctr"/>
            <a:r>
              <a:rPr lang="en-US" sz="1600" dirty="0" smtClean="0"/>
              <a:t>Island </a:t>
            </a:r>
            <a:r>
              <a:rPr lang="en-US" sz="1600" dirty="0"/>
              <a:t>of the Blue Dolphins (O’Dell)</a:t>
            </a:r>
          </a:p>
          <a:p>
            <a:pPr algn="ctr"/>
            <a:r>
              <a:rPr lang="en-US" sz="1600" dirty="0"/>
              <a:t>19</a:t>
            </a:r>
          </a:p>
        </p:txBody>
      </p:sp>
      <p:sp>
        <p:nvSpPr>
          <p:cNvPr id="5" name="Rectangle 4"/>
          <p:cNvSpPr/>
          <p:nvPr/>
        </p:nvSpPr>
        <p:spPr>
          <a:xfrm>
            <a:off x="4648200" y="3473303"/>
            <a:ext cx="3906982" cy="2800767"/>
          </a:xfrm>
          <a:prstGeom prst="rect">
            <a:avLst/>
          </a:prstGeom>
        </p:spPr>
        <p:txBody>
          <a:bodyPr wrap="square">
            <a:spAutoFit/>
          </a:bodyPr>
          <a:lstStyle/>
          <a:p>
            <a:r>
              <a:rPr lang="en-US" sz="1600" dirty="0">
                <a:latin typeface="Kristen ITC" pitchFamily="66" charset="0"/>
              </a:rPr>
              <a:t>Looking back on it now, I doubt that there was any way I could have imagined what lay ahead.  After all, I’m not as well read as Chester.</a:t>
            </a:r>
          </a:p>
          <a:p>
            <a:pPr algn="ctr"/>
            <a:endParaRPr lang="en-US" sz="1600" dirty="0"/>
          </a:p>
          <a:p>
            <a:pPr algn="ctr"/>
            <a:endParaRPr lang="en-US" sz="1600" dirty="0"/>
          </a:p>
          <a:p>
            <a:pPr algn="ctr"/>
            <a:endParaRPr lang="en-US" sz="1600" dirty="0"/>
          </a:p>
          <a:p>
            <a:pPr algn="ctr"/>
            <a:endParaRPr lang="en-US" sz="1600" dirty="0" smtClean="0"/>
          </a:p>
          <a:p>
            <a:pPr algn="ctr"/>
            <a:endParaRPr lang="en-US" sz="1600" dirty="0"/>
          </a:p>
          <a:p>
            <a:pPr algn="ctr"/>
            <a:r>
              <a:rPr lang="en-US" sz="1600" dirty="0" err="1" smtClean="0"/>
              <a:t>Howliday</a:t>
            </a:r>
            <a:r>
              <a:rPr lang="en-US" sz="1600" dirty="0" smtClean="0"/>
              <a:t> </a:t>
            </a:r>
            <a:r>
              <a:rPr lang="en-US" sz="1600" dirty="0"/>
              <a:t>Inn (Howe)</a:t>
            </a:r>
          </a:p>
          <a:p>
            <a:pPr algn="ctr"/>
            <a:r>
              <a:rPr lang="en-US" sz="1600" dirty="0"/>
              <a:t>20</a:t>
            </a:r>
          </a:p>
        </p:txBody>
      </p:sp>
    </p:spTree>
    <p:extLst>
      <p:ext uri="{BB962C8B-B14F-4D97-AF65-F5344CB8AC3E}">
        <p14:creationId xmlns:p14="http://schemas.microsoft.com/office/powerpoint/2010/main" val="1365934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illiamskr\Desktop\POV game\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77"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0"/>
            <a:ext cx="3962400" cy="2800767"/>
          </a:xfrm>
          <a:prstGeom prst="rect">
            <a:avLst/>
          </a:prstGeom>
        </p:spPr>
        <p:txBody>
          <a:bodyPr wrap="square">
            <a:spAutoFit/>
          </a:bodyPr>
          <a:lstStyle/>
          <a:p>
            <a:r>
              <a:rPr lang="en-US" sz="1600" dirty="0">
                <a:latin typeface="Kristen ITC" pitchFamily="66" charset="0"/>
              </a:rPr>
              <a:t>The day we moved into Monkton Mills, I made an enemy of our new landlady. </a:t>
            </a:r>
          </a:p>
          <a:p>
            <a:endParaRPr lang="en-US" sz="1600" dirty="0">
              <a:latin typeface="Kristen ITC" pitchFamily="66" charset="0"/>
            </a:endParaRPr>
          </a:p>
          <a:p>
            <a:pPr algn="ctr"/>
            <a:endParaRPr lang="en-US" sz="1600" dirty="0"/>
          </a:p>
          <a:p>
            <a:pPr algn="ctr"/>
            <a:endParaRPr lang="en-US" sz="1600" dirty="0"/>
          </a:p>
          <a:p>
            <a:pPr algn="ctr"/>
            <a:endParaRPr lang="en-US" sz="1600" dirty="0"/>
          </a:p>
          <a:p>
            <a:pPr algn="ctr"/>
            <a:endParaRPr lang="en-US" sz="1600" dirty="0" smtClean="0"/>
          </a:p>
          <a:p>
            <a:pPr algn="ctr"/>
            <a:endParaRPr lang="en-US" sz="1600" dirty="0"/>
          </a:p>
          <a:p>
            <a:pPr algn="ctr"/>
            <a:r>
              <a:rPr lang="en-US" sz="1600" dirty="0" smtClean="0"/>
              <a:t>The </a:t>
            </a:r>
            <a:r>
              <a:rPr lang="en-US" sz="1600" dirty="0"/>
              <a:t>Doll in the Garden (Hahn)</a:t>
            </a:r>
          </a:p>
          <a:p>
            <a:pPr algn="ctr"/>
            <a:r>
              <a:rPr lang="en-US" sz="1600" dirty="0"/>
              <a:t>21</a:t>
            </a:r>
          </a:p>
        </p:txBody>
      </p:sp>
      <p:sp>
        <p:nvSpPr>
          <p:cNvPr id="3" name="Rectangle 2"/>
          <p:cNvSpPr/>
          <p:nvPr/>
        </p:nvSpPr>
        <p:spPr>
          <a:xfrm>
            <a:off x="4572000" y="228600"/>
            <a:ext cx="3962400" cy="2800767"/>
          </a:xfrm>
          <a:prstGeom prst="rect">
            <a:avLst/>
          </a:prstGeom>
        </p:spPr>
        <p:txBody>
          <a:bodyPr wrap="square">
            <a:spAutoFit/>
          </a:bodyPr>
          <a:lstStyle/>
          <a:p>
            <a:r>
              <a:rPr lang="en-US" sz="1600" dirty="0">
                <a:latin typeface="Kristen ITC" pitchFamily="66" charset="0"/>
              </a:rPr>
              <a:t>“You’ve bought a church?” Michael and I looked up from the pile of homework covering most of the kitchen table.  I was in the middle of writing a poem for Mr. </a:t>
            </a:r>
            <a:r>
              <a:rPr lang="en-US" sz="1600" dirty="0" err="1">
                <a:latin typeface="Kristen ITC" pitchFamily="66" charset="0"/>
              </a:rPr>
              <a:t>Pelowski’s</a:t>
            </a:r>
            <a:r>
              <a:rPr lang="en-US" sz="1600" dirty="0">
                <a:latin typeface="Kristen ITC" pitchFamily="66" charset="0"/>
              </a:rPr>
              <a:t> English class…</a:t>
            </a:r>
          </a:p>
          <a:p>
            <a:pPr algn="ctr"/>
            <a:endParaRPr lang="en-US" sz="1600" dirty="0"/>
          </a:p>
          <a:p>
            <a:pPr algn="ctr"/>
            <a:endParaRPr lang="en-US" sz="1600" dirty="0" smtClean="0"/>
          </a:p>
          <a:p>
            <a:pPr algn="ctr"/>
            <a:endParaRPr lang="en-US" sz="1600" dirty="0"/>
          </a:p>
          <a:p>
            <a:pPr algn="ctr"/>
            <a:r>
              <a:rPr lang="en-US" sz="1600" dirty="0" smtClean="0"/>
              <a:t>Wait </a:t>
            </a:r>
            <a:r>
              <a:rPr lang="en-US" sz="1600" dirty="0"/>
              <a:t>Till Helen Comes (Hahn)</a:t>
            </a:r>
          </a:p>
          <a:p>
            <a:pPr algn="ctr"/>
            <a:r>
              <a:rPr lang="en-US" sz="1600" dirty="0"/>
              <a:t>22</a:t>
            </a:r>
          </a:p>
        </p:txBody>
      </p:sp>
      <p:sp>
        <p:nvSpPr>
          <p:cNvPr id="5" name="Rectangle 4"/>
          <p:cNvSpPr/>
          <p:nvPr/>
        </p:nvSpPr>
        <p:spPr>
          <a:xfrm>
            <a:off x="228600" y="3446745"/>
            <a:ext cx="3962400" cy="2800767"/>
          </a:xfrm>
          <a:prstGeom prst="rect">
            <a:avLst/>
          </a:prstGeom>
        </p:spPr>
        <p:txBody>
          <a:bodyPr wrap="square">
            <a:spAutoFit/>
          </a:bodyPr>
          <a:lstStyle/>
          <a:p>
            <a:r>
              <a:rPr lang="en-US" sz="1600" dirty="0" smtClean="0">
                <a:latin typeface="Kristen ITC" pitchFamily="66" charset="0"/>
              </a:rPr>
              <a:t>If you asked the kids and the teachers at Lincoln Elementary School to make three lists-all the really bad kids, all the really smart kids, and all the really good kids-Nick Allen would not be on any of them.  Nick deserved a list all his own, and everyone knew it.</a:t>
            </a:r>
            <a:endParaRPr lang="en-US" sz="1600" dirty="0">
              <a:latin typeface="Kristen ITC" pitchFamily="66" charset="0"/>
            </a:endParaRPr>
          </a:p>
          <a:p>
            <a:pPr algn="ctr"/>
            <a:endParaRPr lang="en-US" sz="1600" dirty="0"/>
          </a:p>
          <a:p>
            <a:pPr algn="ctr"/>
            <a:r>
              <a:rPr lang="en-US" sz="1600" dirty="0" err="1" smtClean="0"/>
              <a:t>Frindle</a:t>
            </a:r>
            <a:r>
              <a:rPr lang="en-US" sz="1600" dirty="0" smtClean="0"/>
              <a:t> (Clements)</a:t>
            </a:r>
            <a:endParaRPr lang="en-US" sz="1600" dirty="0"/>
          </a:p>
          <a:p>
            <a:pPr algn="ctr"/>
            <a:r>
              <a:rPr lang="en-US" sz="1600" dirty="0" smtClean="0"/>
              <a:t>23</a:t>
            </a:r>
            <a:endParaRPr lang="en-US" sz="1600" dirty="0"/>
          </a:p>
        </p:txBody>
      </p:sp>
      <p:sp>
        <p:nvSpPr>
          <p:cNvPr id="6" name="Rectangle 5"/>
          <p:cNvSpPr/>
          <p:nvPr/>
        </p:nvSpPr>
        <p:spPr>
          <a:xfrm>
            <a:off x="4572000" y="3451964"/>
            <a:ext cx="3962400" cy="2800767"/>
          </a:xfrm>
          <a:prstGeom prst="rect">
            <a:avLst/>
          </a:prstGeom>
        </p:spPr>
        <p:txBody>
          <a:bodyPr wrap="square">
            <a:spAutoFit/>
          </a:bodyPr>
          <a:lstStyle/>
          <a:p>
            <a:r>
              <a:rPr lang="en-US" sz="1600" dirty="0" smtClean="0">
                <a:latin typeface="Kristen ITC" pitchFamily="66" charset="0"/>
              </a:rPr>
              <a:t>Maria Isabel looked at the cup of coffee with milk and the buttered toast in front of her.  But she couldn’t bring herself to eat.</a:t>
            </a:r>
            <a:endParaRPr lang="en-US" sz="1600" dirty="0">
              <a:latin typeface="Kristen ITC" pitchFamily="66" charset="0"/>
            </a:endParaRPr>
          </a:p>
          <a:p>
            <a:endParaRPr lang="en-US" sz="1600" dirty="0">
              <a:latin typeface="Kristen ITC" pitchFamily="66" charset="0"/>
            </a:endParaRPr>
          </a:p>
          <a:p>
            <a:pPr algn="ctr"/>
            <a:endParaRPr lang="en-US" sz="1600" dirty="0"/>
          </a:p>
          <a:p>
            <a:pPr algn="ctr"/>
            <a:endParaRPr lang="en-US" sz="1600" dirty="0"/>
          </a:p>
          <a:p>
            <a:pPr algn="ctr"/>
            <a:endParaRPr lang="en-US" sz="1600" dirty="0"/>
          </a:p>
          <a:p>
            <a:pPr algn="ctr"/>
            <a:endParaRPr lang="en-US" sz="1600" dirty="0"/>
          </a:p>
          <a:p>
            <a:pPr algn="ctr"/>
            <a:r>
              <a:rPr lang="en-US" sz="1600" dirty="0" smtClean="0"/>
              <a:t>My Name is Maria Isabel (Ada)</a:t>
            </a:r>
            <a:endParaRPr lang="en-US" sz="1600" dirty="0"/>
          </a:p>
          <a:p>
            <a:pPr algn="ctr"/>
            <a:r>
              <a:rPr lang="en-US" sz="1600" dirty="0" smtClean="0"/>
              <a:t>24</a:t>
            </a:r>
            <a:endParaRPr lang="en-US" sz="1600" dirty="0"/>
          </a:p>
        </p:txBody>
      </p:sp>
    </p:spTree>
    <p:extLst>
      <p:ext uri="{BB962C8B-B14F-4D97-AF65-F5344CB8AC3E}">
        <p14:creationId xmlns:p14="http://schemas.microsoft.com/office/powerpoint/2010/main" val="1365934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williamskr\Desktop\POV game\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228600"/>
            <a:ext cx="3962400" cy="2800767"/>
          </a:xfrm>
          <a:prstGeom prst="rect">
            <a:avLst/>
          </a:prstGeom>
        </p:spPr>
        <p:txBody>
          <a:bodyPr wrap="square">
            <a:spAutoFit/>
          </a:bodyPr>
          <a:lstStyle/>
          <a:p>
            <a:r>
              <a:rPr lang="en-US" sz="1600" dirty="0" smtClean="0">
                <a:latin typeface="Kristen ITC" pitchFamily="66" charset="0"/>
              </a:rPr>
              <a:t>One summer two boys and a girl went to a foster home to live together.  One of the boys was Harvey.  He had two broken legs.  He got them when he was run over by his father’s new Grand Am.</a:t>
            </a:r>
            <a:endParaRPr lang="en-US" sz="1600" dirty="0">
              <a:latin typeface="Kristen ITC" pitchFamily="66" charset="0"/>
            </a:endParaRPr>
          </a:p>
          <a:p>
            <a:endParaRPr lang="en-US" sz="1600" dirty="0">
              <a:latin typeface="Kristen ITC" pitchFamily="66" charset="0"/>
            </a:endParaRPr>
          </a:p>
          <a:p>
            <a:pPr algn="ctr"/>
            <a:endParaRPr lang="en-US" sz="1600" dirty="0"/>
          </a:p>
          <a:p>
            <a:pPr algn="ctr"/>
            <a:endParaRPr lang="en-US" sz="1600" dirty="0"/>
          </a:p>
          <a:p>
            <a:pPr algn="ctr"/>
            <a:r>
              <a:rPr lang="en-US" sz="1600" dirty="0" smtClean="0"/>
              <a:t>The Pinballs (</a:t>
            </a:r>
            <a:r>
              <a:rPr lang="en-US" sz="1600" dirty="0" err="1" smtClean="0"/>
              <a:t>Byar</a:t>
            </a:r>
            <a:r>
              <a:rPr lang="en-US" sz="1600" dirty="0" smtClean="0"/>
              <a:t>)</a:t>
            </a:r>
            <a:endParaRPr lang="en-US" sz="1600" dirty="0"/>
          </a:p>
          <a:p>
            <a:pPr algn="ctr"/>
            <a:r>
              <a:rPr lang="en-US" sz="1600" dirty="0" smtClean="0"/>
              <a:t>25</a:t>
            </a:r>
            <a:endParaRPr lang="en-US" sz="1600" dirty="0"/>
          </a:p>
        </p:txBody>
      </p:sp>
      <p:sp>
        <p:nvSpPr>
          <p:cNvPr id="5" name="Rectangle 4"/>
          <p:cNvSpPr/>
          <p:nvPr/>
        </p:nvSpPr>
        <p:spPr>
          <a:xfrm>
            <a:off x="4648200" y="233819"/>
            <a:ext cx="3962400" cy="2800767"/>
          </a:xfrm>
          <a:prstGeom prst="rect">
            <a:avLst/>
          </a:prstGeom>
        </p:spPr>
        <p:txBody>
          <a:bodyPr wrap="square">
            <a:spAutoFit/>
          </a:bodyPr>
          <a:lstStyle/>
          <a:p>
            <a:r>
              <a:rPr lang="en-US" sz="1600" dirty="0" smtClean="0">
                <a:latin typeface="Kristen ITC" pitchFamily="66" charset="0"/>
              </a:rPr>
              <a:t>The Baby-sitters Club.  I’m proud to say it was totally my idea, even though the four of us worked it out together.</a:t>
            </a:r>
            <a:endParaRPr lang="en-US" sz="1600" dirty="0">
              <a:latin typeface="Kristen ITC" pitchFamily="66" charset="0"/>
            </a:endParaRPr>
          </a:p>
          <a:p>
            <a:endParaRPr lang="en-US" sz="1600" dirty="0">
              <a:latin typeface="Kristen ITC" pitchFamily="66" charset="0"/>
            </a:endParaRPr>
          </a:p>
          <a:p>
            <a:pPr algn="ctr"/>
            <a:endParaRPr lang="en-US" sz="1600" dirty="0"/>
          </a:p>
          <a:p>
            <a:pPr algn="ctr"/>
            <a:endParaRPr lang="en-US" sz="1600" dirty="0"/>
          </a:p>
          <a:p>
            <a:pPr algn="ctr"/>
            <a:endParaRPr lang="en-US" sz="1600" dirty="0"/>
          </a:p>
          <a:p>
            <a:pPr algn="ctr"/>
            <a:endParaRPr lang="en-US" sz="1600" dirty="0"/>
          </a:p>
          <a:p>
            <a:pPr algn="ctr"/>
            <a:r>
              <a:rPr lang="en-US" sz="1600" dirty="0" smtClean="0"/>
              <a:t>Kristy’s Great Idea (Martin)</a:t>
            </a:r>
            <a:endParaRPr lang="en-US" sz="1600" dirty="0"/>
          </a:p>
          <a:p>
            <a:pPr algn="ctr"/>
            <a:r>
              <a:rPr lang="en-US" sz="1600" dirty="0" smtClean="0"/>
              <a:t>26</a:t>
            </a:r>
            <a:endParaRPr lang="en-US" sz="1600" dirty="0"/>
          </a:p>
        </p:txBody>
      </p:sp>
      <p:sp>
        <p:nvSpPr>
          <p:cNvPr id="6" name="Rectangle 5"/>
          <p:cNvSpPr/>
          <p:nvPr/>
        </p:nvSpPr>
        <p:spPr>
          <a:xfrm>
            <a:off x="264090" y="3429000"/>
            <a:ext cx="3962400" cy="2800767"/>
          </a:xfrm>
          <a:prstGeom prst="rect">
            <a:avLst/>
          </a:prstGeom>
        </p:spPr>
        <p:txBody>
          <a:bodyPr wrap="square">
            <a:spAutoFit/>
          </a:bodyPr>
          <a:lstStyle/>
          <a:p>
            <a:r>
              <a:rPr lang="en-US" sz="1600" dirty="0" smtClean="0">
                <a:latin typeface="Kristen ITC" pitchFamily="66" charset="0"/>
              </a:rPr>
              <a:t>You might want to know why I did what I did.  But if you were me, you might understand that sometimes I just don’t know why I do things.</a:t>
            </a:r>
            <a:endParaRPr lang="en-US" sz="1600" dirty="0">
              <a:latin typeface="Kristen ITC" pitchFamily="66" charset="0"/>
            </a:endParaRPr>
          </a:p>
          <a:p>
            <a:endParaRPr lang="en-US" sz="1600" dirty="0">
              <a:latin typeface="Kristen ITC" pitchFamily="66" charset="0"/>
            </a:endParaRPr>
          </a:p>
          <a:p>
            <a:pPr algn="ctr"/>
            <a:endParaRPr lang="en-US" sz="1600" dirty="0"/>
          </a:p>
          <a:p>
            <a:pPr algn="ctr"/>
            <a:endParaRPr lang="en-US" sz="1600" dirty="0"/>
          </a:p>
          <a:p>
            <a:pPr algn="ctr"/>
            <a:endParaRPr lang="en-US" sz="1600" dirty="0"/>
          </a:p>
          <a:p>
            <a:pPr algn="ctr"/>
            <a:endParaRPr lang="en-US" sz="1600" dirty="0"/>
          </a:p>
          <a:p>
            <a:pPr algn="ctr"/>
            <a:r>
              <a:rPr lang="en-US" sz="1600" dirty="0" smtClean="0"/>
              <a:t>Clarice Bean Spells Trouble (Child)</a:t>
            </a:r>
            <a:endParaRPr lang="en-US" sz="1600" dirty="0"/>
          </a:p>
          <a:p>
            <a:pPr algn="ctr"/>
            <a:r>
              <a:rPr lang="en-US" sz="1600" dirty="0" smtClean="0"/>
              <a:t>27</a:t>
            </a:r>
            <a:endParaRPr lang="en-US" sz="1600" dirty="0"/>
          </a:p>
        </p:txBody>
      </p:sp>
      <p:sp>
        <p:nvSpPr>
          <p:cNvPr id="7" name="Rectangle 6"/>
          <p:cNvSpPr/>
          <p:nvPr/>
        </p:nvSpPr>
        <p:spPr>
          <a:xfrm>
            <a:off x="4648200" y="3429000"/>
            <a:ext cx="3962400" cy="2800767"/>
          </a:xfrm>
          <a:prstGeom prst="rect">
            <a:avLst/>
          </a:prstGeom>
        </p:spPr>
        <p:txBody>
          <a:bodyPr wrap="square">
            <a:spAutoFit/>
          </a:bodyPr>
          <a:lstStyle/>
          <a:p>
            <a:r>
              <a:rPr lang="en-US" sz="1600" dirty="0" smtClean="0">
                <a:latin typeface="Kristen ITC" pitchFamily="66" charset="0"/>
              </a:rPr>
              <a:t>Dr. Smart Pig was a famous inventor, but he didn’t have any friends.  His two brothers had been eaten by the Big Bad Wolf a year ago, and he had been very lonely ever since.</a:t>
            </a:r>
            <a:endParaRPr lang="en-US" sz="1600" dirty="0">
              <a:latin typeface="Kristen ITC" pitchFamily="66" charset="0"/>
            </a:endParaRPr>
          </a:p>
          <a:p>
            <a:endParaRPr lang="en-US" sz="1600" dirty="0">
              <a:latin typeface="Kristen ITC" pitchFamily="66" charset="0"/>
            </a:endParaRPr>
          </a:p>
          <a:p>
            <a:pPr algn="ctr"/>
            <a:endParaRPr lang="en-US" sz="1600" dirty="0"/>
          </a:p>
          <a:p>
            <a:pPr algn="ctr"/>
            <a:endParaRPr lang="en-US" sz="1600" dirty="0"/>
          </a:p>
          <a:p>
            <a:pPr algn="ctr"/>
            <a:endParaRPr lang="en-US" sz="1600" dirty="0" smtClean="0"/>
          </a:p>
          <a:p>
            <a:pPr algn="ctr"/>
            <a:r>
              <a:rPr lang="en-US" sz="1600" dirty="0" err="1" smtClean="0"/>
              <a:t>Porkenstein</a:t>
            </a:r>
            <a:r>
              <a:rPr lang="en-US" sz="1600" dirty="0" smtClean="0"/>
              <a:t> (</a:t>
            </a:r>
            <a:r>
              <a:rPr lang="en-US" sz="1600" dirty="0" err="1" smtClean="0"/>
              <a:t>Lasky</a:t>
            </a:r>
            <a:r>
              <a:rPr lang="en-US" sz="1600" dirty="0" smtClean="0"/>
              <a:t>)</a:t>
            </a:r>
            <a:endParaRPr lang="en-US" sz="1600" dirty="0"/>
          </a:p>
          <a:p>
            <a:pPr algn="ctr"/>
            <a:r>
              <a:rPr lang="en-US" sz="1600" dirty="0" smtClean="0"/>
              <a:t>28</a:t>
            </a:r>
            <a:endParaRPr lang="en-US" sz="1600" dirty="0"/>
          </a:p>
        </p:txBody>
      </p:sp>
    </p:spTree>
    <p:extLst>
      <p:ext uri="{BB962C8B-B14F-4D97-AF65-F5344CB8AC3E}">
        <p14:creationId xmlns:p14="http://schemas.microsoft.com/office/powerpoint/2010/main" val="32084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illiamskr\Desktop\POV game\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0" y="304800"/>
            <a:ext cx="3886200" cy="2800767"/>
          </a:xfrm>
          <a:prstGeom prst="rect">
            <a:avLst/>
          </a:prstGeom>
        </p:spPr>
        <p:txBody>
          <a:bodyPr wrap="square">
            <a:spAutoFit/>
          </a:bodyPr>
          <a:lstStyle/>
          <a:p>
            <a:r>
              <a:rPr lang="en-US" sz="1600" dirty="0">
                <a:latin typeface="Kristen ITC" pitchFamily="66" charset="0"/>
              </a:rPr>
              <a:t>My name is </a:t>
            </a:r>
            <a:r>
              <a:rPr lang="en-US" sz="1600" dirty="0" err="1">
                <a:latin typeface="Kristen ITC" pitchFamily="66" charset="0"/>
              </a:rPr>
              <a:t>Junie</a:t>
            </a:r>
            <a:r>
              <a:rPr lang="en-US" sz="1600" dirty="0">
                <a:latin typeface="Kristen ITC" pitchFamily="66" charset="0"/>
              </a:rPr>
              <a:t> B. Jones.  The B stands for </a:t>
            </a:r>
            <a:r>
              <a:rPr lang="en-US" sz="1600" dirty="0" err="1">
                <a:latin typeface="Kristen ITC" pitchFamily="66" charset="0"/>
              </a:rPr>
              <a:t>Beatirce</a:t>
            </a:r>
            <a:r>
              <a:rPr lang="en-US" sz="1600" dirty="0">
                <a:latin typeface="Kristen ITC" pitchFamily="66" charset="0"/>
              </a:rPr>
              <a:t>.  Except I don’t like Beatrice.  I just like B and that’s all.</a:t>
            </a:r>
          </a:p>
          <a:p>
            <a:endParaRPr lang="en-US" sz="1600" dirty="0">
              <a:latin typeface="Kristen ITC" pitchFamily="66" charset="0"/>
            </a:endParaRPr>
          </a:p>
          <a:p>
            <a:endParaRPr lang="en-US" sz="1600" dirty="0">
              <a:latin typeface="Kristen ITC" pitchFamily="66" charset="0"/>
            </a:endParaRPr>
          </a:p>
          <a:p>
            <a:endParaRPr lang="en-US" sz="1600" dirty="0">
              <a:latin typeface="Kristen ITC" pitchFamily="66" charset="0"/>
            </a:endParaRPr>
          </a:p>
          <a:p>
            <a:pPr algn="ctr"/>
            <a:endParaRPr lang="en-US" sz="1600" dirty="0" smtClean="0"/>
          </a:p>
          <a:p>
            <a:pPr algn="ctr"/>
            <a:endParaRPr lang="en-US" sz="1600" dirty="0"/>
          </a:p>
          <a:p>
            <a:pPr algn="ctr"/>
            <a:r>
              <a:rPr lang="en-US" sz="1600" dirty="0" err="1" smtClean="0"/>
              <a:t>Junie</a:t>
            </a:r>
            <a:r>
              <a:rPr lang="en-US" sz="1600" dirty="0" smtClean="0"/>
              <a:t> </a:t>
            </a:r>
            <a:r>
              <a:rPr lang="en-US" sz="1600" dirty="0"/>
              <a:t>B Jones is a Party Animal (Park)</a:t>
            </a:r>
          </a:p>
          <a:p>
            <a:pPr algn="ctr"/>
            <a:r>
              <a:rPr lang="en-US" sz="1600" dirty="0"/>
              <a:t>1</a:t>
            </a:r>
          </a:p>
        </p:txBody>
      </p:sp>
      <p:sp>
        <p:nvSpPr>
          <p:cNvPr id="5" name="Rectangle 4"/>
          <p:cNvSpPr/>
          <p:nvPr/>
        </p:nvSpPr>
        <p:spPr>
          <a:xfrm>
            <a:off x="4648200" y="228600"/>
            <a:ext cx="3886200" cy="2800767"/>
          </a:xfrm>
          <a:prstGeom prst="rect">
            <a:avLst/>
          </a:prstGeom>
        </p:spPr>
        <p:txBody>
          <a:bodyPr wrap="square">
            <a:spAutoFit/>
          </a:bodyPr>
          <a:lstStyle/>
          <a:p>
            <a:r>
              <a:rPr lang="en-US" sz="1600" dirty="0">
                <a:latin typeface="Kristen ITC" pitchFamily="66" charset="0"/>
              </a:rPr>
              <a:t>Monday</a:t>
            </a:r>
          </a:p>
          <a:p>
            <a:r>
              <a:rPr lang="en-US" sz="1600" dirty="0">
                <a:latin typeface="Kristen ITC" pitchFamily="66" charset="0"/>
              </a:rPr>
              <a:t>I guess Mom was pretty proud of herself for making me write in that journal last year, because now she went and bought me another one.</a:t>
            </a:r>
          </a:p>
          <a:p>
            <a:endParaRPr lang="en-US" sz="1600" dirty="0">
              <a:latin typeface="Kristen ITC" pitchFamily="66" charset="0"/>
            </a:endParaRPr>
          </a:p>
          <a:p>
            <a:pPr algn="ctr"/>
            <a:endParaRPr lang="en-US" sz="1600" dirty="0" smtClean="0"/>
          </a:p>
          <a:p>
            <a:pPr algn="ctr"/>
            <a:endParaRPr lang="en-US" sz="1600" dirty="0"/>
          </a:p>
          <a:p>
            <a:pPr algn="ctr"/>
            <a:endParaRPr lang="en-US" sz="1600" dirty="0" smtClean="0"/>
          </a:p>
          <a:p>
            <a:pPr algn="ctr"/>
            <a:r>
              <a:rPr lang="en-US" sz="1600" dirty="0" smtClean="0"/>
              <a:t>Diary </a:t>
            </a:r>
            <a:r>
              <a:rPr lang="en-US" sz="1600" dirty="0"/>
              <a:t>of a Wimpy Kid </a:t>
            </a:r>
            <a:r>
              <a:rPr lang="en-US" sz="1600" dirty="0" err="1"/>
              <a:t>Rodrick</a:t>
            </a:r>
            <a:r>
              <a:rPr lang="en-US" sz="1600" dirty="0"/>
              <a:t> Rules (Kinney)</a:t>
            </a:r>
          </a:p>
          <a:p>
            <a:pPr algn="ctr"/>
            <a:r>
              <a:rPr lang="en-US" sz="1600" dirty="0"/>
              <a:t>2</a:t>
            </a:r>
          </a:p>
        </p:txBody>
      </p:sp>
      <p:sp>
        <p:nvSpPr>
          <p:cNvPr id="6" name="Rectangle 5"/>
          <p:cNvSpPr/>
          <p:nvPr/>
        </p:nvSpPr>
        <p:spPr>
          <a:xfrm>
            <a:off x="263236" y="3459448"/>
            <a:ext cx="3851564" cy="2800767"/>
          </a:xfrm>
          <a:prstGeom prst="rect">
            <a:avLst/>
          </a:prstGeom>
        </p:spPr>
        <p:txBody>
          <a:bodyPr wrap="square">
            <a:spAutoFit/>
          </a:bodyPr>
          <a:lstStyle/>
          <a:p>
            <a:r>
              <a:rPr lang="en-US" sz="1600" dirty="0" err="1">
                <a:latin typeface="Kristen ITC" pitchFamily="66" charset="0"/>
              </a:rPr>
              <a:t>Romana</a:t>
            </a:r>
            <a:r>
              <a:rPr lang="en-US" sz="1600" dirty="0">
                <a:latin typeface="Kristen ITC" pitchFamily="66" charset="0"/>
              </a:rPr>
              <a:t> </a:t>
            </a:r>
            <a:r>
              <a:rPr lang="en-US" sz="1600" dirty="0" err="1">
                <a:latin typeface="Kristen ITC" pitchFamily="66" charset="0"/>
              </a:rPr>
              <a:t>Quimby</a:t>
            </a:r>
            <a:r>
              <a:rPr lang="en-US" sz="1600" dirty="0">
                <a:latin typeface="Kristen ITC" pitchFamily="66" charset="0"/>
              </a:rPr>
              <a:t> hoped her parents would forget to give her a little talking-to.  She did not want anything to spoil this exciting day.</a:t>
            </a:r>
          </a:p>
          <a:p>
            <a:endParaRPr lang="en-US" sz="1600" dirty="0">
              <a:latin typeface="Kristen ITC" pitchFamily="66" charset="0"/>
            </a:endParaRPr>
          </a:p>
          <a:p>
            <a:endParaRPr lang="en-US" sz="1600" dirty="0">
              <a:latin typeface="Kristen ITC" pitchFamily="66" charset="0"/>
            </a:endParaRPr>
          </a:p>
          <a:p>
            <a:pPr algn="ctr"/>
            <a:endParaRPr lang="en-US" sz="1600" dirty="0" smtClean="0"/>
          </a:p>
          <a:p>
            <a:pPr algn="ctr"/>
            <a:endParaRPr lang="en-US" sz="1600" dirty="0"/>
          </a:p>
          <a:p>
            <a:pPr algn="ctr"/>
            <a:endParaRPr lang="en-US" sz="1600" dirty="0" smtClean="0"/>
          </a:p>
          <a:p>
            <a:pPr algn="ctr"/>
            <a:r>
              <a:rPr lang="en-US" sz="1600" dirty="0" smtClean="0"/>
              <a:t>Ramona </a:t>
            </a:r>
            <a:r>
              <a:rPr lang="en-US" sz="1600" dirty="0" err="1"/>
              <a:t>Quimby</a:t>
            </a:r>
            <a:r>
              <a:rPr lang="en-US" sz="1600" dirty="0"/>
              <a:t>, Age 8 (Cleary)</a:t>
            </a:r>
          </a:p>
          <a:p>
            <a:pPr algn="ctr"/>
            <a:r>
              <a:rPr lang="en-US" sz="1600" dirty="0"/>
              <a:t>3</a:t>
            </a:r>
          </a:p>
        </p:txBody>
      </p:sp>
      <p:sp>
        <p:nvSpPr>
          <p:cNvPr id="7" name="Rectangle 6"/>
          <p:cNvSpPr/>
          <p:nvPr/>
        </p:nvSpPr>
        <p:spPr>
          <a:xfrm>
            <a:off x="4634345" y="3459448"/>
            <a:ext cx="3900055" cy="2831544"/>
          </a:xfrm>
          <a:prstGeom prst="rect">
            <a:avLst/>
          </a:prstGeom>
        </p:spPr>
        <p:txBody>
          <a:bodyPr wrap="square">
            <a:spAutoFit/>
          </a:bodyPr>
          <a:lstStyle/>
          <a:p>
            <a:r>
              <a:rPr lang="en-US" sz="1600" dirty="0">
                <a:latin typeface="Kristen ITC" pitchFamily="66" charset="0"/>
              </a:rPr>
              <a:t>It was warm.  </a:t>
            </a:r>
            <a:r>
              <a:rPr lang="en-US" sz="1600" dirty="0" err="1">
                <a:latin typeface="Kristen ITC" pitchFamily="66" charset="0"/>
              </a:rPr>
              <a:t>Froggy</a:t>
            </a:r>
            <a:r>
              <a:rPr lang="en-US" sz="1600" dirty="0">
                <a:latin typeface="Kristen ITC" pitchFamily="66" charset="0"/>
              </a:rPr>
              <a:t> woke up and looked out the window.  Birds, butterflies, flowers.  “Hurray!” sang </a:t>
            </a:r>
            <a:r>
              <a:rPr lang="en-US" sz="1600" dirty="0" err="1">
                <a:latin typeface="Kristen ITC" pitchFamily="66" charset="0"/>
              </a:rPr>
              <a:t>Froggy</a:t>
            </a:r>
            <a:r>
              <a:rPr lang="en-US" sz="1600" dirty="0">
                <a:latin typeface="Kristen ITC" pitchFamily="66" charset="0"/>
              </a:rPr>
              <a:t>.  “I want to go out and play!”</a:t>
            </a:r>
          </a:p>
          <a:p>
            <a:endParaRPr lang="en-US" sz="1600" dirty="0">
              <a:latin typeface="Kristen ITC" pitchFamily="66" charset="0"/>
            </a:endParaRPr>
          </a:p>
          <a:p>
            <a:endParaRPr lang="en-US" sz="1600" dirty="0">
              <a:latin typeface="Kristen ITC" pitchFamily="66" charset="0"/>
            </a:endParaRPr>
          </a:p>
          <a:p>
            <a:pPr algn="ctr"/>
            <a:endParaRPr lang="en-US" sz="1600" dirty="0" smtClean="0"/>
          </a:p>
          <a:p>
            <a:pPr algn="ctr"/>
            <a:endParaRPr lang="en-US" sz="1600" dirty="0"/>
          </a:p>
          <a:p>
            <a:pPr algn="ctr"/>
            <a:endParaRPr lang="en-US" sz="1600" dirty="0" smtClean="0"/>
          </a:p>
          <a:p>
            <a:pPr algn="ctr"/>
            <a:r>
              <a:rPr lang="en-US" sz="1600" dirty="0" smtClean="0"/>
              <a:t>Let’s </a:t>
            </a:r>
            <a:r>
              <a:rPr lang="en-US" sz="1600" dirty="0"/>
              <a:t>Go, </a:t>
            </a:r>
            <a:r>
              <a:rPr lang="en-US" sz="1600" dirty="0" err="1"/>
              <a:t>Froggy</a:t>
            </a:r>
            <a:r>
              <a:rPr lang="en-US" sz="1600" dirty="0"/>
              <a:t> (London)</a:t>
            </a:r>
          </a:p>
          <a:p>
            <a:pPr algn="ctr"/>
            <a:r>
              <a:rPr lang="en-US" dirty="0"/>
              <a:t>4</a:t>
            </a:r>
          </a:p>
        </p:txBody>
      </p:sp>
    </p:spTree>
    <p:extLst>
      <p:ext uri="{BB962C8B-B14F-4D97-AF65-F5344CB8AC3E}">
        <p14:creationId xmlns:p14="http://schemas.microsoft.com/office/powerpoint/2010/main" val="150247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illiamskr\Desktop\POV game\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0" y="228600"/>
            <a:ext cx="3886200" cy="2800767"/>
          </a:xfrm>
          <a:prstGeom prst="rect">
            <a:avLst/>
          </a:prstGeom>
        </p:spPr>
        <p:txBody>
          <a:bodyPr wrap="square">
            <a:spAutoFit/>
          </a:bodyPr>
          <a:lstStyle/>
          <a:p>
            <a:r>
              <a:rPr lang="en-US" sz="1600" dirty="0">
                <a:latin typeface="Kristen ITC" pitchFamily="66" charset="0"/>
              </a:rPr>
              <a:t>“Help, I’ve been robbed!” We heard Grandpa shouting.  “</a:t>
            </a:r>
            <a:r>
              <a:rPr lang="en-US" sz="1600" dirty="0" err="1">
                <a:latin typeface="Kristen ITC" pitchFamily="66" charset="0"/>
              </a:rPr>
              <a:t>it’sth</a:t>
            </a:r>
            <a:r>
              <a:rPr lang="en-US" sz="1600" dirty="0">
                <a:latin typeface="Kristen ITC" pitchFamily="66" charset="0"/>
              </a:rPr>
              <a:t> a </a:t>
            </a:r>
            <a:r>
              <a:rPr lang="en-US" sz="1600" dirty="0" err="1">
                <a:latin typeface="Kristen ITC" pitchFamily="66" charset="0"/>
              </a:rPr>
              <a:t>disthasther</a:t>
            </a:r>
            <a:r>
              <a:rPr lang="en-US" sz="1600" dirty="0">
                <a:latin typeface="Kristen ITC" pitchFamily="66" charset="0"/>
              </a:rPr>
              <a:t>!  Come quickly!”  He was still shouting as Mom, Agatha, and I ran up the stairs.</a:t>
            </a:r>
          </a:p>
          <a:p>
            <a:endParaRPr lang="en-US" sz="1600" dirty="0">
              <a:latin typeface="Kristen ITC" pitchFamily="66" charset="0"/>
            </a:endParaRPr>
          </a:p>
          <a:p>
            <a:endParaRPr lang="en-US" sz="1600" dirty="0">
              <a:latin typeface="Kristen ITC" pitchFamily="66" charset="0"/>
            </a:endParaRPr>
          </a:p>
          <a:p>
            <a:endParaRPr lang="en-US" sz="1600" dirty="0">
              <a:latin typeface="Kristen ITC" pitchFamily="66" charset="0"/>
            </a:endParaRPr>
          </a:p>
          <a:p>
            <a:pPr algn="ctr"/>
            <a:endParaRPr lang="en-US" sz="1600" dirty="0" smtClean="0"/>
          </a:p>
          <a:p>
            <a:pPr algn="ctr"/>
            <a:r>
              <a:rPr lang="en-US" sz="1600" dirty="0" smtClean="0"/>
              <a:t>Grandpa’s </a:t>
            </a:r>
            <a:r>
              <a:rPr lang="en-US" sz="1600" dirty="0"/>
              <a:t>Teeth (Clement)</a:t>
            </a:r>
          </a:p>
          <a:p>
            <a:pPr algn="ctr"/>
            <a:r>
              <a:rPr lang="en-US" sz="1600" dirty="0"/>
              <a:t>5</a:t>
            </a:r>
          </a:p>
        </p:txBody>
      </p:sp>
      <p:sp>
        <p:nvSpPr>
          <p:cNvPr id="5" name="Rectangle 4"/>
          <p:cNvSpPr/>
          <p:nvPr/>
        </p:nvSpPr>
        <p:spPr>
          <a:xfrm>
            <a:off x="4648200" y="245239"/>
            <a:ext cx="3886200" cy="2800767"/>
          </a:xfrm>
          <a:prstGeom prst="rect">
            <a:avLst/>
          </a:prstGeom>
        </p:spPr>
        <p:txBody>
          <a:bodyPr wrap="square">
            <a:spAutoFit/>
          </a:bodyPr>
          <a:lstStyle/>
          <a:p>
            <a:r>
              <a:rPr lang="en-US" sz="1600" dirty="0">
                <a:latin typeface="Kristen ITC" pitchFamily="66" charset="0"/>
              </a:rPr>
              <a:t>Camilla Cream loved lima beans.  But she never ate them.  All of her friends hated lima beans, and she wanted to fit in.  Camilla was always worried about what other people thought of her</a:t>
            </a:r>
            <a:r>
              <a:rPr lang="en-US" sz="1600" dirty="0" smtClean="0">
                <a:latin typeface="Kristen ITC" pitchFamily="66" charset="0"/>
              </a:rPr>
              <a:t>.</a:t>
            </a:r>
          </a:p>
          <a:p>
            <a:endParaRPr lang="en-US" sz="1600" dirty="0">
              <a:latin typeface="Kristen ITC" pitchFamily="66" charset="0"/>
            </a:endParaRPr>
          </a:p>
          <a:p>
            <a:pPr algn="ctr"/>
            <a:endParaRPr lang="en-US" sz="1600" dirty="0" smtClean="0"/>
          </a:p>
          <a:p>
            <a:pPr algn="ctr"/>
            <a:endParaRPr lang="en-US" sz="1600" dirty="0"/>
          </a:p>
          <a:p>
            <a:pPr algn="ctr"/>
            <a:r>
              <a:rPr lang="en-US" sz="1600" dirty="0" smtClean="0"/>
              <a:t>A </a:t>
            </a:r>
            <a:r>
              <a:rPr lang="en-US" sz="1600" dirty="0"/>
              <a:t>Bad Case of </a:t>
            </a:r>
            <a:r>
              <a:rPr lang="en-US" sz="1600" dirty="0" smtClean="0"/>
              <a:t>Stripes (Shannon)</a:t>
            </a:r>
            <a:endParaRPr lang="en-US" sz="1600" dirty="0"/>
          </a:p>
          <a:p>
            <a:pPr algn="ctr"/>
            <a:r>
              <a:rPr lang="en-US" sz="1600" dirty="0"/>
              <a:t>6</a:t>
            </a:r>
          </a:p>
        </p:txBody>
      </p:sp>
      <p:sp>
        <p:nvSpPr>
          <p:cNvPr id="7" name="Rectangle 6"/>
          <p:cNvSpPr/>
          <p:nvPr/>
        </p:nvSpPr>
        <p:spPr>
          <a:xfrm>
            <a:off x="235527" y="3417930"/>
            <a:ext cx="3879273" cy="2800767"/>
          </a:xfrm>
          <a:prstGeom prst="rect">
            <a:avLst/>
          </a:prstGeom>
        </p:spPr>
        <p:txBody>
          <a:bodyPr wrap="square">
            <a:spAutoFit/>
          </a:bodyPr>
          <a:lstStyle/>
          <a:p>
            <a:r>
              <a:rPr lang="en-US" sz="1600" dirty="0">
                <a:latin typeface="Kristen ITC" pitchFamily="66" charset="0"/>
              </a:rPr>
              <a:t>Dear Mrs. </a:t>
            </a:r>
            <a:r>
              <a:rPr lang="en-US" sz="1600" dirty="0" err="1">
                <a:latin typeface="Kristen ITC" pitchFamily="66" charset="0"/>
              </a:rPr>
              <a:t>LaRue</a:t>
            </a:r>
            <a:r>
              <a:rPr lang="en-US" sz="1600" dirty="0">
                <a:latin typeface="Kristen ITC" pitchFamily="66" charset="0"/>
              </a:rPr>
              <a:t>,</a:t>
            </a:r>
          </a:p>
          <a:p>
            <a:r>
              <a:rPr lang="en-US" sz="1600" dirty="0">
                <a:latin typeface="Kristen ITC" pitchFamily="66" charset="0"/>
              </a:rPr>
              <a:t>How could you do this to me?  This is a PRISON, not a school!  You should see the other dogs.  They are BAD DOGS, Mrs. </a:t>
            </a:r>
            <a:r>
              <a:rPr lang="en-US" sz="1600" dirty="0" err="1">
                <a:latin typeface="Kristen ITC" pitchFamily="66" charset="0"/>
              </a:rPr>
              <a:t>LaRue</a:t>
            </a:r>
            <a:r>
              <a:rPr lang="en-US" sz="1600" dirty="0">
                <a:latin typeface="Kristen ITC" pitchFamily="66" charset="0"/>
              </a:rPr>
              <a:t>! I do not fit in.</a:t>
            </a:r>
          </a:p>
          <a:p>
            <a:pPr algn="ctr"/>
            <a:endParaRPr lang="en-US" sz="1600" dirty="0"/>
          </a:p>
          <a:p>
            <a:pPr algn="ctr"/>
            <a:endParaRPr lang="en-US" sz="1600" dirty="0" smtClean="0"/>
          </a:p>
          <a:p>
            <a:pPr algn="ctr"/>
            <a:r>
              <a:rPr lang="en-US" sz="1600" dirty="0" smtClean="0"/>
              <a:t>Dear </a:t>
            </a:r>
            <a:r>
              <a:rPr lang="en-US" sz="1600" dirty="0"/>
              <a:t>Mrs. </a:t>
            </a:r>
            <a:r>
              <a:rPr lang="en-US" sz="1600" dirty="0" err="1"/>
              <a:t>LaRue</a:t>
            </a:r>
            <a:r>
              <a:rPr lang="en-US" sz="1600" dirty="0"/>
              <a:t>: Letters from Obedience School (Teague)</a:t>
            </a:r>
          </a:p>
          <a:p>
            <a:pPr algn="ctr"/>
            <a:r>
              <a:rPr lang="en-US" sz="1600" dirty="0"/>
              <a:t>7</a:t>
            </a:r>
          </a:p>
        </p:txBody>
      </p:sp>
      <p:sp>
        <p:nvSpPr>
          <p:cNvPr id="8" name="Rectangle 7"/>
          <p:cNvSpPr/>
          <p:nvPr/>
        </p:nvSpPr>
        <p:spPr>
          <a:xfrm>
            <a:off x="4648200" y="3473348"/>
            <a:ext cx="3886200" cy="2831544"/>
          </a:xfrm>
          <a:prstGeom prst="rect">
            <a:avLst/>
          </a:prstGeom>
        </p:spPr>
        <p:txBody>
          <a:bodyPr wrap="square">
            <a:spAutoFit/>
          </a:bodyPr>
          <a:lstStyle/>
          <a:p>
            <a:r>
              <a:rPr lang="en-US" sz="1600" dirty="0">
                <a:latin typeface="Kristen ITC" pitchFamily="66" charset="0"/>
              </a:rPr>
              <a:t>“Where’s Papa going with that ax?” said Fern to her mother as they were setting the table for breakfast.  “Out to the </a:t>
            </a:r>
            <a:r>
              <a:rPr lang="en-US" sz="1600" dirty="0" err="1">
                <a:latin typeface="Kristen ITC" pitchFamily="66" charset="0"/>
              </a:rPr>
              <a:t>hoghouse</a:t>
            </a:r>
            <a:r>
              <a:rPr lang="en-US" sz="1600" dirty="0">
                <a:latin typeface="Kristen ITC" pitchFamily="66" charset="0"/>
              </a:rPr>
              <a:t>,” replied Mrs. Arable.  “Some pigs were born last night.”</a:t>
            </a:r>
          </a:p>
          <a:p>
            <a:pPr algn="ctr"/>
            <a:endParaRPr lang="en-US" sz="1600" dirty="0" smtClean="0">
              <a:latin typeface="Kristen ITC" pitchFamily="66" charset="0"/>
            </a:endParaRPr>
          </a:p>
          <a:p>
            <a:pPr algn="ctr"/>
            <a:endParaRPr lang="en-US" sz="1600" dirty="0"/>
          </a:p>
          <a:p>
            <a:pPr algn="ctr"/>
            <a:endParaRPr lang="en-US" sz="1600" dirty="0" smtClean="0"/>
          </a:p>
          <a:p>
            <a:pPr algn="ctr"/>
            <a:r>
              <a:rPr lang="en-US" sz="1600" dirty="0" smtClean="0"/>
              <a:t>Charlotte’s </a:t>
            </a:r>
            <a:r>
              <a:rPr lang="en-US" sz="1600" dirty="0"/>
              <a:t>Web (White)</a:t>
            </a:r>
          </a:p>
          <a:p>
            <a:pPr algn="ctr"/>
            <a:r>
              <a:rPr lang="en-US" dirty="0"/>
              <a:t>8</a:t>
            </a:r>
          </a:p>
        </p:txBody>
      </p:sp>
    </p:spTree>
    <p:extLst>
      <p:ext uri="{BB962C8B-B14F-4D97-AF65-F5344CB8AC3E}">
        <p14:creationId xmlns:p14="http://schemas.microsoft.com/office/powerpoint/2010/main" val="422342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illiamskr\Desktop\POV game\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0"/>
            <a:ext cx="3962400" cy="2800767"/>
          </a:xfrm>
          <a:prstGeom prst="rect">
            <a:avLst/>
          </a:prstGeom>
        </p:spPr>
        <p:txBody>
          <a:bodyPr wrap="square">
            <a:spAutoFit/>
          </a:bodyPr>
          <a:lstStyle/>
          <a:p>
            <a:r>
              <a:rPr lang="en-US" sz="1600" dirty="0">
                <a:latin typeface="Kristen ITC" pitchFamily="66" charset="0"/>
              </a:rPr>
              <a:t>I felt a little better when Mom said she was tired of life on the road.  Maybe I wasn’t to blame after all.</a:t>
            </a:r>
          </a:p>
          <a:p>
            <a:endParaRPr lang="en-US" sz="1600" dirty="0">
              <a:latin typeface="Kristen ITC" pitchFamily="66" charset="0"/>
            </a:endParaRPr>
          </a:p>
          <a:p>
            <a:endParaRPr lang="en-US" sz="1600" dirty="0">
              <a:latin typeface="Kristen ITC" pitchFamily="66" charset="0"/>
            </a:endParaRPr>
          </a:p>
          <a:p>
            <a:endParaRPr lang="en-US" sz="1600" dirty="0">
              <a:latin typeface="Kristen ITC" pitchFamily="66" charset="0"/>
            </a:endParaRPr>
          </a:p>
          <a:p>
            <a:endParaRPr lang="en-US" sz="1600" dirty="0">
              <a:latin typeface="Kristen ITC" pitchFamily="66" charset="0"/>
            </a:endParaRPr>
          </a:p>
          <a:p>
            <a:pPr algn="ctr"/>
            <a:endParaRPr lang="en-US" sz="1600" dirty="0" smtClean="0"/>
          </a:p>
          <a:p>
            <a:pPr algn="ctr"/>
            <a:endParaRPr lang="en-US" sz="1600" dirty="0"/>
          </a:p>
          <a:p>
            <a:pPr algn="ctr"/>
            <a:r>
              <a:rPr lang="en-US" sz="1600" dirty="0" smtClean="0"/>
              <a:t>Dear </a:t>
            </a:r>
            <a:r>
              <a:rPr lang="en-US" sz="1600" dirty="0"/>
              <a:t>Mr. </a:t>
            </a:r>
            <a:r>
              <a:rPr lang="en-US" sz="1600" dirty="0" err="1"/>
              <a:t>Henshaw</a:t>
            </a:r>
            <a:r>
              <a:rPr lang="en-US" sz="1600" dirty="0"/>
              <a:t> (Cleary)</a:t>
            </a:r>
          </a:p>
          <a:p>
            <a:pPr algn="ctr"/>
            <a:r>
              <a:rPr lang="en-US" sz="1600" dirty="0"/>
              <a:t>9</a:t>
            </a:r>
          </a:p>
        </p:txBody>
      </p:sp>
      <p:sp>
        <p:nvSpPr>
          <p:cNvPr id="3" name="Rectangle 2"/>
          <p:cNvSpPr/>
          <p:nvPr/>
        </p:nvSpPr>
        <p:spPr>
          <a:xfrm>
            <a:off x="4648200" y="203630"/>
            <a:ext cx="3886200" cy="2831544"/>
          </a:xfrm>
          <a:prstGeom prst="rect">
            <a:avLst/>
          </a:prstGeom>
        </p:spPr>
        <p:txBody>
          <a:bodyPr wrap="square">
            <a:spAutoFit/>
          </a:bodyPr>
          <a:lstStyle/>
          <a:p>
            <a:r>
              <a:rPr lang="en-US" sz="1600" dirty="0">
                <a:latin typeface="Kristen ITC" pitchFamily="66" charset="0"/>
              </a:rPr>
              <a:t>Caleb and Papa and I wrote letters to Sarah, and before the ice and snow had melted from the fields, we all received answers.  Mine came first.</a:t>
            </a:r>
          </a:p>
          <a:p>
            <a:endParaRPr lang="en-US" sz="1600" dirty="0">
              <a:latin typeface="Kristen ITC" pitchFamily="66" charset="0"/>
            </a:endParaRPr>
          </a:p>
          <a:p>
            <a:endParaRPr lang="en-US" sz="1600" dirty="0">
              <a:latin typeface="Kristen ITC" pitchFamily="66" charset="0"/>
            </a:endParaRPr>
          </a:p>
          <a:p>
            <a:endParaRPr lang="en-US" sz="1600" dirty="0">
              <a:latin typeface="Kristen ITC" pitchFamily="66" charset="0"/>
            </a:endParaRPr>
          </a:p>
          <a:p>
            <a:pPr algn="ctr"/>
            <a:endParaRPr lang="en-US" sz="1600" dirty="0" smtClean="0"/>
          </a:p>
          <a:p>
            <a:pPr algn="ctr"/>
            <a:r>
              <a:rPr lang="en-US" sz="1600" dirty="0" smtClean="0"/>
              <a:t>Sarah</a:t>
            </a:r>
            <a:r>
              <a:rPr lang="en-US" sz="1600" dirty="0"/>
              <a:t>, Plain and Tall (</a:t>
            </a:r>
            <a:r>
              <a:rPr lang="en-US" sz="1600" dirty="0" err="1"/>
              <a:t>MaccLachlan</a:t>
            </a:r>
            <a:r>
              <a:rPr lang="en-US" sz="1600" dirty="0"/>
              <a:t>)</a:t>
            </a:r>
          </a:p>
          <a:p>
            <a:pPr algn="ctr"/>
            <a:r>
              <a:rPr lang="en-US" dirty="0"/>
              <a:t>10</a:t>
            </a:r>
          </a:p>
        </p:txBody>
      </p:sp>
      <p:sp>
        <p:nvSpPr>
          <p:cNvPr id="4" name="Rectangle 3"/>
          <p:cNvSpPr/>
          <p:nvPr/>
        </p:nvSpPr>
        <p:spPr>
          <a:xfrm>
            <a:off x="249382" y="3429000"/>
            <a:ext cx="3941618" cy="2800767"/>
          </a:xfrm>
          <a:prstGeom prst="rect">
            <a:avLst/>
          </a:prstGeom>
        </p:spPr>
        <p:txBody>
          <a:bodyPr wrap="square">
            <a:spAutoFit/>
          </a:bodyPr>
          <a:lstStyle/>
          <a:p>
            <a:r>
              <a:rPr lang="en-US" sz="1600" dirty="0">
                <a:latin typeface="Kristen ITC" pitchFamily="66" charset="0"/>
              </a:rPr>
              <a:t>Mrs. Jane Tabby could not explain why all four of her children had wings.  “I suppose their father was a fly-by-night,” a neighbor said, and laughed unpleasantly, sneaking round the dumpster.</a:t>
            </a:r>
          </a:p>
          <a:p>
            <a:pPr algn="ctr"/>
            <a:endParaRPr lang="en-US" sz="1600" dirty="0"/>
          </a:p>
          <a:p>
            <a:pPr algn="ctr"/>
            <a:endParaRPr lang="en-US" sz="1600" dirty="0"/>
          </a:p>
          <a:p>
            <a:pPr algn="ctr"/>
            <a:endParaRPr lang="en-US" sz="1600" dirty="0" smtClean="0"/>
          </a:p>
          <a:p>
            <a:pPr algn="ctr"/>
            <a:r>
              <a:rPr lang="en-US" sz="1600" dirty="0" err="1" smtClean="0"/>
              <a:t>Catwings</a:t>
            </a:r>
            <a:r>
              <a:rPr lang="en-US" sz="1600" dirty="0" smtClean="0"/>
              <a:t> </a:t>
            </a:r>
            <a:r>
              <a:rPr lang="en-US" sz="1600" dirty="0"/>
              <a:t>(Le </a:t>
            </a:r>
            <a:r>
              <a:rPr lang="en-US" sz="1600" dirty="0" err="1"/>
              <a:t>Guin</a:t>
            </a:r>
            <a:r>
              <a:rPr lang="en-US" sz="1600" dirty="0"/>
              <a:t>)</a:t>
            </a:r>
          </a:p>
          <a:p>
            <a:pPr algn="ctr"/>
            <a:r>
              <a:rPr lang="en-US" sz="1600" dirty="0"/>
              <a:t>11</a:t>
            </a:r>
          </a:p>
        </p:txBody>
      </p:sp>
      <p:sp>
        <p:nvSpPr>
          <p:cNvPr id="5" name="Rectangle 4"/>
          <p:cNvSpPr/>
          <p:nvPr/>
        </p:nvSpPr>
        <p:spPr>
          <a:xfrm>
            <a:off x="4662055" y="3429000"/>
            <a:ext cx="3872345" cy="2800767"/>
          </a:xfrm>
          <a:prstGeom prst="rect">
            <a:avLst/>
          </a:prstGeom>
        </p:spPr>
        <p:txBody>
          <a:bodyPr wrap="square">
            <a:spAutoFit/>
          </a:bodyPr>
          <a:lstStyle/>
          <a:p>
            <a:r>
              <a:rPr lang="en-US" sz="1600" dirty="0">
                <a:latin typeface="Kristen ITC" pitchFamily="66" charset="0"/>
              </a:rPr>
              <a:t>After walking for many days, a wolf wandered into a quiet little town.  He was tired and hungry, his feet ached, and he had only a little money that he kept for emergencies</a:t>
            </a:r>
          </a:p>
          <a:p>
            <a:pPr algn="ctr"/>
            <a:endParaRPr lang="en-US" sz="1600" dirty="0"/>
          </a:p>
          <a:p>
            <a:pPr algn="ctr"/>
            <a:endParaRPr lang="en-US" sz="1600" dirty="0"/>
          </a:p>
          <a:p>
            <a:pPr algn="ctr"/>
            <a:endParaRPr lang="en-US" sz="1600" dirty="0"/>
          </a:p>
          <a:p>
            <a:pPr algn="ctr"/>
            <a:endParaRPr lang="en-US" sz="1600" dirty="0" smtClean="0"/>
          </a:p>
          <a:p>
            <a:pPr algn="ctr"/>
            <a:r>
              <a:rPr lang="en-US" sz="1600" dirty="0" smtClean="0"/>
              <a:t>Wolf</a:t>
            </a:r>
            <a:r>
              <a:rPr lang="en-US" sz="1600" dirty="0"/>
              <a:t>!</a:t>
            </a:r>
          </a:p>
          <a:p>
            <a:pPr algn="ctr"/>
            <a:r>
              <a:rPr lang="en-US" sz="1600" dirty="0"/>
              <a:t>12</a:t>
            </a:r>
          </a:p>
        </p:txBody>
      </p:sp>
    </p:spTree>
    <p:extLst>
      <p:ext uri="{BB962C8B-B14F-4D97-AF65-F5344CB8AC3E}">
        <p14:creationId xmlns:p14="http://schemas.microsoft.com/office/powerpoint/2010/main" val="136593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illiamskr\Desktop\POV game\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0"/>
            <a:ext cx="3962400" cy="2800767"/>
          </a:xfrm>
          <a:prstGeom prst="rect">
            <a:avLst/>
          </a:prstGeom>
        </p:spPr>
        <p:txBody>
          <a:bodyPr wrap="square">
            <a:spAutoFit/>
          </a:bodyPr>
          <a:lstStyle/>
          <a:p>
            <a:r>
              <a:rPr lang="en-US" sz="1600" dirty="0">
                <a:latin typeface="Kristen ITC" pitchFamily="66" charset="0"/>
              </a:rPr>
              <a:t>Princess Paulina need a job.  Her father had given up his throne to become a wood-carver and moved them to a humble shack in a neighboring kingdom.</a:t>
            </a:r>
          </a:p>
          <a:p>
            <a:pPr algn="ctr"/>
            <a:endParaRPr lang="en-US" sz="1600" dirty="0"/>
          </a:p>
          <a:p>
            <a:pPr algn="ctr"/>
            <a:endParaRPr lang="en-US" sz="1600" dirty="0"/>
          </a:p>
          <a:p>
            <a:pPr algn="ctr"/>
            <a:endParaRPr lang="en-US" sz="1600" dirty="0" smtClean="0"/>
          </a:p>
          <a:p>
            <a:pPr algn="ctr"/>
            <a:endParaRPr lang="en-US" sz="1600" dirty="0"/>
          </a:p>
          <a:p>
            <a:pPr algn="ctr"/>
            <a:r>
              <a:rPr lang="en-US" sz="1600" dirty="0" smtClean="0"/>
              <a:t>The </a:t>
            </a:r>
            <a:r>
              <a:rPr lang="en-US" sz="1600" dirty="0"/>
              <a:t>Princess and the Pizza (Jane and </a:t>
            </a:r>
            <a:r>
              <a:rPr lang="en-US" sz="1600" dirty="0" err="1"/>
              <a:t>Auch</a:t>
            </a:r>
            <a:r>
              <a:rPr lang="en-US" sz="1600" dirty="0"/>
              <a:t>)</a:t>
            </a:r>
          </a:p>
          <a:p>
            <a:pPr algn="ctr"/>
            <a:r>
              <a:rPr lang="en-US" sz="1600" dirty="0"/>
              <a:t>13</a:t>
            </a:r>
          </a:p>
        </p:txBody>
      </p:sp>
      <p:sp>
        <p:nvSpPr>
          <p:cNvPr id="3" name="Rectangle 2"/>
          <p:cNvSpPr/>
          <p:nvPr/>
        </p:nvSpPr>
        <p:spPr>
          <a:xfrm>
            <a:off x="4648200" y="231293"/>
            <a:ext cx="3886200" cy="2800767"/>
          </a:xfrm>
          <a:prstGeom prst="rect">
            <a:avLst/>
          </a:prstGeom>
        </p:spPr>
        <p:txBody>
          <a:bodyPr wrap="square">
            <a:spAutoFit/>
          </a:bodyPr>
          <a:lstStyle/>
          <a:p>
            <a:r>
              <a:rPr lang="en-US" sz="1600" dirty="0">
                <a:latin typeface="Kristen ITC" pitchFamily="66" charset="0"/>
              </a:rPr>
              <a:t>Two </a:t>
            </a:r>
            <a:r>
              <a:rPr lang="en-US" sz="1600" dirty="0" smtClean="0">
                <a:latin typeface="Kristen ITC" pitchFamily="66" charset="0"/>
              </a:rPr>
              <a:t>men </a:t>
            </a:r>
            <a:r>
              <a:rPr lang="en-US" sz="1600" dirty="0">
                <a:latin typeface="Kristen ITC" pitchFamily="66" charset="0"/>
              </a:rPr>
              <a:t>walked into the rain forest.  Moments before, the forest </a:t>
            </a:r>
            <a:r>
              <a:rPr lang="en-US" sz="1600" dirty="0" smtClean="0">
                <a:latin typeface="Kristen ITC" pitchFamily="66" charset="0"/>
              </a:rPr>
              <a:t>had </a:t>
            </a:r>
            <a:r>
              <a:rPr lang="en-US" sz="1600" dirty="0">
                <a:latin typeface="Kristen ITC" pitchFamily="66" charset="0"/>
              </a:rPr>
              <a:t>been alive with the sounds of squawking birds and howling monkeys.  </a:t>
            </a:r>
          </a:p>
          <a:p>
            <a:pPr algn="ctr"/>
            <a:endParaRPr lang="en-US" sz="1600" dirty="0"/>
          </a:p>
          <a:p>
            <a:pPr algn="ctr"/>
            <a:endParaRPr lang="en-US" sz="1600" dirty="0"/>
          </a:p>
          <a:p>
            <a:pPr algn="ctr"/>
            <a:endParaRPr lang="en-US" sz="1600" dirty="0" smtClean="0"/>
          </a:p>
          <a:p>
            <a:pPr algn="ctr"/>
            <a:endParaRPr lang="en-US" sz="1600" dirty="0"/>
          </a:p>
          <a:p>
            <a:pPr algn="ctr"/>
            <a:r>
              <a:rPr lang="en-US" sz="1600" dirty="0" smtClean="0"/>
              <a:t>The </a:t>
            </a:r>
            <a:r>
              <a:rPr lang="en-US" sz="1600" dirty="0"/>
              <a:t>Great Kapok Tree (Cherry)</a:t>
            </a:r>
          </a:p>
          <a:p>
            <a:pPr algn="ctr"/>
            <a:r>
              <a:rPr lang="en-US" sz="1600" dirty="0"/>
              <a:t>14</a:t>
            </a:r>
          </a:p>
        </p:txBody>
      </p:sp>
      <p:sp>
        <p:nvSpPr>
          <p:cNvPr id="4" name="Rectangle 3"/>
          <p:cNvSpPr/>
          <p:nvPr/>
        </p:nvSpPr>
        <p:spPr>
          <a:xfrm>
            <a:off x="235527" y="3429000"/>
            <a:ext cx="3955473" cy="2800767"/>
          </a:xfrm>
          <a:prstGeom prst="rect">
            <a:avLst/>
          </a:prstGeom>
        </p:spPr>
        <p:txBody>
          <a:bodyPr wrap="square">
            <a:spAutoFit/>
          </a:bodyPr>
          <a:lstStyle/>
          <a:p>
            <a:r>
              <a:rPr lang="en-US" sz="1600" dirty="0">
                <a:latin typeface="Kristen ITC" pitchFamily="66" charset="0"/>
              </a:rPr>
              <a:t>The minute Montezuma smelled the suitcases, he knew that Sally and Steve and his best buddy, Sam were going away.</a:t>
            </a:r>
          </a:p>
          <a:p>
            <a:endParaRPr lang="en-US" sz="1600" dirty="0">
              <a:latin typeface="Kristen ITC" pitchFamily="66" charset="0"/>
            </a:endParaRPr>
          </a:p>
          <a:p>
            <a:pPr algn="ctr"/>
            <a:endParaRPr lang="en-US" sz="1600" dirty="0"/>
          </a:p>
          <a:p>
            <a:pPr algn="ctr"/>
            <a:endParaRPr lang="en-US" sz="1600" dirty="0"/>
          </a:p>
          <a:p>
            <a:pPr algn="ctr"/>
            <a:endParaRPr lang="en-US" sz="1600" dirty="0" smtClean="0"/>
          </a:p>
          <a:p>
            <a:pPr algn="ctr"/>
            <a:endParaRPr lang="en-US" sz="1600" dirty="0"/>
          </a:p>
          <a:p>
            <a:pPr algn="ctr"/>
            <a:r>
              <a:rPr lang="en-US" sz="1600" dirty="0" smtClean="0"/>
              <a:t>Montezuma’s </a:t>
            </a:r>
            <a:r>
              <a:rPr lang="en-US" sz="1600" dirty="0"/>
              <a:t>Revenge (Best)</a:t>
            </a:r>
          </a:p>
          <a:p>
            <a:pPr algn="ctr"/>
            <a:r>
              <a:rPr lang="en-US" sz="1600" dirty="0"/>
              <a:t>15</a:t>
            </a:r>
          </a:p>
        </p:txBody>
      </p:sp>
      <p:sp>
        <p:nvSpPr>
          <p:cNvPr id="5" name="Rectangle 4"/>
          <p:cNvSpPr/>
          <p:nvPr/>
        </p:nvSpPr>
        <p:spPr>
          <a:xfrm>
            <a:off x="4662055" y="3473303"/>
            <a:ext cx="3872345" cy="2800767"/>
          </a:xfrm>
          <a:prstGeom prst="rect">
            <a:avLst/>
          </a:prstGeom>
        </p:spPr>
        <p:txBody>
          <a:bodyPr wrap="square">
            <a:spAutoFit/>
          </a:bodyPr>
          <a:lstStyle/>
          <a:p>
            <a:r>
              <a:rPr lang="en-US" sz="1600" dirty="0">
                <a:latin typeface="Kristen ITC" pitchFamily="66" charset="0"/>
              </a:rPr>
              <a:t>Trisha, the littlest girl in the family, grew up loving books.  Her schoolteacher mother read to her every night.  Her redheaded brother brought his book home from school and shared them.</a:t>
            </a:r>
          </a:p>
          <a:p>
            <a:pPr algn="ctr"/>
            <a:endParaRPr lang="en-US" sz="1600" dirty="0"/>
          </a:p>
          <a:p>
            <a:pPr algn="ctr"/>
            <a:endParaRPr lang="en-US" sz="1600" dirty="0" smtClean="0"/>
          </a:p>
          <a:p>
            <a:pPr algn="ctr"/>
            <a:endParaRPr lang="en-US" sz="1600" dirty="0"/>
          </a:p>
          <a:p>
            <a:pPr algn="ctr"/>
            <a:r>
              <a:rPr lang="en-US" sz="1600" dirty="0" smtClean="0"/>
              <a:t>Thank </a:t>
            </a:r>
            <a:r>
              <a:rPr lang="en-US" sz="1600" dirty="0"/>
              <a:t>You, Mr. </a:t>
            </a:r>
            <a:r>
              <a:rPr lang="en-US" sz="1600" dirty="0" err="1"/>
              <a:t>Falker</a:t>
            </a:r>
            <a:r>
              <a:rPr lang="en-US" sz="1600" dirty="0"/>
              <a:t> (</a:t>
            </a:r>
            <a:r>
              <a:rPr lang="en-US" sz="1600" dirty="0" err="1"/>
              <a:t>Polacco</a:t>
            </a:r>
            <a:r>
              <a:rPr lang="en-US" sz="1600" dirty="0"/>
              <a:t>)</a:t>
            </a:r>
          </a:p>
          <a:p>
            <a:pPr algn="ctr"/>
            <a:r>
              <a:rPr lang="en-US" sz="1600" dirty="0"/>
              <a:t>16</a:t>
            </a:r>
          </a:p>
        </p:txBody>
      </p:sp>
    </p:spTree>
    <p:extLst>
      <p:ext uri="{BB962C8B-B14F-4D97-AF65-F5344CB8AC3E}">
        <p14:creationId xmlns:p14="http://schemas.microsoft.com/office/powerpoint/2010/main" val="136593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33350" y="66675"/>
            <a:ext cx="8915400" cy="6705600"/>
          </a:xfrm>
          <a:prstGeom prst="rect">
            <a:avLst/>
          </a:prstGeom>
          <a:noFill/>
          <a:ln w="57150" cmpd="thinThick">
            <a:solidFill>
              <a:srgbClr val="ED132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Rectangle 1"/>
          <p:cNvSpPr/>
          <p:nvPr/>
        </p:nvSpPr>
        <p:spPr>
          <a:xfrm>
            <a:off x="318984" y="1524000"/>
            <a:ext cx="1219200" cy="9906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en-US" dirty="0">
              <a:solidFill>
                <a:schemeClr val="tx1"/>
              </a:solidFill>
            </a:endParaRPr>
          </a:p>
        </p:txBody>
      </p:sp>
      <p:sp>
        <p:nvSpPr>
          <p:cNvPr id="33" name="Rectangle 32"/>
          <p:cNvSpPr/>
          <p:nvPr/>
        </p:nvSpPr>
        <p:spPr>
          <a:xfrm>
            <a:off x="312057" y="2525486"/>
            <a:ext cx="1219200" cy="990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Take the short cut</a:t>
            </a:r>
            <a:endParaRPr lang="en-US" dirty="0">
              <a:solidFill>
                <a:schemeClr val="tx1"/>
              </a:solidFill>
            </a:endParaRPr>
          </a:p>
        </p:txBody>
      </p:sp>
      <p:sp>
        <p:nvSpPr>
          <p:cNvPr id="34" name="Rectangle 33"/>
          <p:cNvSpPr/>
          <p:nvPr/>
        </p:nvSpPr>
        <p:spPr>
          <a:xfrm>
            <a:off x="3981450" y="533400"/>
            <a:ext cx="1219200" cy="990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763294" y="534535"/>
            <a:ext cx="1219200" cy="990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Take an extra turn</a:t>
            </a:r>
            <a:endParaRPr lang="en-US" dirty="0">
              <a:solidFill>
                <a:schemeClr val="tx1"/>
              </a:solidFill>
            </a:endParaRPr>
          </a:p>
        </p:txBody>
      </p:sp>
      <p:sp>
        <p:nvSpPr>
          <p:cNvPr id="36" name="Rectangle 35"/>
          <p:cNvSpPr/>
          <p:nvPr/>
        </p:nvSpPr>
        <p:spPr>
          <a:xfrm>
            <a:off x="2762250" y="1524000"/>
            <a:ext cx="1219200" cy="9906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762250" y="2532064"/>
            <a:ext cx="1219200" cy="990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750457" y="3516086"/>
            <a:ext cx="1219200" cy="990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Miss one turn</a:t>
            </a:r>
          </a:p>
          <a:p>
            <a:pPr algn="ctr"/>
            <a:endParaRPr lang="en-US" dirty="0"/>
          </a:p>
        </p:txBody>
      </p:sp>
      <p:sp>
        <p:nvSpPr>
          <p:cNvPr id="39" name="Rectangle 38"/>
          <p:cNvSpPr/>
          <p:nvPr/>
        </p:nvSpPr>
        <p:spPr>
          <a:xfrm>
            <a:off x="2750457" y="4506686"/>
            <a:ext cx="1219200" cy="990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Take the short cut</a:t>
            </a:r>
          </a:p>
          <a:p>
            <a:pPr algn="ctr"/>
            <a:endParaRPr lang="en-US" dirty="0"/>
          </a:p>
        </p:txBody>
      </p:sp>
      <p:sp>
        <p:nvSpPr>
          <p:cNvPr id="40" name="Rectangle 39"/>
          <p:cNvSpPr/>
          <p:nvPr/>
        </p:nvSpPr>
        <p:spPr>
          <a:xfrm>
            <a:off x="2750457" y="5497286"/>
            <a:ext cx="1219200" cy="990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531257" y="5497286"/>
            <a:ext cx="1219200" cy="9906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18984" y="5497286"/>
            <a:ext cx="1219200" cy="990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2057" y="4506686"/>
            <a:ext cx="1219200" cy="990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Miss one turn</a:t>
            </a:r>
            <a:endParaRPr lang="en-US" dirty="0">
              <a:solidFill>
                <a:schemeClr val="tx1"/>
              </a:solidFill>
            </a:endParaRPr>
          </a:p>
        </p:txBody>
      </p:sp>
      <p:sp>
        <p:nvSpPr>
          <p:cNvPr id="44" name="Rectangle 43"/>
          <p:cNvSpPr/>
          <p:nvPr/>
        </p:nvSpPr>
        <p:spPr>
          <a:xfrm>
            <a:off x="312057" y="3516086"/>
            <a:ext cx="1219200" cy="990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181600" y="533400"/>
            <a:ext cx="1219200" cy="990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200650" y="4475389"/>
            <a:ext cx="1219200" cy="990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200650" y="3484789"/>
            <a:ext cx="1219200" cy="990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Move back 1 space</a:t>
            </a:r>
            <a:endParaRPr lang="en-US" dirty="0">
              <a:solidFill>
                <a:schemeClr val="tx1"/>
              </a:solidFill>
            </a:endParaRPr>
          </a:p>
        </p:txBody>
      </p:sp>
      <p:sp>
        <p:nvSpPr>
          <p:cNvPr id="48" name="Rectangle 47"/>
          <p:cNvSpPr/>
          <p:nvPr/>
        </p:nvSpPr>
        <p:spPr>
          <a:xfrm>
            <a:off x="5181600" y="2532064"/>
            <a:ext cx="1219200" cy="9906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5181600" y="1525135"/>
            <a:ext cx="1219200" cy="990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5200650" y="5465989"/>
            <a:ext cx="1219200" cy="990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Move ahead one space</a:t>
            </a:r>
            <a:endParaRPr lang="en-US" dirty="0">
              <a:solidFill>
                <a:schemeClr val="tx1"/>
              </a:solidFill>
            </a:endParaRPr>
          </a:p>
        </p:txBody>
      </p:sp>
      <p:sp>
        <p:nvSpPr>
          <p:cNvPr id="51" name="Rectangle 50"/>
          <p:cNvSpPr/>
          <p:nvPr/>
        </p:nvSpPr>
        <p:spPr>
          <a:xfrm>
            <a:off x="6427107" y="5466443"/>
            <a:ext cx="1219200" cy="990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646307" y="5465989"/>
            <a:ext cx="1219200" cy="9906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646307" y="2532064"/>
            <a:ext cx="1219200" cy="990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a:t>
            </a:r>
            <a:endParaRPr lang="en-US" dirty="0">
              <a:solidFill>
                <a:schemeClr val="tx1"/>
              </a:solidFill>
            </a:endParaRPr>
          </a:p>
        </p:txBody>
      </p:sp>
      <p:sp>
        <p:nvSpPr>
          <p:cNvPr id="54" name="Rectangle 53"/>
          <p:cNvSpPr/>
          <p:nvPr/>
        </p:nvSpPr>
        <p:spPr>
          <a:xfrm>
            <a:off x="7646307" y="3503386"/>
            <a:ext cx="1219200" cy="990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646307" y="4475843"/>
            <a:ext cx="1219200" cy="990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Wave 2"/>
          <p:cNvSpPr/>
          <p:nvPr/>
        </p:nvSpPr>
        <p:spPr>
          <a:xfrm>
            <a:off x="1538184" y="2667000"/>
            <a:ext cx="1212274" cy="752475"/>
          </a:xfrm>
          <a:prstGeom prst="wave">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Wave 27"/>
          <p:cNvSpPr/>
          <p:nvPr/>
        </p:nvSpPr>
        <p:spPr>
          <a:xfrm>
            <a:off x="3982495" y="4625748"/>
            <a:ext cx="1199106" cy="752475"/>
          </a:xfrm>
          <a:prstGeom prst="wave">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2257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501D128E2F644A9B3A1F0F2FD72AC1" ma:contentTypeVersion="0" ma:contentTypeDescription="Create a new document." ma:contentTypeScope="" ma:versionID="3bf0fd7ba3c7287b08829e95255214c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C04651-20DC-4FF2-A69B-8FCDF8E811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2913DF6-0DCE-42BE-BEF0-C6D1D5C87C9A}">
  <ds:schemaRefs>
    <ds:schemaRef ds:uri="http://schemas.microsoft.com/sharepoint/v3/contenttype/forms"/>
  </ds:schemaRefs>
</ds:datastoreItem>
</file>

<file path=customXml/itemProps3.xml><?xml version="1.0" encoding="utf-8"?>
<ds:datastoreItem xmlns:ds="http://schemas.openxmlformats.org/officeDocument/2006/customXml" ds:itemID="{CA8E8496-2882-473C-A373-F264B1ECA38D}">
  <ds:schemaRefs>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525</TotalTime>
  <Words>1203</Words>
  <Application>Microsoft Office PowerPoint</Application>
  <PresentationFormat>On-screen Show (4:3)</PresentationFormat>
  <Paragraphs>207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DMPS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Krystyn Williams</dc:creator>
  <cp:lastModifiedBy>Frey, Julia</cp:lastModifiedBy>
  <cp:revision>21</cp:revision>
  <cp:lastPrinted>2012-10-01T12:29:56Z</cp:lastPrinted>
  <dcterms:created xsi:type="dcterms:W3CDTF">2012-09-24T22:15:46Z</dcterms:created>
  <dcterms:modified xsi:type="dcterms:W3CDTF">2013-09-04T01:23:04Z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0x0101004B501D128E2F644A9B3A1F0F2FD72AC1</vt:lpwstr>
  </property>
</Properties>
</file>