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1" r:id="rId3"/>
    <p:sldMasterId id="2147483705" r:id="rId4"/>
    <p:sldMasterId id="2147483734" r:id="rId5"/>
    <p:sldMasterId id="2147483750" r:id="rId6"/>
    <p:sldMasterId id="2147483765" r:id="rId7"/>
  </p:sldMasterIdLst>
  <p:notesMasterIdLst>
    <p:notesMasterId r:id="rId128"/>
  </p:notesMasterIdLst>
  <p:sldIdLst>
    <p:sldId id="277" r:id="rId8"/>
    <p:sldId id="278"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17" r:id="rId37"/>
    <p:sldId id="478" r:id="rId38"/>
    <p:sldId id="473" r:id="rId39"/>
    <p:sldId id="474" r:id="rId40"/>
    <p:sldId id="475" r:id="rId41"/>
    <p:sldId id="476" r:id="rId42"/>
    <p:sldId id="477" r:id="rId43"/>
    <p:sldId id="479" r:id="rId44"/>
    <p:sldId id="419" r:id="rId45"/>
    <p:sldId id="429" r:id="rId46"/>
    <p:sldId id="284" r:id="rId47"/>
    <p:sldId id="334" r:id="rId48"/>
    <p:sldId id="363" r:id="rId49"/>
    <p:sldId id="352" r:id="rId50"/>
    <p:sldId id="365" r:id="rId51"/>
    <p:sldId id="431" r:id="rId52"/>
    <p:sldId id="432" r:id="rId53"/>
    <p:sldId id="366" r:id="rId54"/>
    <p:sldId id="367" r:id="rId55"/>
    <p:sldId id="368" r:id="rId56"/>
    <p:sldId id="392" r:id="rId57"/>
    <p:sldId id="372" r:id="rId58"/>
    <p:sldId id="369" r:id="rId59"/>
    <p:sldId id="371" r:id="rId60"/>
    <p:sldId id="370" r:id="rId61"/>
    <p:sldId id="374" r:id="rId62"/>
    <p:sldId id="434" r:id="rId63"/>
    <p:sldId id="435" r:id="rId64"/>
    <p:sldId id="373" r:id="rId65"/>
    <p:sldId id="375" r:id="rId66"/>
    <p:sldId id="376" r:id="rId67"/>
    <p:sldId id="377" r:id="rId68"/>
    <p:sldId id="353" r:id="rId69"/>
    <p:sldId id="354" r:id="rId70"/>
    <p:sldId id="378" r:id="rId71"/>
    <p:sldId id="379" r:id="rId72"/>
    <p:sldId id="380" r:id="rId73"/>
    <p:sldId id="381" r:id="rId74"/>
    <p:sldId id="382" r:id="rId75"/>
    <p:sldId id="383" r:id="rId76"/>
    <p:sldId id="384" r:id="rId77"/>
    <p:sldId id="385" r:id="rId78"/>
    <p:sldId id="386" r:id="rId79"/>
    <p:sldId id="387" r:id="rId80"/>
    <p:sldId id="388" r:id="rId81"/>
    <p:sldId id="389" r:id="rId82"/>
    <p:sldId id="390" r:id="rId83"/>
    <p:sldId id="391" r:id="rId84"/>
    <p:sldId id="415" r:id="rId85"/>
    <p:sldId id="393" r:id="rId86"/>
    <p:sldId id="394" r:id="rId87"/>
    <p:sldId id="395" r:id="rId88"/>
    <p:sldId id="396" r:id="rId89"/>
    <p:sldId id="397" r:id="rId90"/>
    <p:sldId id="413" r:id="rId91"/>
    <p:sldId id="398" r:id="rId92"/>
    <p:sldId id="399" r:id="rId93"/>
    <p:sldId id="400" r:id="rId94"/>
    <p:sldId id="401" r:id="rId95"/>
    <p:sldId id="416" r:id="rId96"/>
    <p:sldId id="402" r:id="rId97"/>
    <p:sldId id="351" r:id="rId98"/>
    <p:sldId id="422" r:id="rId99"/>
    <p:sldId id="436" r:id="rId100"/>
    <p:sldId id="421" r:id="rId101"/>
    <p:sldId id="364" r:id="rId102"/>
    <p:sldId id="441" r:id="rId103"/>
    <p:sldId id="403" r:id="rId104"/>
    <p:sldId id="404" r:id="rId105"/>
    <p:sldId id="405" r:id="rId106"/>
    <p:sldId id="407" r:id="rId107"/>
    <p:sldId id="406" r:id="rId108"/>
    <p:sldId id="408" r:id="rId109"/>
    <p:sldId id="409" r:id="rId110"/>
    <p:sldId id="437" r:id="rId111"/>
    <p:sldId id="438" r:id="rId112"/>
    <p:sldId id="412" r:id="rId113"/>
    <p:sldId id="423" r:id="rId114"/>
    <p:sldId id="433" r:id="rId115"/>
    <p:sldId id="439" r:id="rId116"/>
    <p:sldId id="440" r:id="rId117"/>
    <p:sldId id="481" r:id="rId118"/>
    <p:sldId id="359" r:id="rId119"/>
    <p:sldId id="426" r:id="rId120"/>
    <p:sldId id="480" r:id="rId121"/>
    <p:sldId id="482" r:id="rId122"/>
    <p:sldId id="428" r:id="rId123"/>
    <p:sldId id="469" r:id="rId124"/>
    <p:sldId id="470" r:id="rId125"/>
    <p:sldId id="471" r:id="rId126"/>
    <p:sldId id="472" r:id="rId1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CCFF"/>
    <a:srgbClr val="99FFCC"/>
    <a:srgbClr val="FFFF00"/>
    <a:srgbClr val="CCECFF"/>
    <a:srgbClr val="000000"/>
    <a:srgbClr val="CC0000"/>
    <a:srgbClr val="66CCFF"/>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27" autoAdjust="0"/>
  </p:normalViewPr>
  <p:slideViewPr>
    <p:cSldViewPr>
      <p:cViewPr>
        <p:scale>
          <a:sx n="50" d="100"/>
          <a:sy n="50" d="100"/>
        </p:scale>
        <p:origin x="-485"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2012-13</c:v>
                </c:pt>
              </c:strCache>
            </c:strRef>
          </c:tx>
          <c:invertIfNegative val="0"/>
          <c:dLbls>
            <c:dLbl>
              <c:idx val="0"/>
              <c:layout>
                <c:manualLayout>
                  <c:x val="1.9374068554396422E-2"/>
                  <c:y val="-4.4896522574311863E-2"/>
                </c:manualLayout>
              </c:layout>
              <c:showLegendKey val="0"/>
              <c:showVal val="1"/>
              <c:showCatName val="0"/>
              <c:showSerName val="0"/>
              <c:showPercent val="0"/>
              <c:showBubbleSize val="0"/>
            </c:dLbl>
            <c:dLbl>
              <c:idx val="1"/>
              <c:layout>
                <c:manualLayout>
                  <c:x val="1.937406855439637E-2"/>
                  <c:y val="-3.9284457252522859E-2"/>
                </c:manualLayout>
              </c:layout>
              <c:showLegendKey val="0"/>
              <c:showVal val="1"/>
              <c:showCatName val="0"/>
              <c:showSerName val="0"/>
              <c:showPercent val="0"/>
              <c:showBubbleSize val="0"/>
            </c:dLbl>
            <c:dLbl>
              <c:idx val="2"/>
              <c:layout>
                <c:manualLayout>
                  <c:x val="2.0864381520119227E-2"/>
                  <c:y val="-4.4896522574311808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Sheet1!$B$2:$B$4</c:f>
              <c:numCache>
                <c:formatCode>0%</c:formatCode>
                <c:ptCount val="3"/>
                <c:pt idx="0">
                  <c:v>0.4</c:v>
                </c:pt>
                <c:pt idx="1">
                  <c:v>0.45</c:v>
                </c:pt>
                <c:pt idx="2">
                  <c:v>0.37</c:v>
                </c:pt>
              </c:numCache>
            </c:numRef>
          </c:val>
        </c:ser>
        <c:ser>
          <c:idx val="1"/>
          <c:order val="1"/>
          <c:tx>
            <c:strRef>
              <c:f>Sheet1!$C$1</c:f>
              <c:strCache>
                <c:ptCount val="1"/>
                <c:pt idx="0">
                  <c:v>2013-14</c:v>
                </c:pt>
              </c:strCache>
            </c:strRef>
          </c:tx>
          <c:invertIfNegative val="0"/>
          <c:dLbls>
            <c:dLbl>
              <c:idx val="0"/>
              <c:layout>
                <c:manualLayout>
                  <c:x val="1.6393442622950765E-2"/>
                  <c:y val="-3.9284457252522831E-2"/>
                </c:manualLayout>
              </c:layout>
              <c:showLegendKey val="0"/>
              <c:showVal val="1"/>
              <c:showCatName val="0"/>
              <c:showSerName val="0"/>
              <c:showPercent val="0"/>
              <c:showBubbleSize val="0"/>
            </c:dLbl>
            <c:dLbl>
              <c:idx val="1"/>
              <c:layout>
                <c:manualLayout>
                  <c:x val="1.7883755588673621E-2"/>
                  <c:y val="-3.9284457252522838E-2"/>
                </c:manualLayout>
              </c:layout>
              <c:showLegendKey val="0"/>
              <c:showVal val="1"/>
              <c:showCatName val="0"/>
              <c:showSerName val="0"/>
              <c:showPercent val="0"/>
              <c:showBubbleSize val="0"/>
            </c:dLbl>
            <c:dLbl>
              <c:idx val="2"/>
              <c:layout>
                <c:manualLayout>
                  <c:x val="1.9374068554396533E-2"/>
                  <c:y val="-3.3672391930733861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Sheet1!$C$2:$C$4</c:f>
              <c:numCache>
                <c:formatCode>0%</c:formatCode>
                <c:ptCount val="3"/>
                <c:pt idx="0">
                  <c:v>0.6</c:v>
                </c:pt>
                <c:pt idx="1">
                  <c:v>0.66</c:v>
                </c:pt>
                <c:pt idx="2">
                  <c:v>0.65</c:v>
                </c:pt>
              </c:numCache>
            </c:numRef>
          </c:val>
        </c:ser>
        <c:dLbls>
          <c:showLegendKey val="0"/>
          <c:showVal val="1"/>
          <c:showCatName val="0"/>
          <c:showSerName val="0"/>
          <c:showPercent val="0"/>
          <c:showBubbleSize val="0"/>
        </c:dLbls>
        <c:gapWidth val="75"/>
        <c:shape val="cylinder"/>
        <c:axId val="221107328"/>
        <c:axId val="221108864"/>
        <c:axId val="0"/>
      </c:bar3DChart>
      <c:catAx>
        <c:axId val="221107328"/>
        <c:scaling>
          <c:orientation val="minMax"/>
        </c:scaling>
        <c:delete val="0"/>
        <c:axPos val="b"/>
        <c:majorTickMark val="none"/>
        <c:minorTickMark val="none"/>
        <c:tickLblPos val="nextTo"/>
        <c:crossAx val="221108864"/>
        <c:crosses val="autoZero"/>
        <c:auto val="1"/>
        <c:lblAlgn val="ctr"/>
        <c:lblOffset val="100"/>
        <c:noMultiLvlLbl val="0"/>
      </c:catAx>
      <c:valAx>
        <c:axId val="221108864"/>
        <c:scaling>
          <c:orientation val="minMax"/>
        </c:scaling>
        <c:delete val="0"/>
        <c:axPos val="l"/>
        <c:numFmt formatCode="0%" sourceLinked="1"/>
        <c:majorTickMark val="none"/>
        <c:minorTickMark val="none"/>
        <c:tickLblPos val="nextTo"/>
        <c:crossAx val="22110732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2012-13</c:v>
                </c:pt>
              </c:strCache>
            </c:strRef>
          </c:tx>
          <c:invertIfNegative val="0"/>
          <c:dLbls>
            <c:dLbl>
              <c:idx val="0"/>
              <c:layout>
                <c:manualLayout>
                  <c:x val="1.9374068554396422E-2"/>
                  <c:y val="-4.4896522574311863E-2"/>
                </c:manualLayout>
              </c:layout>
              <c:showLegendKey val="0"/>
              <c:showVal val="1"/>
              <c:showCatName val="0"/>
              <c:showSerName val="0"/>
              <c:showPercent val="0"/>
              <c:showBubbleSize val="0"/>
            </c:dLbl>
            <c:dLbl>
              <c:idx val="1"/>
              <c:layout>
                <c:manualLayout>
                  <c:x val="1.937406855439637E-2"/>
                  <c:y val="-3.9284457252522859E-2"/>
                </c:manualLayout>
              </c:layout>
              <c:showLegendKey val="0"/>
              <c:showVal val="1"/>
              <c:showCatName val="0"/>
              <c:showSerName val="0"/>
              <c:showPercent val="0"/>
              <c:showBubbleSize val="0"/>
            </c:dLbl>
            <c:dLbl>
              <c:idx val="2"/>
              <c:layout>
                <c:manualLayout>
                  <c:x val="2.0864381520119227E-2"/>
                  <c:y val="-4.4896522574311808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Sheet1!$B$2:$B$4</c:f>
              <c:numCache>
                <c:formatCode>0</c:formatCode>
                <c:ptCount val="3"/>
                <c:pt idx="0">
                  <c:v>392</c:v>
                </c:pt>
                <c:pt idx="1">
                  <c:v>548</c:v>
                </c:pt>
                <c:pt idx="2">
                  <c:v>653</c:v>
                </c:pt>
              </c:numCache>
            </c:numRef>
          </c:val>
        </c:ser>
        <c:ser>
          <c:idx val="1"/>
          <c:order val="1"/>
          <c:tx>
            <c:strRef>
              <c:f>Sheet1!$C$1</c:f>
              <c:strCache>
                <c:ptCount val="1"/>
                <c:pt idx="0">
                  <c:v>2013-14</c:v>
                </c:pt>
              </c:strCache>
            </c:strRef>
          </c:tx>
          <c:invertIfNegative val="0"/>
          <c:dLbls>
            <c:dLbl>
              <c:idx val="0"/>
              <c:layout>
                <c:manualLayout>
                  <c:x val="1.6393442622950765E-2"/>
                  <c:y val="-3.9284457252522831E-2"/>
                </c:manualLayout>
              </c:layout>
              <c:showLegendKey val="0"/>
              <c:showVal val="1"/>
              <c:showCatName val="0"/>
              <c:showSerName val="0"/>
              <c:showPercent val="0"/>
              <c:showBubbleSize val="0"/>
            </c:dLbl>
            <c:dLbl>
              <c:idx val="1"/>
              <c:layout>
                <c:manualLayout>
                  <c:x val="1.7883755588673621E-2"/>
                  <c:y val="-3.9284457252522838E-2"/>
                </c:manualLayout>
              </c:layout>
              <c:showLegendKey val="0"/>
              <c:showVal val="1"/>
              <c:showCatName val="0"/>
              <c:showSerName val="0"/>
              <c:showPercent val="0"/>
              <c:showBubbleSize val="0"/>
            </c:dLbl>
            <c:dLbl>
              <c:idx val="2"/>
              <c:layout>
                <c:manualLayout>
                  <c:x val="1.9374068554396533E-2"/>
                  <c:y val="-3.3672391930733861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Sheet1!$C$2:$C$4</c:f>
              <c:numCache>
                <c:formatCode>0</c:formatCode>
                <c:ptCount val="3"/>
                <c:pt idx="0">
                  <c:v>378</c:v>
                </c:pt>
                <c:pt idx="1">
                  <c:v>579</c:v>
                </c:pt>
                <c:pt idx="2">
                  <c:v>702</c:v>
                </c:pt>
              </c:numCache>
            </c:numRef>
          </c:val>
        </c:ser>
        <c:dLbls>
          <c:showLegendKey val="0"/>
          <c:showVal val="1"/>
          <c:showCatName val="0"/>
          <c:showSerName val="0"/>
          <c:showPercent val="0"/>
          <c:showBubbleSize val="0"/>
        </c:dLbls>
        <c:gapWidth val="75"/>
        <c:shape val="cylinder"/>
        <c:axId val="1779968"/>
        <c:axId val="1789952"/>
        <c:axId val="0"/>
      </c:bar3DChart>
      <c:catAx>
        <c:axId val="1779968"/>
        <c:scaling>
          <c:orientation val="minMax"/>
        </c:scaling>
        <c:delete val="0"/>
        <c:axPos val="b"/>
        <c:majorTickMark val="none"/>
        <c:minorTickMark val="none"/>
        <c:tickLblPos val="nextTo"/>
        <c:crossAx val="1789952"/>
        <c:crosses val="autoZero"/>
        <c:auto val="1"/>
        <c:lblAlgn val="ctr"/>
        <c:lblOffset val="100"/>
        <c:noMultiLvlLbl val="0"/>
      </c:catAx>
      <c:valAx>
        <c:axId val="1789952"/>
        <c:scaling>
          <c:orientation val="minMax"/>
        </c:scaling>
        <c:delete val="0"/>
        <c:axPos val="l"/>
        <c:numFmt formatCode="0" sourceLinked="1"/>
        <c:majorTickMark val="none"/>
        <c:minorTickMark val="none"/>
        <c:tickLblPos val="nextTo"/>
        <c:crossAx val="177996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2012-13</c:v>
                </c:pt>
              </c:strCache>
            </c:strRef>
          </c:tx>
          <c:invertIfNegative val="0"/>
          <c:dLbls>
            <c:dLbl>
              <c:idx val="0"/>
              <c:layout>
                <c:manualLayout>
                  <c:x val="1.9374068554396422E-2"/>
                  <c:y val="-4.4896522574311863E-2"/>
                </c:manualLayout>
              </c:layout>
              <c:showLegendKey val="0"/>
              <c:showVal val="1"/>
              <c:showCatName val="0"/>
              <c:showSerName val="0"/>
              <c:showPercent val="0"/>
              <c:showBubbleSize val="0"/>
            </c:dLbl>
            <c:dLbl>
              <c:idx val="1"/>
              <c:layout>
                <c:manualLayout>
                  <c:x val="1.937406855439637E-2"/>
                  <c:y val="-3.9284457252522859E-2"/>
                </c:manualLayout>
              </c:layout>
              <c:showLegendKey val="0"/>
              <c:showVal val="1"/>
              <c:showCatName val="0"/>
              <c:showSerName val="0"/>
              <c:showPercent val="0"/>
              <c:showBubbleSize val="0"/>
            </c:dLbl>
            <c:dLbl>
              <c:idx val="2"/>
              <c:layout>
                <c:manualLayout>
                  <c:x val="2.0864381520119227E-2"/>
                  <c:y val="-4.4896522574311808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Sheet1!$B$2:$B$4</c:f>
              <c:numCache>
                <c:formatCode>0%</c:formatCode>
                <c:ptCount val="3"/>
                <c:pt idx="0">
                  <c:v>0.59</c:v>
                </c:pt>
                <c:pt idx="1">
                  <c:v>0.66</c:v>
                </c:pt>
                <c:pt idx="2">
                  <c:v>0.69</c:v>
                </c:pt>
              </c:numCache>
            </c:numRef>
          </c:val>
        </c:ser>
        <c:ser>
          <c:idx val="1"/>
          <c:order val="1"/>
          <c:tx>
            <c:strRef>
              <c:f>Sheet1!$C$1</c:f>
              <c:strCache>
                <c:ptCount val="1"/>
                <c:pt idx="0">
                  <c:v>2013-14</c:v>
                </c:pt>
              </c:strCache>
            </c:strRef>
          </c:tx>
          <c:invertIfNegative val="0"/>
          <c:dLbls>
            <c:dLbl>
              <c:idx val="0"/>
              <c:layout>
                <c:manualLayout>
                  <c:x val="1.6393442622950765E-2"/>
                  <c:y val="-3.9284457252522831E-2"/>
                </c:manualLayout>
              </c:layout>
              <c:showLegendKey val="0"/>
              <c:showVal val="1"/>
              <c:showCatName val="0"/>
              <c:showSerName val="0"/>
              <c:showPercent val="0"/>
              <c:showBubbleSize val="0"/>
            </c:dLbl>
            <c:dLbl>
              <c:idx val="1"/>
              <c:layout>
                <c:manualLayout>
                  <c:x val="1.7883755588673621E-2"/>
                  <c:y val="-3.9284457252522838E-2"/>
                </c:manualLayout>
              </c:layout>
              <c:showLegendKey val="0"/>
              <c:showVal val="1"/>
              <c:showCatName val="0"/>
              <c:showSerName val="0"/>
              <c:showPercent val="0"/>
              <c:showBubbleSize val="0"/>
            </c:dLbl>
            <c:dLbl>
              <c:idx val="2"/>
              <c:layout>
                <c:manualLayout>
                  <c:x val="1.9374068554396533E-2"/>
                  <c:y val="-3.3672391930733861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Sheet1!$C$2:$C$4</c:f>
              <c:numCache>
                <c:formatCode>0%</c:formatCode>
                <c:ptCount val="3"/>
                <c:pt idx="0">
                  <c:v>0.52</c:v>
                </c:pt>
                <c:pt idx="1">
                  <c:v>0.64</c:v>
                </c:pt>
                <c:pt idx="2">
                  <c:v>0.71</c:v>
                </c:pt>
              </c:numCache>
            </c:numRef>
          </c:val>
        </c:ser>
        <c:dLbls>
          <c:showLegendKey val="0"/>
          <c:showVal val="1"/>
          <c:showCatName val="0"/>
          <c:showSerName val="0"/>
          <c:showPercent val="0"/>
          <c:showBubbleSize val="0"/>
        </c:dLbls>
        <c:gapWidth val="75"/>
        <c:shape val="cylinder"/>
        <c:axId val="221912448"/>
        <c:axId val="221926528"/>
        <c:axId val="0"/>
      </c:bar3DChart>
      <c:catAx>
        <c:axId val="221912448"/>
        <c:scaling>
          <c:orientation val="minMax"/>
        </c:scaling>
        <c:delete val="0"/>
        <c:axPos val="b"/>
        <c:majorTickMark val="none"/>
        <c:minorTickMark val="none"/>
        <c:tickLblPos val="nextTo"/>
        <c:crossAx val="221926528"/>
        <c:crosses val="autoZero"/>
        <c:auto val="1"/>
        <c:lblAlgn val="ctr"/>
        <c:lblOffset val="100"/>
        <c:noMultiLvlLbl val="0"/>
      </c:catAx>
      <c:valAx>
        <c:axId val="221926528"/>
        <c:scaling>
          <c:orientation val="minMax"/>
        </c:scaling>
        <c:delete val="0"/>
        <c:axPos val="l"/>
        <c:numFmt formatCode="0%" sourceLinked="1"/>
        <c:majorTickMark val="none"/>
        <c:minorTickMark val="none"/>
        <c:tickLblPos val="nextTo"/>
        <c:crossAx val="22191244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2012-13</c:v>
                </c:pt>
              </c:strCache>
            </c:strRef>
          </c:tx>
          <c:invertIfNegative val="0"/>
          <c:dLbls>
            <c:dLbl>
              <c:idx val="0"/>
              <c:layout>
                <c:manualLayout>
                  <c:x val="1.9374068554396422E-2"/>
                  <c:y val="-4.4896522574311863E-2"/>
                </c:manualLayout>
              </c:layout>
              <c:showLegendKey val="0"/>
              <c:showVal val="1"/>
              <c:showCatName val="0"/>
              <c:showSerName val="0"/>
              <c:showPercent val="0"/>
              <c:showBubbleSize val="0"/>
            </c:dLbl>
            <c:dLbl>
              <c:idx val="1"/>
              <c:layout>
                <c:manualLayout>
                  <c:x val="1.937406855439637E-2"/>
                  <c:y val="-3.9284457252522859E-2"/>
                </c:manualLayout>
              </c:layout>
              <c:showLegendKey val="0"/>
              <c:showVal val="1"/>
              <c:showCatName val="0"/>
              <c:showSerName val="0"/>
              <c:showPercent val="0"/>
              <c:showBubbleSize val="0"/>
            </c:dLbl>
            <c:dLbl>
              <c:idx val="2"/>
              <c:layout>
                <c:manualLayout>
                  <c:x val="2.0864381520119227E-2"/>
                  <c:y val="-4.4896522574311808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Sheet1!$B$2:$B$4</c:f>
              <c:numCache>
                <c:formatCode>0</c:formatCode>
                <c:ptCount val="3"/>
                <c:pt idx="0">
                  <c:v>400</c:v>
                </c:pt>
                <c:pt idx="1">
                  <c:v>522</c:v>
                </c:pt>
                <c:pt idx="2">
                  <c:v>629</c:v>
                </c:pt>
              </c:numCache>
            </c:numRef>
          </c:val>
        </c:ser>
        <c:ser>
          <c:idx val="1"/>
          <c:order val="1"/>
          <c:tx>
            <c:strRef>
              <c:f>Sheet1!$C$1</c:f>
              <c:strCache>
                <c:ptCount val="1"/>
                <c:pt idx="0">
                  <c:v>2013-14</c:v>
                </c:pt>
              </c:strCache>
            </c:strRef>
          </c:tx>
          <c:invertIfNegative val="0"/>
          <c:dLbls>
            <c:dLbl>
              <c:idx val="0"/>
              <c:layout>
                <c:manualLayout>
                  <c:x val="1.6393442622950765E-2"/>
                  <c:y val="-3.9284457252522831E-2"/>
                </c:manualLayout>
              </c:layout>
              <c:showLegendKey val="0"/>
              <c:showVal val="1"/>
              <c:showCatName val="0"/>
              <c:showSerName val="0"/>
              <c:showPercent val="0"/>
              <c:showBubbleSize val="0"/>
            </c:dLbl>
            <c:dLbl>
              <c:idx val="1"/>
              <c:layout>
                <c:manualLayout>
                  <c:x val="1.7883755588673621E-2"/>
                  <c:y val="-3.9284457252522838E-2"/>
                </c:manualLayout>
              </c:layout>
              <c:showLegendKey val="0"/>
              <c:showVal val="1"/>
              <c:showCatName val="0"/>
              <c:showSerName val="0"/>
              <c:showPercent val="0"/>
              <c:showBubbleSize val="0"/>
            </c:dLbl>
            <c:dLbl>
              <c:idx val="2"/>
              <c:layout>
                <c:manualLayout>
                  <c:x val="1.9374068554396533E-2"/>
                  <c:y val="-3.3672391930733861E-2"/>
                </c:manualLayout>
              </c:layout>
              <c:showLegendKey val="0"/>
              <c:showVal val="1"/>
              <c:showCatName val="0"/>
              <c:showSerName val="0"/>
              <c:showPercent val="0"/>
              <c:showBubbleSize val="0"/>
            </c:dLbl>
            <c:txPr>
              <a:bodyPr/>
              <a:lstStyle/>
              <a:p>
                <a:pPr>
                  <a:defRPr sz="2400" b="1">
                    <a:solidFill>
                      <a:srgbClr val="FF0000"/>
                    </a:solidFill>
                  </a:defRPr>
                </a:pPr>
                <a:endParaRPr lang="en-US"/>
              </a:p>
            </c:txPr>
            <c:showLegendKey val="0"/>
            <c:showVal val="1"/>
            <c:showCatName val="0"/>
            <c:showSerName val="0"/>
            <c:showPercent val="0"/>
            <c:showBubbleSize val="0"/>
            <c:showLeaderLines val="0"/>
          </c:dLbls>
          <c:cat>
            <c:strRef>
              <c:f>Sheet1!$A$2:$A$4</c:f>
              <c:strCache>
                <c:ptCount val="3"/>
                <c:pt idx="0">
                  <c:v>3rd Grade</c:v>
                </c:pt>
                <c:pt idx="1">
                  <c:v>4th Grade</c:v>
                </c:pt>
                <c:pt idx="2">
                  <c:v>5th Grade</c:v>
                </c:pt>
              </c:strCache>
            </c:strRef>
          </c:cat>
          <c:val>
            <c:numRef>
              <c:f>Sheet1!$C$2:$C$4</c:f>
              <c:numCache>
                <c:formatCode>0</c:formatCode>
                <c:ptCount val="3"/>
                <c:pt idx="0">
                  <c:v>361</c:v>
                </c:pt>
                <c:pt idx="1">
                  <c:v>515</c:v>
                </c:pt>
                <c:pt idx="2">
                  <c:v>625</c:v>
                </c:pt>
              </c:numCache>
            </c:numRef>
          </c:val>
        </c:ser>
        <c:dLbls>
          <c:showLegendKey val="0"/>
          <c:showVal val="1"/>
          <c:showCatName val="0"/>
          <c:showSerName val="0"/>
          <c:showPercent val="0"/>
          <c:showBubbleSize val="0"/>
        </c:dLbls>
        <c:gapWidth val="75"/>
        <c:shape val="cylinder"/>
        <c:axId val="222085888"/>
        <c:axId val="222087424"/>
        <c:axId val="0"/>
      </c:bar3DChart>
      <c:catAx>
        <c:axId val="222085888"/>
        <c:scaling>
          <c:orientation val="minMax"/>
        </c:scaling>
        <c:delete val="0"/>
        <c:axPos val="b"/>
        <c:majorTickMark val="none"/>
        <c:minorTickMark val="none"/>
        <c:tickLblPos val="nextTo"/>
        <c:crossAx val="222087424"/>
        <c:crosses val="autoZero"/>
        <c:auto val="1"/>
        <c:lblAlgn val="ctr"/>
        <c:lblOffset val="100"/>
        <c:noMultiLvlLbl val="0"/>
      </c:catAx>
      <c:valAx>
        <c:axId val="222087424"/>
        <c:scaling>
          <c:orientation val="minMax"/>
        </c:scaling>
        <c:delete val="0"/>
        <c:axPos val="l"/>
        <c:numFmt formatCode="0" sourceLinked="1"/>
        <c:majorTickMark val="none"/>
        <c:minorTickMark val="none"/>
        <c:tickLblPos val="nextTo"/>
        <c:crossAx val="222085888"/>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0.44397</cdr:x>
      <cdr:y>0.47703</cdr:y>
    </cdr:from>
    <cdr:to>
      <cdr:x>0.62069</cdr:x>
      <cdr:y>0.63343</cdr:y>
    </cdr:to>
    <cdr:sp macro="" textlink="">
      <cdr:nvSpPr>
        <cdr:cNvPr id="2" name="TextBox 1"/>
        <cdr:cNvSpPr txBox="1"/>
      </cdr:nvSpPr>
      <cdr:spPr>
        <a:xfrm xmlns:a="http://schemas.openxmlformats.org/drawingml/2006/main">
          <a:off x="3924300" y="2159001"/>
          <a:ext cx="15621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+ 21 %</a:t>
          </a:r>
          <a:endParaRPr lang="en-US" sz="4000" b="1" dirty="0">
            <a:solidFill>
              <a:schemeClr val="bg1"/>
            </a:solidFill>
          </a:endParaRPr>
        </a:p>
      </cdr:txBody>
    </cdr:sp>
  </cdr:relSizeAnchor>
  <cdr:relSizeAnchor xmlns:cdr="http://schemas.openxmlformats.org/drawingml/2006/chartDrawing">
    <cdr:from>
      <cdr:x>0.6954</cdr:x>
      <cdr:y>0.47703</cdr:y>
    </cdr:from>
    <cdr:to>
      <cdr:x>0.87213</cdr:x>
      <cdr:y>0.63343</cdr:y>
    </cdr:to>
    <cdr:sp macro="" textlink="">
      <cdr:nvSpPr>
        <cdr:cNvPr id="3" name="TextBox 1"/>
        <cdr:cNvSpPr txBox="1"/>
      </cdr:nvSpPr>
      <cdr:spPr>
        <a:xfrm xmlns:a="http://schemas.openxmlformats.org/drawingml/2006/main">
          <a:off x="6146800" y="2159001"/>
          <a:ext cx="15621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+ 28 %</a:t>
          </a:r>
          <a:endParaRPr lang="en-US" sz="40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0.44397</cdr:x>
      <cdr:y>0.47703</cdr:y>
    </cdr:from>
    <cdr:to>
      <cdr:x>0.62069</cdr:x>
      <cdr:y>0.61922</cdr:y>
    </cdr:to>
    <cdr:sp macro="" textlink="">
      <cdr:nvSpPr>
        <cdr:cNvPr id="2" name="TextBox 1"/>
        <cdr:cNvSpPr txBox="1"/>
      </cdr:nvSpPr>
      <cdr:spPr>
        <a:xfrm xmlns:a="http://schemas.openxmlformats.org/drawingml/2006/main">
          <a:off x="4059662" y="2374846"/>
          <a:ext cx="1615927"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+ 31</a:t>
          </a:r>
          <a:endParaRPr lang="en-US" sz="4000" b="1" dirty="0">
            <a:solidFill>
              <a:schemeClr val="bg1"/>
            </a:solidFill>
          </a:endParaRPr>
        </a:p>
      </cdr:txBody>
    </cdr:sp>
  </cdr:relSizeAnchor>
  <cdr:relSizeAnchor xmlns:cdr="http://schemas.openxmlformats.org/drawingml/2006/chartDrawing">
    <cdr:from>
      <cdr:x>0.6954</cdr:x>
      <cdr:y>0.47703</cdr:y>
    </cdr:from>
    <cdr:to>
      <cdr:x>0.87213</cdr:x>
      <cdr:y>0.61922</cdr:y>
    </cdr:to>
    <cdr:sp macro="" textlink="">
      <cdr:nvSpPr>
        <cdr:cNvPr id="3" name="TextBox 1"/>
        <cdr:cNvSpPr txBox="1"/>
      </cdr:nvSpPr>
      <cdr:spPr>
        <a:xfrm xmlns:a="http://schemas.openxmlformats.org/drawingml/2006/main">
          <a:off x="6358738" y="2374846"/>
          <a:ext cx="1616019"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+ 49</a:t>
          </a:r>
          <a:endParaRPr lang="en-US" sz="40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0.21944</cdr:x>
      <cdr:y>0.4534</cdr:y>
    </cdr:from>
    <cdr:to>
      <cdr:x>0.36528</cdr:x>
      <cdr:y>0.5938</cdr:y>
    </cdr:to>
    <cdr:sp macro="" textlink="">
      <cdr:nvSpPr>
        <cdr:cNvPr id="2" name="TextBox 1"/>
        <cdr:cNvSpPr txBox="1"/>
      </cdr:nvSpPr>
      <cdr:spPr>
        <a:xfrm xmlns:a="http://schemas.openxmlformats.org/drawingml/2006/main">
          <a:off x="2006600" y="2286001"/>
          <a:ext cx="13335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- 7 %</a:t>
          </a:r>
          <a:endParaRPr lang="en-US" sz="4000" b="1" dirty="0">
            <a:solidFill>
              <a:schemeClr val="bg1"/>
            </a:solidFill>
          </a:endParaRPr>
        </a:p>
      </cdr:txBody>
    </cdr:sp>
  </cdr:relSizeAnchor>
  <cdr:relSizeAnchor xmlns:cdr="http://schemas.openxmlformats.org/drawingml/2006/chartDrawing">
    <cdr:from>
      <cdr:x>0.475</cdr:x>
      <cdr:y>0.44836</cdr:y>
    </cdr:from>
    <cdr:to>
      <cdr:x>0.61389</cdr:x>
      <cdr:y>0.58876</cdr:y>
    </cdr:to>
    <cdr:sp macro="" textlink="">
      <cdr:nvSpPr>
        <cdr:cNvPr id="3" name="TextBox 1"/>
        <cdr:cNvSpPr txBox="1"/>
      </cdr:nvSpPr>
      <cdr:spPr>
        <a:xfrm xmlns:a="http://schemas.openxmlformats.org/drawingml/2006/main">
          <a:off x="4343400" y="2260601"/>
          <a:ext cx="12700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- 2 %</a:t>
          </a:r>
          <a:endParaRPr lang="en-US" sz="4000" b="1" dirty="0">
            <a:solidFill>
              <a:schemeClr val="bg1"/>
            </a:solidFill>
          </a:endParaRPr>
        </a:p>
      </cdr:txBody>
    </cdr:sp>
  </cdr:relSizeAnchor>
  <cdr:relSizeAnchor xmlns:cdr="http://schemas.openxmlformats.org/drawingml/2006/chartDrawing">
    <cdr:from>
      <cdr:x>0.71667</cdr:x>
      <cdr:y>0.44081</cdr:y>
    </cdr:from>
    <cdr:to>
      <cdr:x>0.8625</cdr:x>
      <cdr:y>0.58121</cdr:y>
    </cdr:to>
    <cdr:sp macro="" textlink="">
      <cdr:nvSpPr>
        <cdr:cNvPr id="4" name="TextBox 1"/>
        <cdr:cNvSpPr txBox="1"/>
      </cdr:nvSpPr>
      <cdr:spPr>
        <a:xfrm xmlns:a="http://schemas.openxmlformats.org/drawingml/2006/main">
          <a:off x="6553200" y="2222501"/>
          <a:ext cx="13335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a:t>
          </a:r>
          <a:r>
            <a:rPr lang="en-US" sz="4000" b="1" dirty="0">
              <a:solidFill>
                <a:schemeClr val="bg1"/>
              </a:solidFill>
            </a:rPr>
            <a:t>2</a:t>
          </a:r>
          <a:r>
            <a:rPr lang="en-US" sz="4000" b="1" dirty="0" smtClean="0">
              <a:solidFill>
                <a:schemeClr val="bg1"/>
              </a:solidFill>
            </a:rPr>
            <a:t> %</a:t>
          </a:r>
          <a:endParaRPr lang="en-US" sz="4000" b="1"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0.21806</cdr:x>
      <cdr:y>0.51134</cdr:y>
    </cdr:from>
    <cdr:to>
      <cdr:x>0.34722</cdr:x>
      <cdr:y>0.65174</cdr:y>
    </cdr:to>
    <cdr:sp macro="" textlink="">
      <cdr:nvSpPr>
        <cdr:cNvPr id="2" name="TextBox 1"/>
        <cdr:cNvSpPr txBox="1"/>
      </cdr:nvSpPr>
      <cdr:spPr>
        <a:xfrm xmlns:a="http://schemas.openxmlformats.org/drawingml/2006/main">
          <a:off x="1993900" y="2578101"/>
          <a:ext cx="11811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- 39</a:t>
          </a:r>
          <a:endParaRPr lang="en-US" sz="4000" b="1" dirty="0">
            <a:solidFill>
              <a:schemeClr val="bg1"/>
            </a:solidFill>
          </a:endParaRPr>
        </a:p>
      </cdr:txBody>
    </cdr:sp>
  </cdr:relSizeAnchor>
  <cdr:relSizeAnchor xmlns:cdr="http://schemas.openxmlformats.org/drawingml/2006/chartDrawing">
    <cdr:from>
      <cdr:x>0.48472</cdr:x>
      <cdr:y>0.49118</cdr:y>
    </cdr:from>
    <cdr:to>
      <cdr:x>0.57917</cdr:x>
      <cdr:y>0.63158</cdr:y>
    </cdr:to>
    <cdr:sp macro="" textlink="">
      <cdr:nvSpPr>
        <cdr:cNvPr id="3" name="TextBox 1"/>
        <cdr:cNvSpPr txBox="1"/>
      </cdr:nvSpPr>
      <cdr:spPr>
        <a:xfrm xmlns:a="http://schemas.openxmlformats.org/drawingml/2006/main">
          <a:off x="4432300" y="2476501"/>
          <a:ext cx="8636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- 7</a:t>
          </a:r>
          <a:endParaRPr lang="en-US" sz="4000" b="1" dirty="0">
            <a:solidFill>
              <a:schemeClr val="bg1"/>
            </a:solidFill>
          </a:endParaRPr>
        </a:p>
      </cdr:txBody>
    </cdr:sp>
  </cdr:relSizeAnchor>
  <cdr:relSizeAnchor xmlns:cdr="http://schemas.openxmlformats.org/drawingml/2006/chartDrawing">
    <cdr:from>
      <cdr:x>0.74167</cdr:x>
      <cdr:y>0.48111</cdr:y>
    </cdr:from>
    <cdr:to>
      <cdr:x>0.84861</cdr:x>
      <cdr:y>0.62151</cdr:y>
    </cdr:to>
    <cdr:sp macro="" textlink="">
      <cdr:nvSpPr>
        <cdr:cNvPr id="4" name="TextBox 1"/>
        <cdr:cNvSpPr txBox="1"/>
      </cdr:nvSpPr>
      <cdr:spPr>
        <a:xfrm xmlns:a="http://schemas.openxmlformats.org/drawingml/2006/main">
          <a:off x="6781800" y="2425701"/>
          <a:ext cx="977900" cy="7078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4000" b="1" dirty="0" smtClean="0">
              <a:solidFill>
                <a:schemeClr val="bg1"/>
              </a:solidFill>
            </a:rPr>
            <a:t>- 4</a:t>
          </a:r>
          <a:endParaRPr lang="en-US" sz="4000"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22D559F-2B3F-4858-AEBF-6AE6E35679C1}" type="datetimeFigureOut">
              <a:rPr lang="en-US" smtClean="0"/>
              <a:t>2/25/2014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7912ABE-5D6E-4BCA-8CE3-30161F12F06A}" type="slidenum">
              <a:rPr lang="en-US" smtClean="0"/>
              <a:t>‹#›</a:t>
            </a:fld>
            <a:endParaRPr lang="en-US"/>
          </a:p>
        </p:txBody>
      </p:sp>
    </p:spTree>
    <p:extLst>
      <p:ext uri="{BB962C8B-B14F-4D97-AF65-F5344CB8AC3E}">
        <p14:creationId xmlns:p14="http://schemas.microsoft.com/office/powerpoint/2010/main" val="1353028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1</a:t>
            </a:fld>
            <a:endParaRPr lang="en-US"/>
          </a:p>
        </p:txBody>
      </p:sp>
    </p:spTree>
    <p:extLst>
      <p:ext uri="{BB962C8B-B14F-4D97-AF65-F5344CB8AC3E}">
        <p14:creationId xmlns:p14="http://schemas.microsoft.com/office/powerpoint/2010/main" val="3165204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mtClean="0"/>
              <a:t>
Poll Title: In which area will you need the most support?
http://www.polleverywhere.com/free_text_polls/Q10p9ql4X9poQBc</a:t>
            </a:r>
            <a:endParaRPr lang="en-US"/>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354531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112</a:t>
            </a:fld>
            <a:endParaRPr lang="en-US"/>
          </a:p>
        </p:txBody>
      </p:sp>
    </p:spTree>
    <p:extLst>
      <p:ext uri="{BB962C8B-B14F-4D97-AF65-F5344CB8AC3E}">
        <p14:creationId xmlns:p14="http://schemas.microsoft.com/office/powerpoint/2010/main" val="13599111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113</a:t>
            </a:fld>
            <a:endParaRPr lang="en-US"/>
          </a:p>
        </p:txBody>
      </p:sp>
    </p:spTree>
    <p:extLst>
      <p:ext uri="{BB962C8B-B14F-4D97-AF65-F5344CB8AC3E}">
        <p14:creationId xmlns:p14="http://schemas.microsoft.com/office/powerpoint/2010/main" val="22851039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116</a:t>
            </a:fld>
            <a:endParaRPr lang="en-US"/>
          </a:p>
        </p:txBody>
      </p:sp>
    </p:spTree>
    <p:extLst>
      <p:ext uri="{BB962C8B-B14F-4D97-AF65-F5344CB8AC3E}">
        <p14:creationId xmlns:p14="http://schemas.microsoft.com/office/powerpoint/2010/main" val="304585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Principals have signed  a Test</a:t>
            </a:r>
            <a:r>
              <a:rPr lang="en-US" baseline="0" dirty="0" smtClean="0"/>
              <a:t> Administration Assurance document from the Iowa Department of Education.</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04507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a:t>
            </a:r>
            <a:r>
              <a:rPr lang="en-US" baseline="0" dirty="0" smtClean="0"/>
              <a:t> incidents and give to Administrator</a:t>
            </a:r>
          </a:p>
          <a:p>
            <a:r>
              <a:rPr lang="en-US" baseline="0" dirty="0" smtClean="0"/>
              <a:t>If student is unethical, that student’s test results may not determined invalid</a:t>
            </a:r>
          </a:p>
          <a:p>
            <a:r>
              <a:rPr lang="en-US" baseline="0" dirty="0" smtClean="0"/>
              <a:t>If staff member is unethical, disciplinary actions will be taken based on Iowa Code and Board Policy</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7576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311D3D28-C421-4F86-AA72-5B199C18E674}" type="slidenum">
              <a:rPr lang="en-US">
                <a:solidFill>
                  <a:prstClr val="black"/>
                </a:solidFill>
              </a:rPr>
              <a:pPr eaLnBrk="1" hangingPunct="1"/>
              <a:t>14</a:t>
            </a:fld>
            <a:endParaRPr lang="en-US" dirty="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dirty="0" smtClean="0"/>
              <a:t>Accommodations that must be provided</a:t>
            </a:r>
          </a:p>
          <a:p>
            <a:pPr eaLnBrk="1" hangingPunct="1"/>
            <a:r>
              <a:rPr lang="en-US" dirty="0" smtClean="0"/>
              <a:t>Test Administrators</a:t>
            </a:r>
          </a:p>
          <a:p>
            <a:pPr eaLnBrk="1" hangingPunct="1"/>
            <a:r>
              <a:rPr lang="en-US" dirty="0" smtClean="0"/>
              <a:t>Time</a:t>
            </a:r>
            <a:r>
              <a:rPr lang="en-US" baseline="0" dirty="0" smtClean="0"/>
              <a:t> for each test-Try Out Items</a:t>
            </a:r>
          </a:p>
          <a:p>
            <a:pPr eaLnBrk="1" hangingPunct="1"/>
            <a:r>
              <a:rPr lang="en-US" baseline="0" dirty="0" smtClean="0"/>
              <a:t>Appropriate testing rooms..</a:t>
            </a:r>
            <a:endParaRPr lang="en-US" dirty="0" smtClean="0"/>
          </a:p>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are comfortable-light, heat, space for writing &amp; spaced to discourage sharing of answers</a:t>
            </a:r>
          </a:p>
          <a:p>
            <a:r>
              <a:rPr lang="en-US" baseline="0" dirty="0" smtClean="0"/>
              <a:t>Visual aids-if in doubt take them down or cover them up</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5298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Pages 12-16 refer</a:t>
            </a:r>
            <a:r>
              <a:rPr lang="en-US" baseline="0" dirty="0" smtClean="0"/>
              <a:t> to Accommodations details</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845123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mtClean="0"/>
              <a:t>
Poll Title: Which of the following is not an accomodation?
http://www.polleverywhere.com/multiple_choice_polls/Tr7HZvNNlvFUS7w</a:t>
            </a:r>
            <a:endParaRPr lang="en-US"/>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22973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checklists are</a:t>
            </a:r>
            <a:r>
              <a:rPr lang="en-US" baseline="0" dirty="0" smtClean="0"/>
              <a:t> separate in this booklet but are combined in the document on the Weebly to save paper</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847162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 conducting a Iowa Assessment Test Audit</a:t>
            </a:r>
            <a:r>
              <a:rPr lang="en-US" baseline="0" dirty="0" smtClean="0"/>
              <a:t> again this year </a:t>
            </a:r>
          </a:p>
          <a:p>
            <a:r>
              <a:rPr lang="en-US" baseline="0" dirty="0" smtClean="0"/>
              <a:t>We used the information obtained last year to create this booklet and modify the training presentations</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33537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21 sample of flyer</a:t>
            </a:r>
          </a:p>
          <a:p>
            <a:r>
              <a:rPr lang="en-US" dirty="0" smtClean="0"/>
              <a:t>P 22-23 Opt Out Form</a:t>
            </a:r>
          </a:p>
          <a:p>
            <a:endParaRPr lang="en-US" dirty="0" smtClean="0"/>
          </a:p>
          <a:p>
            <a:r>
              <a:rPr lang="en-US" dirty="0" smtClean="0"/>
              <a:t>Parent Flyers are available in ½ sheets</a:t>
            </a:r>
            <a:r>
              <a:rPr lang="en-US" baseline="0" dirty="0" smtClean="0"/>
              <a:t> for paper distribution and full sheets for electronic distribution</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98920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C5D0C-E636-444B-BA04-B52FD030D37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134370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89201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989201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989201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 reward structure </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16360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256486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30</a:t>
            </a:fld>
            <a:endParaRPr lang="en-US"/>
          </a:p>
        </p:txBody>
      </p:sp>
    </p:spTree>
    <p:extLst>
      <p:ext uri="{BB962C8B-B14F-4D97-AF65-F5344CB8AC3E}">
        <p14:creationId xmlns:p14="http://schemas.microsoft.com/office/powerpoint/2010/main" val="417723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38</a:t>
            </a:fld>
            <a:endParaRPr lang="en-US"/>
          </a:p>
        </p:txBody>
      </p:sp>
    </p:spTree>
    <p:extLst>
      <p:ext uri="{BB962C8B-B14F-4D97-AF65-F5344CB8AC3E}">
        <p14:creationId xmlns:p14="http://schemas.microsoft.com/office/powerpoint/2010/main" val="2147395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39</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40</a:t>
            </a:fld>
            <a:endParaRPr lang="en-US"/>
          </a:p>
        </p:txBody>
      </p:sp>
    </p:spTree>
    <p:extLst>
      <p:ext uri="{BB962C8B-B14F-4D97-AF65-F5344CB8AC3E}">
        <p14:creationId xmlns:p14="http://schemas.microsoft.com/office/powerpoint/2010/main" val="1861042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going to start off today with providing you with the framework for teaching the Go Math Series.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41</a:t>
            </a:fld>
            <a:endParaRPr lang="en-US"/>
          </a:p>
        </p:txBody>
      </p:sp>
    </p:spTree>
    <p:extLst>
      <p:ext uri="{BB962C8B-B14F-4D97-AF65-F5344CB8AC3E}">
        <p14:creationId xmlns:p14="http://schemas.microsoft.com/office/powerpoint/2010/main" val="317504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fld id="{4D831DC0-0B02-45E4-A4A7-F1653DE7AF73}" type="slidenum">
              <a:rPr lang="en-US">
                <a:solidFill>
                  <a:prstClr val="black"/>
                </a:solidFill>
              </a:rPr>
              <a:pPr eaLnBrk="1" hangingPunct="1"/>
              <a:t>3</a:t>
            </a:fld>
            <a:endParaRPr lang="en-US" dirty="0">
              <a:solidFill>
                <a:prstClr val="black"/>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dirty="0" smtClean="0"/>
              <a:t>Testing Window is March 31</a:t>
            </a:r>
            <a:r>
              <a:rPr lang="en-US" baseline="30000" dirty="0" smtClean="0"/>
              <a:t>st</a:t>
            </a:r>
            <a:r>
              <a:rPr lang="en-US" baseline="0" dirty="0" smtClean="0"/>
              <a:t> through April 11</a:t>
            </a:r>
            <a:r>
              <a:rPr lang="en-US" baseline="30000" dirty="0" smtClean="0"/>
              <a:t>th</a:t>
            </a:r>
            <a:r>
              <a:rPr lang="en-US" baseline="0" dirty="0" smtClean="0"/>
              <a:t>.  High School will administer the Iowa Assessment on Wednesday, April 2.</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not</a:t>
            </a:r>
            <a:r>
              <a:rPr lang="en-US" baseline="0" dirty="0" smtClean="0"/>
              <a:t>e that overall – Kindergarten, 1</a:t>
            </a:r>
            <a:r>
              <a:rPr lang="en-US" baseline="30000" dirty="0" smtClean="0"/>
              <a:t>st</a:t>
            </a:r>
            <a:r>
              <a:rPr lang="en-US" baseline="0" dirty="0" smtClean="0"/>
              <a:t> and 2</a:t>
            </a:r>
            <a:r>
              <a:rPr lang="en-US" baseline="30000" dirty="0" smtClean="0"/>
              <a:t>nd</a:t>
            </a:r>
            <a:r>
              <a:rPr lang="en-US" baseline="0" dirty="0" smtClean="0"/>
              <a:t> are set up very similar and Grade 3-5 are also set up very similar.</a:t>
            </a:r>
          </a:p>
          <a:p>
            <a:endParaRPr lang="en-US" baseline="0" dirty="0" smtClean="0"/>
          </a:p>
          <a:p>
            <a:r>
              <a:rPr lang="en-US" baseline="0" dirty="0" smtClean="0"/>
              <a:t>Then if you were to look closely you would see that Kindergarten has some unique pieces – as kindergarten itself is unique – as well as – 5</a:t>
            </a:r>
            <a:r>
              <a:rPr lang="en-US" baseline="30000" dirty="0" smtClean="0"/>
              <a:t>th</a:t>
            </a:r>
            <a:r>
              <a:rPr lang="en-US" baseline="0" dirty="0" smtClean="0"/>
              <a:t> grade – really starting to prepare them for middle school. </a:t>
            </a:r>
          </a:p>
          <a:p>
            <a:endParaRPr lang="en-US" baseline="0" dirty="0" smtClean="0"/>
          </a:p>
          <a:p>
            <a:r>
              <a:rPr lang="en-US" baseline="0" dirty="0" smtClean="0"/>
              <a:t>Click</a:t>
            </a:r>
          </a:p>
          <a:p>
            <a:r>
              <a:rPr lang="en-US" baseline="0" dirty="0" smtClean="0"/>
              <a:t>Our focus today is going to be 2</a:t>
            </a:r>
            <a:r>
              <a:rPr lang="en-US" baseline="30000" dirty="0" smtClean="0"/>
              <a:t>nd</a:t>
            </a:r>
            <a:r>
              <a:rPr lang="en-US" baseline="0" dirty="0" smtClean="0"/>
              <a:t> grade. We did ask that everyone bring a copy of the 2</a:t>
            </a:r>
            <a:r>
              <a:rPr lang="en-US" baseline="30000" dirty="0" smtClean="0"/>
              <a:t>nd</a:t>
            </a:r>
            <a:r>
              <a:rPr lang="en-US" baseline="0" dirty="0" smtClean="0"/>
              <a:t> grade Teacher’s Edition, but if you do not have one you can access the guide by going to the math website.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42</a:t>
            </a:fld>
            <a:endParaRPr lang="en-US"/>
          </a:p>
        </p:txBody>
      </p:sp>
    </p:spTree>
    <p:extLst>
      <p:ext uri="{BB962C8B-B14F-4D97-AF65-F5344CB8AC3E}">
        <p14:creationId xmlns:p14="http://schemas.microsoft.com/office/powerpoint/2010/main" val="3121234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Anything that I</a:t>
            </a:r>
            <a:r>
              <a:rPr lang="en-US" baseline="0" dirty="0" smtClean="0"/>
              <a:t> overview with you today is available on the math webpage. I will give you a minute or two to pull up this website!</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43</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Anything that I</a:t>
            </a:r>
            <a:r>
              <a:rPr lang="en-US" baseline="0" dirty="0" smtClean="0"/>
              <a:t> overview with you today is available on the math webpage. I will give you a minute or two to pull up this website!</a:t>
            </a:r>
          </a:p>
          <a:p>
            <a:endParaRPr lang="en-US" baseline="0" dirty="0" smtClean="0"/>
          </a:p>
          <a:p>
            <a:r>
              <a:rPr lang="en-US" baseline="0" dirty="0" smtClean="0"/>
              <a:t>Since we do have a lot of information to share today – I do want to have a virtual parking lot available for questions and or comments. Even if it is something you see that you like – go ahead and share. We will have time for questions throughout the presentation today as well.</a:t>
            </a:r>
          </a:p>
          <a:p>
            <a:endParaRPr lang="en-US" baseline="0" dirty="0" smtClean="0"/>
          </a:p>
          <a:p>
            <a:r>
              <a:rPr lang="en-US" baseline="0" dirty="0" smtClean="0"/>
              <a:t>I find it so helpful in the PLC meetings to receive the teacher’s feedback and that really helps me plan for my next presentations. So anything you have questions or wonderings about – please do not hesitate to type it in. </a:t>
            </a:r>
          </a:p>
          <a:p>
            <a:endParaRPr lang="en-US" baseline="0" dirty="0" smtClean="0"/>
          </a:p>
          <a:p>
            <a:r>
              <a:rPr lang="en-US" baseline="0" dirty="0" smtClean="0"/>
              <a:t>Again, I am sharing everything I know to this point – but your questions help when I am talking with Houghton Mifflin and planning ahead. We are literally talking with HM daily and asking for more and more. </a:t>
            </a:r>
          </a:p>
          <a:p>
            <a:endParaRPr lang="en-US" baseline="0" dirty="0" smtClean="0"/>
          </a:p>
          <a:p>
            <a:r>
              <a:rPr lang="en-US" baseline="0" dirty="0" smtClean="0"/>
              <a:t>It sounds like more information and resources are going to be available in mid-April. I will continue the work with the new resources. </a:t>
            </a:r>
          </a:p>
          <a:p>
            <a:r>
              <a:rPr lang="en-US" baseline="0" dirty="0" smtClean="0"/>
              <a:t>We will also be sharing this information at the PLC sessions for the rest of the year – so teachers will receive the message that way as well.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44</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smtClean="0"/>
              <a:t>We are currently providing DMPS staff with the most up-to-date information in regards to Go Math. </a:t>
            </a:r>
          </a:p>
          <a:p>
            <a:pPr>
              <a:lnSpc>
                <a:spcPct val="120000"/>
              </a:lnSpc>
            </a:pPr>
            <a:endParaRPr lang="en-US" dirty="0" smtClean="0"/>
          </a:p>
          <a:p>
            <a:pPr>
              <a:lnSpc>
                <a:spcPct val="120000"/>
              </a:lnSpc>
            </a:pPr>
            <a:r>
              <a:rPr lang="en-US" dirty="0" smtClean="0"/>
              <a:t>We know there are many other common questions in regards to materials, PD, assessments, technology, Intervention, and SPED. </a:t>
            </a:r>
          </a:p>
          <a:p>
            <a:pPr>
              <a:lnSpc>
                <a:spcPct val="120000"/>
              </a:lnSpc>
            </a:pPr>
            <a:endParaRPr lang="en-US" dirty="0" smtClean="0"/>
          </a:p>
          <a:p>
            <a:pPr>
              <a:lnSpc>
                <a:spcPct val="120000"/>
              </a:lnSpc>
            </a:pPr>
            <a:r>
              <a:rPr lang="en-US" dirty="0" smtClean="0"/>
              <a:t>What will be provided throughout this presentation are yellow boxes with common questions that were asked during the 2.5.14 District PLC session.  Answers and plans for these areas will be provided in the remaining District PLC sessions, as well as, Summer Training. </a:t>
            </a:r>
          </a:p>
          <a:p>
            <a:pPr>
              <a:lnSpc>
                <a:spcPct val="120000"/>
              </a:lnSpc>
            </a:pPr>
            <a:endParaRPr lang="en-US" dirty="0" smtClean="0"/>
          </a:p>
          <a:p>
            <a:pPr>
              <a:lnSpc>
                <a:spcPct val="120000"/>
              </a:lnSpc>
            </a:pPr>
            <a:r>
              <a:rPr lang="en-US" dirty="0" smtClean="0"/>
              <a:t>We appreciate your feedback and questions and will do our best to provide you with information as we have access to it and can deliver it in an organized manner. </a:t>
            </a:r>
          </a:p>
          <a:p>
            <a:pPr>
              <a:lnSpc>
                <a:spcPct val="120000"/>
              </a:lnSpc>
            </a:pPr>
            <a:endParaRPr lang="en-US" dirty="0" smtClean="0"/>
          </a:p>
          <a:p>
            <a:pPr>
              <a:lnSpc>
                <a:spcPct val="120000"/>
              </a:lnSpc>
            </a:pPr>
            <a:r>
              <a:rPr lang="en-US" dirty="0" smtClean="0"/>
              <a:t>CLICK </a:t>
            </a:r>
          </a:p>
          <a:p>
            <a:pPr>
              <a:lnSpc>
                <a:spcPct val="120000"/>
              </a:lnSpc>
            </a:pPr>
            <a:r>
              <a:rPr lang="en-US" dirty="0" smtClean="0"/>
              <a:t>An example</a:t>
            </a:r>
            <a:r>
              <a:rPr lang="en-US" baseline="0" dirty="0" smtClean="0"/>
              <a:t> of the yellow boxes you will see. At the last PLC many teachers had questions about assessments. We are thinking through and planning assessments and will deliver the information to you as soon as we possibly can. But do know we are working on it. </a:t>
            </a:r>
            <a:endParaRPr lang="en-US" dirty="0" smtClean="0"/>
          </a:p>
          <a:p>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45</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PLCs at a glance….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46</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document that looks like this in front</a:t>
            </a:r>
            <a:r>
              <a:rPr lang="en-US" baseline="0" dirty="0" smtClean="0"/>
              <a:t> of you. I am going to walk you through what does a math block look like in 2014 – 2015 in Des Moines Public Schools. </a:t>
            </a:r>
          </a:p>
          <a:p>
            <a:endParaRPr lang="en-US" baseline="0" dirty="0" smtClean="0"/>
          </a:p>
          <a:p>
            <a:r>
              <a:rPr lang="en-US" baseline="0" dirty="0" smtClean="0"/>
              <a:t>I know this is a document that a lot of teachers and leaders have been wanting for quite some time because they want to know how to structure our math time. </a:t>
            </a:r>
          </a:p>
          <a:p>
            <a:endParaRPr lang="en-US" baseline="0" dirty="0" smtClean="0"/>
          </a:p>
          <a:p>
            <a:r>
              <a:rPr lang="en-US" baseline="0" dirty="0" smtClean="0"/>
              <a:t>And then the question is raised – why do our math blocks across the district need to be consistent?</a:t>
            </a:r>
          </a:p>
          <a:p>
            <a:endParaRPr lang="en-US" baseline="0" dirty="0" smtClean="0"/>
          </a:p>
          <a:p>
            <a:r>
              <a:rPr lang="en-US" baseline="0" dirty="0" smtClean="0"/>
              <a:t>And the answer is that we have to maintain a level of consistency for our students in the district. We have 38 elementary schools and 1 and 4 students will be in a different math classroom at the end of the school year with a different teacher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example of one of DMPS students. We all know these students who generally switch schools at least once a year. This gal could have had 8 different math teachers by 3</a:t>
            </a:r>
            <a:r>
              <a:rPr lang="en-US" baseline="30000" dirty="0" smtClean="0"/>
              <a:t>rd</a:t>
            </a:r>
            <a:r>
              <a:rPr lang="en-US" baseline="0" dirty="0" smtClean="0"/>
              <a:t> grade. We want to determine a level of consistency for our students.</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48</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49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talk briefly about how all classrooms will begin a chapter. I will touch on this a little more again later. </a:t>
            </a:r>
          </a:p>
          <a:p>
            <a:endParaRPr lang="en-US" baseline="0" dirty="0" smtClean="0"/>
          </a:p>
          <a:p>
            <a:r>
              <a:rPr lang="en-US" baseline="0" dirty="0" smtClean="0"/>
              <a:t>Prior to beginning a chapter (whether that is weeks before or days before) the teacher will start by doing a Pre-requisite Activity with the entire class. It does say Tier 2 on it – but we will do it with the whole group in order to jog the students memory of the pre-requisite skills so we are not sending them into a pre-assessment cold turkey. </a:t>
            </a:r>
          </a:p>
          <a:p>
            <a:endParaRPr lang="en-US" baseline="0" dirty="0" smtClean="0"/>
          </a:p>
          <a:p>
            <a:r>
              <a:rPr lang="en-US" baseline="0" dirty="0" smtClean="0"/>
              <a:t>Then the students will take this pre-assessment that is in every TE and SE. It is called “Show What You Know”. This will replace the district level pre-assessments. </a:t>
            </a:r>
          </a:p>
          <a:p>
            <a:endParaRPr lang="en-US" baseline="0" dirty="0" smtClean="0"/>
          </a:p>
          <a:p>
            <a:r>
              <a:rPr lang="en-US" baseline="0" dirty="0" smtClean="0"/>
              <a:t>It will decipher which students are going to need Tier 2 and Tier 3 support for this Chapter. </a:t>
            </a:r>
          </a:p>
          <a:p>
            <a:endParaRPr lang="en-US" baseline="0" dirty="0" smtClean="0"/>
          </a:p>
          <a:p>
            <a:r>
              <a:rPr lang="en-US" baseline="0" dirty="0" smtClean="0"/>
              <a:t>So for instance if all students take this assessments I may have 4 students who fall into the Tier 2 and Tier 3 section. Remember that I have outlined the 4 kiddos in red – you will see them again a little later. </a:t>
            </a:r>
          </a:p>
          <a:p>
            <a:endParaRPr lang="en-US" baseline="0" dirty="0" smtClean="0"/>
          </a:p>
          <a:p>
            <a:r>
              <a:rPr lang="en-US" b="1" i="1" baseline="0" dirty="0" smtClean="0"/>
              <a:t>Possible Questions:</a:t>
            </a:r>
          </a:p>
          <a:p>
            <a:r>
              <a:rPr lang="en-US" b="1" i="0" baseline="0" dirty="0" smtClean="0"/>
              <a:t>What are district assessments going to look like next year? </a:t>
            </a:r>
          </a:p>
          <a:p>
            <a:r>
              <a:rPr lang="en-US" b="0" i="0" baseline="0" dirty="0" smtClean="0"/>
              <a:t>We are still looking to iron out the assessment process for Go Math in our district next year. The curriculum guide team met two weeks ago to decide on chapter pacing and assessment ideas to best fit our needs. We will be able to finalize our assessment plan once we receive the newer editions in April. We will be able to share more information assessments and pacing in the May Teaching and Learning. </a:t>
            </a:r>
          </a:p>
          <a:p>
            <a:endParaRPr lang="en-US" b="0" i="0" baseline="0" dirty="0" smtClean="0"/>
          </a:p>
          <a:p>
            <a:r>
              <a:rPr lang="en-US" b="1" i="0" baseline="0" dirty="0" smtClean="0"/>
              <a:t>So pre- and post- assessments will be different next year – how will we show growth?</a:t>
            </a:r>
          </a:p>
          <a:p>
            <a:r>
              <a:rPr lang="en-US" b="0" i="0" baseline="0" dirty="0" smtClean="0"/>
              <a:t>Yes the pre- and post- will be different. We are working on the assessment plan, but a lot of it will depend on what is included in the new edition. We do know that the Show What You Know will be the chapter Pre-Assessment. More information in May about the assessments and pacing and how it will work with the data teaming process.</a:t>
            </a:r>
          </a:p>
          <a:p>
            <a:endParaRPr lang="en-US" b="1" i="0" baseline="0" dirty="0" smtClean="0"/>
          </a:p>
          <a:p>
            <a:r>
              <a:rPr lang="en-US" b="1" i="0" baseline="0" dirty="0" smtClean="0"/>
              <a:t>We usually choose our Tier 2 and Tier 3 students based on an alternate assessment and hone in on a skill (basic facts) for six weeks at a time. Can we still do it that way? Why do it by chapter? Seems to short to make a difference. </a:t>
            </a:r>
          </a:p>
          <a:p>
            <a:r>
              <a:rPr lang="en-US" b="0" i="0" baseline="0" dirty="0" smtClean="0"/>
              <a:t>We are going to use the Show What You Know because it is a test of the pre-requisite skills for concepts in that Chapter. If we take them out for six weeks and work on a different skill – they will be missing the interventions at their specific grade level – to which they are still responsible for learning. We are welcoming all feedback as we go through the implementation of this program this first year. </a:t>
            </a:r>
          </a:p>
          <a:p>
            <a:endParaRPr lang="en-US" b="1" i="0" baseline="0" dirty="0" smtClean="0"/>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50</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year the elementary math block will be 75-90 minutes in length. This is a change from this year as the requirement was 60 – 90 minutes. I know many schools already have the 90 minutes – so if that is your school – please try to keep it at 90 minutes as it will be a tight schedule for teachers with 75 minutes. </a:t>
            </a:r>
            <a:endParaRPr lang="en-US" dirty="0" smtClean="0"/>
          </a:p>
          <a:p>
            <a:endParaRPr lang="en-US" dirty="0" smtClean="0"/>
          </a:p>
          <a:p>
            <a:r>
              <a:rPr lang="en-US" dirty="0" smtClean="0"/>
              <a:t>The first component</a:t>
            </a:r>
            <a:r>
              <a:rPr lang="en-US" baseline="0" dirty="0" smtClean="0"/>
              <a:t> of the Math Block is Daily Math Review and Mental Math. </a:t>
            </a:r>
          </a:p>
          <a:p>
            <a:endParaRPr lang="en-US" baseline="0" dirty="0" smtClean="0"/>
          </a:p>
          <a:p>
            <a:r>
              <a:rPr lang="en-US" baseline="0" dirty="0" smtClean="0"/>
              <a:t>Teachers really appreciate this time with their students because it allows for them to review concepts that students may have no mastered in previous chapters and/or prerequisite skills for what is to come in future chapters. </a:t>
            </a:r>
          </a:p>
          <a:p>
            <a:endParaRPr lang="en-US" baseline="0" dirty="0" smtClean="0"/>
          </a:p>
          <a:p>
            <a:r>
              <a:rPr lang="en-US" baseline="0" dirty="0" smtClean="0"/>
              <a:t>It is the answer to the question, “What do I do if my students did not get the concept in the last chapter, but I have to move on?”</a:t>
            </a:r>
          </a:p>
          <a:p>
            <a:endParaRPr lang="en-US" baseline="0" dirty="0" smtClean="0"/>
          </a:p>
          <a:p>
            <a:r>
              <a:rPr lang="en-US" baseline="0" dirty="0" smtClean="0"/>
              <a:t>The difference this year is that DMR will have a time limit of 15 minutes. Go Math has many components and so we will need to make sure that DMR is not lasting longer than the 15 minutes otherwise it will not be possible to complete the rest of the math block components. </a:t>
            </a:r>
          </a:p>
          <a:p>
            <a:endParaRPr lang="en-US" baseline="0" dirty="0" smtClean="0"/>
          </a:p>
          <a:p>
            <a:r>
              <a:rPr lang="en-US" baseline="0" dirty="0" smtClean="0"/>
              <a:t>We will be providing DMR modification suggestions for teachers in order to adjust the time to fit 15 minutes without changing the purpose and integrity of DMR. </a:t>
            </a:r>
          </a:p>
          <a:p>
            <a:endParaRPr lang="en-US" baseline="0" dirty="0" smtClean="0"/>
          </a:p>
          <a:p>
            <a:r>
              <a:rPr lang="en-US" baseline="0" dirty="0" smtClean="0"/>
              <a:t>It is also important to remember that DMR is not a time where teachers will be “teaching” new concepts or reviewing word problems.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tests that were administered last year will be administered this year but</a:t>
            </a:r>
            <a:r>
              <a:rPr lang="en-US" baseline="0" dirty="0" smtClean="0"/>
              <a:t> elementary will administer the SS Test</a:t>
            </a:r>
          </a:p>
          <a:p>
            <a:r>
              <a:rPr lang="en-US" baseline="0" dirty="0" smtClean="0"/>
              <a:t>In previous years, accommodations were documented and sent to the assessment department.  This year ONLY ELL accommodations will be documented and sent to the ELL department.  Sped accommodations need to be provided to students but not documented and sent to the assessment department.  For easier access and parking, answer folders will be returned at Prospect-building by where the buses are stored.</a:t>
            </a:r>
          </a:p>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8991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component in the math block</a:t>
            </a:r>
            <a:r>
              <a:rPr lang="en-US" baseline="0" dirty="0" smtClean="0"/>
              <a:t> will be WHOLE GROUP CONCEPT DEVELOPMENT.</a:t>
            </a:r>
          </a:p>
          <a:p>
            <a:endParaRPr lang="en-US" baseline="0" dirty="0" smtClean="0"/>
          </a:p>
          <a:p>
            <a:r>
              <a:rPr lang="en-US" baseline="0" dirty="0" smtClean="0"/>
              <a:t>Click</a:t>
            </a:r>
          </a:p>
          <a:p>
            <a:r>
              <a:rPr lang="en-US" baseline="0" dirty="0" smtClean="0"/>
              <a:t>The first part of whole group concept development is called ENGAGE.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a:p>
            <a:r>
              <a:rPr lang="en-US" baseline="0" dirty="0" smtClean="0"/>
              <a:t>CLICK</a:t>
            </a:r>
          </a:p>
          <a:p>
            <a:r>
              <a:rPr lang="en-US" baseline="0" dirty="0" smtClean="0"/>
              <a:t>The next part of whole group concept development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a:t>
            </a:r>
          </a:p>
          <a:p>
            <a:r>
              <a:rPr lang="en-US" baseline="0" dirty="0" smtClean="0"/>
              <a:t>3-5 Unlock the Problem</a:t>
            </a:r>
          </a:p>
          <a:p>
            <a:endParaRPr lang="en-US" baseline="0" dirty="0" smtClean="0"/>
          </a:p>
          <a:p>
            <a:r>
              <a:rPr lang="en-US" baseline="0" dirty="0" smtClean="0"/>
              <a:t>CLICK</a:t>
            </a:r>
          </a:p>
          <a:p>
            <a:r>
              <a:rPr lang="en-US" baseline="0" dirty="0" smtClean="0"/>
              <a:t>The last part of whole group concept development is the EXPLAIN section. This is a guided practice section where the students complete some questions similar to the concept learned in the EXPLORE section. They call this Share and Show.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52</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Share and Show section or EXPLAIN has a Quick Check</a:t>
            </a:r>
          </a:p>
          <a:p>
            <a:r>
              <a:rPr lang="en-US" dirty="0" smtClean="0"/>
              <a:t>Click</a:t>
            </a:r>
          </a:p>
          <a:p>
            <a:r>
              <a:rPr lang="en-US" dirty="0" smtClean="0"/>
              <a:t>Which becomes the Formative Assessment in the middle of the lesson</a:t>
            </a:r>
          </a:p>
          <a:p>
            <a:endParaRPr lang="en-US" dirty="0" smtClean="0"/>
          </a:p>
          <a:p>
            <a:r>
              <a:rPr lang="en-US" dirty="0" smtClean="0"/>
              <a:t>It is 2 problems that the teacher is going to check for whether the students get that concept of the lesson</a:t>
            </a:r>
            <a:r>
              <a:rPr lang="en-US" baseline="0" dirty="0" smtClean="0"/>
              <a:t>. Chances are that most of the students will understand the concept of the day after going through 20 minutes of the whole concept development, but there may be a few that need some extra guidance from the teacher. </a:t>
            </a:r>
          </a:p>
          <a:p>
            <a:endParaRPr lang="en-US" baseline="0" dirty="0" smtClean="0"/>
          </a:p>
          <a:p>
            <a:r>
              <a:rPr lang="en-US" baseline="0" dirty="0" smtClean="0"/>
              <a:t>Click</a:t>
            </a:r>
          </a:p>
          <a:p>
            <a:endParaRPr lang="en-US" baseline="0" dirty="0" smtClean="0"/>
          </a:p>
          <a:p>
            <a:r>
              <a:rPr lang="en-US" baseline="0" dirty="0" smtClean="0"/>
              <a:t>This will lead us into the Differentiated Instruction lesson component. </a:t>
            </a:r>
          </a:p>
          <a:p>
            <a:r>
              <a:rPr lang="en-US" baseline="0" dirty="0" smtClean="0"/>
              <a:t>Click</a:t>
            </a:r>
          </a:p>
          <a:p>
            <a:endParaRPr lang="en-US" baseline="0" dirty="0" smtClean="0"/>
          </a:p>
          <a:p>
            <a:r>
              <a:rPr lang="en-US" baseline="0" dirty="0" smtClean="0"/>
              <a:t>So after I check those two problems I may have 2 students who need additional support with lesson concept. Remember these 2 kiddos – as you will see them again soon too. </a:t>
            </a:r>
          </a:p>
          <a:p>
            <a:endParaRPr lang="en-US" baseline="0" dirty="0" smtClean="0"/>
          </a:p>
          <a:p>
            <a:r>
              <a:rPr lang="en-US" b="1" i="1" baseline="0" dirty="0" smtClean="0"/>
              <a:t>POSSIBLE QUESTIONS:</a:t>
            </a:r>
          </a:p>
          <a:p>
            <a:r>
              <a:rPr lang="en-US" b="1" i="0" baseline="0" dirty="0" smtClean="0"/>
              <a:t>What if more than half the class does not pass the quick check?</a:t>
            </a:r>
          </a:p>
          <a:p>
            <a:r>
              <a:rPr lang="en-US" b="0" i="0" baseline="0" dirty="0" smtClean="0"/>
              <a:t>Then the teacher is going to do some </a:t>
            </a:r>
            <a:r>
              <a:rPr lang="en-US" b="0" i="0" baseline="0" dirty="0" err="1" smtClean="0"/>
              <a:t>reteaching</a:t>
            </a:r>
            <a:r>
              <a:rPr lang="en-US" b="0" i="0" baseline="0" dirty="0" smtClean="0"/>
              <a:t> with that half of the class – we will talk a little about how that can look. </a:t>
            </a:r>
          </a:p>
          <a:p>
            <a:r>
              <a:rPr lang="en-US" b="1" i="0" baseline="0" dirty="0" smtClean="0"/>
              <a:t>What is a quick way to check the quick check so it does not take time away from instruction? </a:t>
            </a:r>
          </a:p>
          <a:p>
            <a:r>
              <a:rPr lang="en-US" b="0" i="0" baseline="0" dirty="0" smtClean="0"/>
              <a:t>We will be providing teachers with some management ideas to support the quick transitions needed for all the components to be covered each day. We do have several ideas that will be shared with teachers during the Summer PD.</a:t>
            </a:r>
          </a:p>
        </p:txBody>
      </p:sp>
      <p:sp>
        <p:nvSpPr>
          <p:cNvPr id="4" name="Slide Number Placeholder 3"/>
          <p:cNvSpPr>
            <a:spLocks noGrp="1"/>
          </p:cNvSpPr>
          <p:nvPr>
            <p:ph type="sldNum" sz="quarter" idx="10"/>
          </p:nvPr>
        </p:nvSpPr>
        <p:spPr/>
        <p:txBody>
          <a:bodyPr/>
          <a:lstStyle/>
          <a:p>
            <a:fld id="{77912ABE-5D6E-4BCA-8CE3-30161F12F06A}" type="slidenum">
              <a:rPr lang="en-US" smtClean="0"/>
              <a:t>53</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in the differentiated</a:t>
            </a:r>
            <a:r>
              <a:rPr lang="en-US" baseline="0" dirty="0" smtClean="0"/>
              <a:t> instruction part of the lesson. </a:t>
            </a:r>
          </a:p>
          <a:p>
            <a:endParaRPr lang="en-US" baseline="0" dirty="0" smtClean="0"/>
          </a:p>
          <a:p>
            <a:r>
              <a:rPr lang="en-US" baseline="0" dirty="0" smtClean="0"/>
              <a:t>Click</a:t>
            </a:r>
          </a:p>
          <a:p>
            <a:endParaRPr lang="en-US" baseline="0" dirty="0" smtClean="0"/>
          </a:p>
          <a:p>
            <a:r>
              <a:rPr lang="en-US" baseline="0" dirty="0" smtClean="0"/>
              <a:t>Most days we will split our classes into 2 groups of students: </a:t>
            </a:r>
          </a:p>
          <a:p>
            <a:r>
              <a:rPr lang="en-US" baseline="0" dirty="0" smtClean="0"/>
              <a:t>Students needing additional support and proficient/advanced students</a:t>
            </a:r>
          </a:p>
          <a:p>
            <a:endParaRPr lang="en-US" baseline="0" dirty="0" smtClean="0"/>
          </a:p>
          <a:p>
            <a:r>
              <a:rPr lang="en-US" baseline="0" dirty="0" smtClean="0"/>
              <a:t>Let’s focus on our students needing additional support first…</a:t>
            </a:r>
          </a:p>
          <a:p>
            <a:r>
              <a:rPr lang="en-US" baseline="0" dirty="0" smtClean="0"/>
              <a:t>How did I decide on these six kids? </a:t>
            </a:r>
          </a:p>
          <a:p>
            <a:r>
              <a:rPr lang="en-US" baseline="0" dirty="0" smtClean="0"/>
              <a:t>The first four are the ones I identified as Tier2/Tier3 kids on the Show What You Know Assessment </a:t>
            </a:r>
          </a:p>
          <a:p>
            <a:r>
              <a:rPr lang="en-US" baseline="0" dirty="0" smtClean="0"/>
              <a:t>The last two are the two I identified in my Quick Check as needing more support with this specific lesson concept </a:t>
            </a:r>
          </a:p>
          <a:p>
            <a:endParaRPr lang="en-US" baseline="0" dirty="0" smtClean="0"/>
          </a:p>
          <a:p>
            <a:r>
              <a:rPr lang="en-US" baseline="0" dirty="0" smtClean="0"/>
              <a:t>Those two kids will not stay the same each day because it is different lesson each day and a separate quick check. So some days you could only have 6 in your group, but there may be other days where this group is larger. The four Tier2/Tier3 students will most likely always be in this group.</a:t>
            </a:r>
          </a:p>
          <a:p>
            <a:r>
              <a:rPr lang="en-US" b="1" i="1" baseline="0" dirty="0" smtClean="0"/>
              <a:t>Possible Question: </a:t>
            </a:r>
            <a:r>
              <a:rPr lang="en-US" b="1" i="0" baseline="0" dirty="0" smtClean="0"/>
              <a:t>What if the Tier2/Tier3 students passed the Quick Check?</a:t>
            </a:r>
          </a:p>
          <a:p>
            <a:r>
              <a:rPr lang="en-US" b="0" i="0" baseline="0" dirty="0" smtClean="0"/>
              <a:t>That is going to be a teacher decision.</a:t>
            </a:r>
          </a:p>
          <a:p>
            <a:endParaRPr lang="en-US" b="0" i="0" baseline="0" dirty="0" smtClean="0"/>
          </a:p>
          <a:p>
            <a:r>
              <a:rPr lang="en-US" b="0" i="0" baseline="0" dirty="0" smtClean="0"/>
              <a:t>CLICK</a:t>
            </a:r>
          </a:p>
          <a:p>
            <a:endParaRPr lang="en-US" b="0" i="0" baseline="0" dirty="0" smtClean="0"/>
          </a:p>
          <a:p>
            <a:r>
              <a:rPr lang="en-US" b="0" i="0" baseline="0" dirty="0" smtClean="0"/>
              <a:t>So all of those students identified as needing additional support will complete a 10 minute Tier 2 activity with the teacher. It is the same concept of the day – but taught in a different, more </a:t>
            </a:r>
            <a:r>
              <a:rPr lang="en-US" b="0" i="0" baseline="0" dirty="0" err="1" smtClean="0"/>
              <a:t>scaffolded</a:t>
            </a:r>
            <a:r>
              <a:rPr lang="en-US" b="0" i="0" baseline="0" dirty="0" smtClean="0"/>
              <a:t> way. </a:t>
            </a:r>
          </a:p>
          <a:p>
            <a:endParaRPr lang="en-US" b="0" i="0" baseline="0" dirty="0" smtClean="0"/>
          </a:p>
          <a:p>
            <a:r>
              <a:rPr lang="en-US" b="0" i="0" baseline="0" dirty="0" smtClean="0"/>
              <a:t>Remembering that this part of the math block is 20 minutes – the teacher leads the entire group through the Tier 2 activity and then the group splits apart. </a:t>
            </a:r>
          </a:p>
          <a:p>
            <a:r>
              <a:rPr lang="en-US" b="0" i="0" baseline="0" dirty="0" smtClean="0"/>
              <a:t>CLICK</a:t>
            </a:r>
          </a:p>
          <a:p>
            <a:r>
              <a:rPr lang="en-US" b="0" i="0" baseline="0" dirty="0" smtClean="0"/>
              <a:t>The four Tier2/Tier3 kids will move into Personal Math Trainer on a tablet. Personal Math Trainer is a program that will help the students to practice the concept of the day, but personalize to their learning level. These students will use this for the last 10 minutes of this block daily. </a:t>
            </a:r>
          </a:p>
          <a:p>
            <a:r>
              <a:rPr lang="en-US" b="0" i="0" baseline="0" dirty="0" smtClean="0"/>
              <a:t>CLICK </a:t>
            </a:r>
          </a:p>
          <a:p>
            <a:r>
              <a:rPr lang="en-US" b="0" i="0" baseline="0" dirty="0" smtClean="0"/>
              <a:t>The two other students will do the On Your Own section in their student editions with the guidance of their teacher. </a:t>
            </a:r>
          </a:p>
          <a:p>
            <a:endParaRPr lang="en-US" b="0" i="0" baseline="0" dirty="0" smtClean="0"/>
          </a:p>
          <a:p>
            <a:r>
              <a:rPr lang="en-US" b="0" i="0" baseline="0" dirty="0" smtClean="0"/>
              <a:t>CLICK</a:t>
            </a:r>
            <a:br>
              <a:rPr lang="en-US" b="0" i="0" baseline="0" dirty="0" smtClean="0"/>
            </a:br>
            <a:r>
              <a:rPr lang="en-US" b="0" i="0" baseline="0" dirty="0" smtClean="0"/>
              <a:t>This small group instruction will occur 3-5x per week.</a:t>
            </a:r>
          </a:p>
          <a:p>
            <a:endParaRPr lang="en-US" b="0" i="0" baseline="0" dirty="0" smtClean="0"/>
          </a:p>
          <a:p>
            <a:r>
              <a:rPr lang="en-US" b="0" i="0" baseline="0" dirty="0" smtClean="0"/>
              <a:t>CLICK </a:t>
            </a:r>
          </a:p>
          <a:p>
            <a:r>
              <a:rPr lang="en-US" b="0" i="0" baseline="0" dirty="0" smtClean="0"/>
              <a:t>The question always occurs – what is the rest of the class doing while those six kids are working with the teacher? And I know I only have 22 students represented up here and many of you have much larger classes. </a:t>
            </a:r>
            <a:r>
              <a:rPr lang="en-US" b="0" i="0" baseline="0" dirty="0" smtClean="0">
                <a:sym typeface="Wingdings" panose="05000000000000000000" pitchFamily="2" charset="2"/>
              </a:rPr>
              <a:t> </a:t>
            </a:r>
          </a:p>
          <a:p>
            <a:r>
              <a:rPr lang="en-US" b="0" i="0" baseline="0" dirty="0" smtClean="0">
                <a:sym typeface="Wingdings" panose="05000000000000000000" pitchFamily="2" charset="2"/>
              </a:rPr>
              <a:t/>
            </a:r>
            <a:br>
              <a:rPr lang="en-US" b="0" i="0" baseline="0" dirty="0" smtClean="0">
                <a:sym typeface="Wingdings" panose="05000000000000000000" pitchFamily="2" charset="2"/>
              </a:rPr>
            </a:br>
            <a:r>
              <a:rPr lang="en-US" b="0" i="0" baseline="0" dirty="0" smtClean="0">
                <a:sym typeface="Wingdings" panose="05000000000000000000" pitchFamily="2" charset="2"/>
              </a:rPr>
              <a:t>These students are doing independent/collaborative work.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All of these students will complete teacher selected problems in the On Your Own section in their SE.</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After they complete that section they will move into Math Centers which could include – Grab and Go Differentiated Centers Kit, Technology, Math Journaling, and/or </a:t>
            </a:r>
            <a:r>
              <a:rPr lang="en-US" b="0" i="0" baseline="0" dirty="0" err="1" smtClean="0">
                <a:sym typeface="Wingdings" panose="05000000000000000000" pitchFamily="2" charset="2"/>
              </a:rPr>
              <a:t>Fastt</a:t>
            </a:r>
            <a:r>
              <a:rPr lang="en-US" b="0" i="0" baseline="0" dirty="0" smtClean="0">
                <a:sym typeface="Wingdings" panose="05000000000000000000" pitchFamily="2" charset="2"/>
              </a:rPr>
              <a:t> Math.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This is the time in the lesson where push-in support will come in. So there actually be more than two groups going if teachers have the extra support available. </a:t>
            </a:r>
          </a:p>
          <a:p>
            <a:endParaRPr lang="en-US" b="0" i="0" baseline="0" dirty="0" smtClean="0">
              <a:sym typeface="Wingdings" panose="05000000000000000000" pitchFamily="2" charset="2"/>
            </a:endParaRPr>
          </a:p>
          <a:p>
            <a:r>
              <a:rPr lang="en-US" b="1" i="1" baseline="0" dirty="0" smtClean="0">
                <a:sym typeface="Wingdings" panose="05000000000000000000" pitchFamily="2" charset="2"/>
              </a:rPr>
              <a:t>POSSIBLE QUESTIONS:</a:t>
            </a:r>
          </a:p>
          <a:p>
            <a:r>
              <a:rPr lang="en-US" b="1" i="0" baseline="0" dirty="0" smtClean="0">
                <a:sym typeface="Wingdings" panose="05000000000000000000" pitchFamily="2" charset="2"/>
              </a:rPr>
              <a:t>If we have push-in support – will they replace the personal math trainer in working with the students? </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What about SPED? When do they get extra math support? </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What if I do not have enough devices for Personal Math Trainer? More than six Tier2/Tier3?</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Is Personal Math Trainer available for all students?</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I do FASTT Math during small group time now. What is the expectation next year? Where does it fit in? If the students are on the devices for Personal Math Trainer when do the rest of the students do FASTT Math?</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Tell me more about Personal Math Trainer. How is it personalized for that chapter and student? </a:t>
            </a:r>
          </a:p>
        </p:txBody>
      </p:sp>
      <p:sp>
        <p:nvSpPr>
          <p:cNvPr id="4" name="Slide Number Placeholder 3"/>
          <p:cNvSpPr>
            <a:spLocks noGrp="1"/>
          </p:cNvSpPr>
          <p:nvPr>
            <p:ph type="sldNum" sz="quarter" idx="10"/>
          </p:nvPr>
        </p:nvSpPr>
        <p:spPr/>
        <p:txBody>
          <a:bodyPr/>
          <a:lstStyle/>
          <a:p>
            <a:fld id="{77912ABE-5D6E-4BCA-8CE3-30161F12F06A}" type="slidenum">
              <a:rPr lang="en-US" smtClean="0"/>
              <a:t>54</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Differentiated</a:t>
            </a:r>
            <a:r>
              <a:rPr lang="en-US" baseline="0" dirty="0" smtClean="0"/>
              <a:t> Instruction will look different at least 1 time per week. </a:t>
            </a:r>
          </a:p>
          <a:p>
            <a:endParaRPr lang="en-US" baseline="0" dirty="0" smtClean="0"/>
          </a:p>
          <a:p>
            <a:r>
              <a:rPr lang="en-US" baseline="0" dirty="0" smtClean="0"/>
              <a:t>It is important that we are also meeting with our advanced learners. </a:t>
            </a:r>
          </a:p>
          <a:p>
            <a:endParaRPr lang="en-US" baseline="0" dirty="0" smtClean="0"/>
          </a:p>
          <a:p>
            <a:r>
              <a:rPr lang="en-US" baseline="0" dirty="0" smtClean="0"/>
              <a:t>CLICK</a:t>
            </a:r>
          </a:p>
          <a:p>
            <a:r>
              <a:rPr lang="en-US" baseline="0" dirty="0" smtClean="0"/>
              <a:t>So therefore, we may have three different groups: Advanced, Proficient, and Students Needing Additional Support.</a:t>
            </a:r>
          </a:p>
          <a:p>
            <a:r>
              <a:rPr lang="en-US" baseline="0" dirty="0" smtClean="0"/>
              <a:t>CLICK</a:t>
            </a:r>
          </a:p>
          <a:p>
            <a:r>
              <a:rPr lang="en-US" baseline="0" dirty="0" smtClean="0"/>
              <a:t>1-2 times per week the teacher will do a small group with those Advanced Students. </a:t>
            </a:r>
          </a:p>
          <a:p>
            <a:r>
              <a:rPr lang="en-US" baseline="0" dirty="0" smtClean="0"/>
              <a:t>CLICK</a:t>
            </a:r>
          </a:p>
          <a:p>
            <a:r>
              <a:rPr lang="en-US" baseline="0" dirty="0" smtClean="0"/>
              <a:t>There is an activity provided for them in the TE. </a:t>
            </a:r>
          </a:p>
          <a:p>
            <a:endParaRPr lang="en-US" baseline="0" dirty="0" smtClean="0"/>
          </a:p>
          <a:p>
            <a:r>
              <a:rPr lang="en-US" baseline="0" dirty="0" smtClean="0"/>
              <a:t>CLICK</a:t>
            </a:r>
          </a:p>
          <a:p>
            <a:r>
              <a:rPr lang="en-US" baseline="0" dirty="0" smtClean="0"/>
              <a:t>The proficient students will be completing selected problems in the On Your Own section and then moving into centers. </a:t>
            </a:r>
          </a:p>
          <a:p>
            <a:endParaRPr lang="en-US" baseline="0" dirty="0" smtClean="0"/>
          </a:p>
          <a:p>
            <a:r>
              <a:rPr lang="en-US" baseline="0" dirty="0" smtClean="0"/>
              <a:t>CLICK </a:t>
            </a:r>
          </a:p>
          <a:p>
            <a:r>
              <a:rPr lang="en-US" baseline="0" dirty="0" smtClean="0"/>
              <a:t>The students needing additional support will be using the PMT for the full 20 minutes. </a:t>
            </a:r>
          </a:p>
          <a:p>
            <a:r>
              <a:rPr lang="en-US" baseline="0" dirty="0" smtClean="0"/>
              <a:t>CLICK</a:t>
            </a:r>
          </a:p>
          <a:p>
            <a:r>
              <a:rPr lang="en-US" baseline="0" dirty="0" smtClean="0"/>
              <a:t>This is again when push-in support will be in the room if possible which could allow for more small groups to have contact with at teacher. </a:t>
            </a:r>
          </a:p>
          <a:p>
            <a:endParaRPr lang="en-US" baseline="0" dirty="0" smtClean="0"/>
          </a:p>
          <a:p>
            <a:r>
              <a:rPr lang="en-US" b="1" i="1" baseline="0" dirty="0" smtClean="0"/>
              <a:t>Possible Questions:</a:t>
            </a:r>
          </a:p>
          <a:p>
            <a:r>
              <a:rPr lang="en-US" b="1" i="0" baseline="0" dirty="0" smtClean="0"/>
              <a:t>When do proficient students have time with the teacher in small group? If I always pass my quick check, but I am not necessarily advanced – when do I get time with the teacher? </a:t>
            </a:r>
            <a:endParaRPr lang="en-US" b="1" i="0" dirty="0"/>
          </a:p>
        </p:txBody>
      </p:sp>
      <p:sp>
        <p:nvSpPr>
          <p:cNvPr id="4" name="Slide Number Placeholder 3"/>
          <p:cNvSpPr>
            <a:spLocks noGrp="1"/>
          </p:cNvSpPr>
          <p:nvPr>
            <p:ph type="sldNum" sz="quarter" idx="10"/>
          </p:nvPr>
        </p:nvSpPr>
        <p:spPr/>
        <p:txBody>
          <a:bodyPr/>
          <a:lstStyle/>
          <a:p>
            <a:fld id="{77912ABE-5D6E-4BCA-8CE3-30161F12F06A}" type="slidenum">
              <a:rPr lang="en-US" smtClean="0"/>
              <a:t>55</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56</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you through the introduction</a:t>
            </a:r>
            <a:r>
              <a:rPr lang="en-US" baseline="0" dirty="0" smtClean="0"/>
              <a:t> to the framework…</a:t>
            </a:r>
          </a:p>
          <a:p>
            <a:pPr marL="285750" indent="-285750">
              <a:buFont typeface="Arial" panose="020B0604020202020204" pitchFamily="34" charset="0"/>
              <a:buChar char="•"/>
            </a:pPr>
            <a:r>
              <a:rPr lang="en-US" sz="1200" dirty="0" smtClean="0"/>
              <a:t>This instructional sequence to serve as a support for weekly planning when it feels as though “we can’t get it all in!”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Adjustments in regards to pacing and timing may be needed to meet the needs of students. </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This should be considered a starting point as we work to become more efficient with the Go Math materials.</a:t>
            </a:r>
          </a:p>
          <a:p>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57</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part of the math block is the</a:t>
            </a:r>
            <a:r>
              <a:rPr lang="en-US" baseline="0" dirty="0" smtClean="0"/>
              <a:t> problem solving section. </a:t>
            </a:r>
          </a:p>
          <a:p>
            <a:endParaRPr lang="en-US" baseline="0" dirty="0" smtClean="0"/>
          </a:p>
          <a:p>
            <a:r>
              <a:rPr lang="en-US" baseline="0" dirty="0" smtClean="0"/>
              <a:t>This section is timed at a 15 minute minimum. We recognize the importance of students solving problems in context and do not want to short change this section because it is at the end of a lesson. </a:t>
            </a:r>
          </a:p>
          <a:p>
            <a:endParaRPr lang="en-US" baseline="0" dirty="0" smtClean="0"/>
          </a:p>
          <a:p>
            <a:r>
              <a:rPr lang="en-US" baseline="0" dirty="0" smtClean="0"/>
              <a:t>Therefore, when teachers are planning lessons – they must plan for 15 minutes of problem solving daily and if they need to shorten other sections to do so – that is okay. </a:t>
            </a:r>
          </a:p>
          <a:p>
            <a:endParaRPr lang="en-US" baseline="0" dirty="0" smtClean="0"/>
          </a:p>
          <a:p>
            <a:r>
              <a:rPr lang="en-US" baseline="0" dirty="0" smtClean="0"/>
              <a:t>CLICK</a:t>
            </a:r>
          </a:p>
          <a:p>
            <a:endParaRPr lang="en-US" baseline="0" dirty="0" smtClean="0"/>
          </a:p>
          <a:p>
            <a:r>
              <a:rPr lang="en-US" baseline="0" dirty="0" smtClean="0"/>
              <a:t>The students have the problems in their SE and there are also videos available called Math On The Spot which are puppets leading students through how to solve certain problems. </a:t>
            </a:r>
          </a:p>
          <a:p>
            <a:endParaRPr lang="en-US" baseline="0" dirty="0" smtClean="0"/>
          </a:p>
          <a:p>
            <a:r>
              <a:rPr lang="en-US" baseline="0" dirty="0" smtClean="0"/>
              <a:t>The teachers will be using Interactive Whiteboard Lessons for the problem solving section. </a:t>
            </a:r>
          </a:p>
          <a:p>
            <a:endParaRPr lang="en-US" baseline="0" dirty="0" smtClean="0"/>
          </a:p>
          <a:p>
            <a:r>
              <a:rPr lang="en-US" b="1" i="1" dirty="0" smtClean="0"/>
              <a:t>POSSIBLE</a:t>
            </a:r>
            <a:r>
              <a:rPr lang="en-US" b="1" i="1" baseline="0" dirty="0" smtClean="0"/>
              <a:t> QUESTIONS:</a:t>
            </a:r>
            <a:br>
              <a:rPr lang="en-US" b="1" i="1" baseline="0" dirty="0" smtClean="0"/>
            </a:br>
            <a:r>
              <a:rPr lang="en-US" b="1" i="0" baseline="0" dirty="0" smtClean="0"/>
              <a:t>Interactive White Boards – will we have them? When? Will we be trained? </a:t>
            </a:r>
            <a:endParaRPr lang="en-US" b="1" i="1" dirty="0"/>
          </a:p>
        </p:txBody>
      </p:sp>
      <p:sp>
        <p:nvSpPr>
          <p:cNvPr id="4" name="Slide Number Placeholder 3"/>
          <p:cNvSpPr>
            <a:spLocks noGrp="1"/>
          </p:cNvSpPr>
          <p:nvPr>
            <p:ph type="sldNum" sz="quarter" idx="10"/>
          </p:nvPr>
        </p:nvSpPr>
        <p:spPr/>
        <p:txBody>
          <a:bodyPr/>
          <a:lstStyle/>
          <a:p>
            <a:fld id="{77912ABE-5D6E-4BCA-8CE3-30161F12F06A}" type="slidenum">
              <a:rPr lang="en-US" smtClean="0"/>
              <a:t>58</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this is essentially what a teacher’s math block will look like daily. </a:t>
            </a:r>
          </a:p>
          <a:p>
            <a:endParaRPr lang="en-US" baseline="0" dirty="0" smtClean="0"/>
          </a:p>
          <a:p>
            <a:r>
              <a:rPr lang="en-US" baseline="0" dirty="0" smtClean="0"/>
              <a:t>There will be some flexibility in the chapter pacing in order to make a few lessons 2-day lessons to fit the students’ needs. In which case, the schedule of those two days would look differently. </a:t>
            </a:r>
          </a:p>
          <a:p>
            <a:endParaRPr lang="en-US" baseline="0" dirty="0" smtClean="0"/>
          </a:p>
          <a:p>
            <a:r>
              <a:rPr lang="en-US" b="1" i="1" baseline="0" dirty="0" smtClean="0"/>
              <a:t>POSSIBLE QUESTIONS: </a:t>
            </a:r>
          </a:p>
          <a:p>
            <a:r>
              <a:rPr lang="en-US" b="1" i="0" baseline="0" dirty="0" smtClean="0"/>
              <a:t>Do we have the flexibility to move these components around to fit the needs of our master schedule?</a:t>
            </a:r>
          </a:p>
          <a:p>
            <a:endParaRPr lang="en-US" b="1" i="0" baseline="0" dirty="0" smtClean="0"/>
          </a:p>
          <a:p>
            <a:r>
              <a:rPr lang="en-US" b="1" i="0" baseline="0" dirty="0" smtClean="0"/>
              <a:t>Could we put Daily Math Review after Differentiated Instruction in order to give more time to SPED?</a:t>
            </a:r>
          </a:p>
          <a:p>
            <a:endParaRPr lang="en-US" b="1" i="0" baseline="0" dirty="0" smtClean="0"/>
          </a:p>
          <a:p>
            <a:r>
              <a:rPr lang="en-US" b="1" i="0" baseline="0" dirty="0" smtClean="0"/>
              <a:t>Can we split out Problem Solving from the block?</a:t>
            </a:r>
          </a:p>
          <a:p>
            <a:endParaRPr lang="en-US" b="1" i="0" baseline="0" dirty="0" smtClean="0"/>
          </a:p>
          <a:p>
            <a:r>
              <a:rPr lang="en-US" b="1" i="0" baseline="0" dirty="0" smtClean="0"/>
              <a:t>Does DMR have to be done with the whole block?</a:t>
            </a:r>
          </a:p>
          <a:p>
            <a:endParaRPr lang="en-US" b="1" i="0" baseline="0" dirty="0" smtClean="0"/>
          </a:p>
          <a:p>
            <a:r>
              <a:rPr lang="en-US" b="1" i="0" baseline="0" dirty="0" smtClean="0"/>
              <a:t>If we move Small Groups to the end of the block it will help with push-in support…</a:t>
            </a:r>
          </a:p>
          <a:p>
            <a:endParaRPr lang="en-US" b="1" i="0" baseline="0" dirty="0" smtClean="0"/>
          </a:p>
          <a:p>
            <a:r>
              <a:rPr lang="en-US" b="1" i="0" baseline="0" dirty="0" smtClean="0"/>
              <a:t>This is a lot to fit into 75 minutes – what support will be given to teachers in the area of time management?  </a:t>
            </a:r>
            <a:endParaRPr lang="en-US" b="1" i="0" dirty="0"/>
          </a:p>
        </p:txBody>
      </p:sp>
      <p:sp>
        <p:nvSpPr>
          <p:cNvPr id="4" name="Slide Number Placeholder 3"/>
          <p:cNvSpPr>
            <a:spLocks noGrp="1"/>
          </p:cNvSpPr>
          <p:nvPr>
            <p:ph type="sldNum" sz="quarter" idx="10"/>
          </p:nvPr>
        </p:nvSpPr>
        <p:spPr/>
        <p:txBody>
          <a:bodyPr/>
          <a:lstStyle/>
          <a:p>
            <a:fld id="{77912ABE-5D6E-4BCA-8CE3-30161F12F06A}" type="slidenum">
              <a:rPr lang="en-US" smtClean="0"/>
              <a:t>59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dirty="0" smtClean="0">
                <a:solidFill>
                  <a:srgbClr val="FF0000"/>
                </a:solidFill>
              </a:rPr>
              <a:t>I need help thinking through this section! </a:t>
            </a:r>
            <a:endParaRPr lang="en-US" sz="4400" dirty="0">
              <a:solidFill>
                <a:srgbClr val="FF0000"/>
              </a:solidFill>
            </a:endParaRPr>
          </a:p>
        </p:txBody>
      </p:sp>
      <p:sp>
        <p:nvSpPr>
          <p:cNvPr id="4" name="Slide Number Placeholder 3"/>
          <p:cNvSpPr>
            <a:spLocks noGrp="1"/>
          </p:cNvSpPr>
          <p:nvPr>
            <p:ph type="sldNum" sz="quarter" idx="10"/>
          </p:nvPr>
        </p:nvSpPr>
        <p:spPr/>
        <p:txBody>
          <a:bodyPr/>
          <a:lstStyle/>
          <a:p>
            <a:fld id="{77912ABE-5D6E-4BCA-8CE3-30161F12F06A}" type="slidenum">
              <a:rPr lang="en-US" smtClean="0"/>
              <a:t>60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to discuss</a:t>
            </a:r>
            <a:endParaRPr lang="en-US" baseline="0" dirty="0" smtClean="0"/>
          </a:p>
          <a:p>
            <a:endParaRPr lang="en-US" baseline="0" dirty="0" smtClean="0"/>
          </a:p>
          <a:p>
            <a:r>
              <a:rPr lang="en-US" dirty="0" smtClean="0"/>
              <a:t>So that is all the information on this document. I am going</a:t>
            </a:r>
            <a:r>
              <a:rPr lang="en-US" baseline="0" dirty="0" smtClean="0"/>
              <a:t> to give you 5 minutes to talk this over with your team – and type questions/comments into Todays Meet.</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61</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you might be feeling like</a:t>
            </a:r>
            <a:r>
              <a:rPr lang="en-US" baseline="0" dirty="0" smtClean="0"/>
              <a:t> this after this presentation…we have created a booklet that contains all of the Need to Know Information for your reference.</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08268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62</a:t>
            </a:fld>
            <a:endParaRPr lang="en-US"/>
          </a:p>
        </p:txBody>
      </p:sp>
    </p:spTree>
    <p:extLst>
      <p:ext uri="{BB962C8B-B14F-4D97-AF65-F5344CB8AC3E}">
        <p14:creationId xmlns:p14="http://schemas.microsoft.com/office/powerpoint/2010/main" val="4087701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page – Table of Content – </a:t>
            </a:r>
          </a:p>
          <a:p>
            <a:r>
              <a:rPr lang="en-US" baseline="0" dirty="0" smtClean="0"/>
              <a:t>Lists Critical Area </a:t>
            </a:r>
          </a:p>
          <a:p>
            <a:r>
              <a:rPr lang="en-US" baseline="0" dirty="0" smtClean="0"/>
              <a:t>Domains</a:t>
            </a:r>
          </a:p>
          <a:p>
            <a:r>
              <a:rPr lang="en-US" baseline="0" dirty="0" smtClean="0"/>
              <a:t>All standards for the unit </a:t>
            </a:r>
          </a:p>
          <a:p>
            <a:endParaRPr lang="en-US" baseline="0" dirty="0" smtClean="0"/>
          </a:p>
          <a:p>
            <a:r>
              <a:rPr lang="en-US" baseline="0" dirty="0" smtClean="0"/>
              <a:t>This is really the overview for the whole chapter – teachers can see what they will be covering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63</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 reminder that this</a:t>
            </a:r>
            <a:r>
              <a:rPr lang="en-US" baseline="0" dirty="0" smtClean="0"/>
              <a:t> follows the language of the Iowa Core exactly. </a:t>
            </a:r>
          </a:p>
          <a:p>
            <a:endParaRPr lang="en-US" baseline="0" dirty="0" smtClean="0"/>
          </a:p>
          <a:p>
            <a:r>
              <a:rPr lang="en-US" baseline="0" dirty="0" smtClean="0"/>
              <a:t>Critical Areas are where students should be spending the majority of their instructional time. In 2</a:t>
            </a:r>
            <a:r>
              <a:rPr lang="en-US" baseline="30000" dirty="0" smtClean="0"/>
              <a:t>nd</a:t>
            </a:r>
            <a:r>
              <a:rPr lang="en-US" baseline="0" dirty="0" smtClean="0"/>
              <a:t> grade there are 4 critical areas. </a:t>
            </a:r>
          </a:p>
          <a:p>
            <a:endParaRPr lang="en-US" baseline="0" dirty="0" smtClean="0"/>
          </a:p>
          <a:p>
            <a:r>
              <a:rPr lang="en-US" baseline="0" dirty="0" smtClean="0"/>
              <a:t>Domains such as Operations in Algebraic Thinking</a:t>
            </a:r>
          </a:p>
          <a:p>
            <a:endParaRPr lang="en-US" baseline="0" dirty="0" smtClean="0"/>
          </a:p>
          <a:p>
            <a:r>
              <a:rPr lang="en-US" baseline="0" dirty="0" smtClean="0"/>
              <a:t>And lastly, the Standard.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64</a:t>
            </a:fld>
            <a:endParaRPr lang="en-US"/>
          </a:p>
        </p:txBody>
      </p:sp>
    </p:spTree>
    <p:extLst>
      <p:ext uri="{BB962C8B-B14F-4D97-AF65-F5344CB8AC3E}">
        <p14:creationId xmlns:p14="http://schemas.microsoft.com/office/powerpoint/2010/main" val="382082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page – more in depth by lesson. It labels each lesson and aligns it with a Standard. </a:t>
            </a:r>
          </a:p>
        </p:txBody>
      </p:sp>
      <p:sp>
        <p:nvSpPr>
          <p:cNvPr id="4" name="Slide Number Placeholder 3"/>
          <p:cNvSpPr>
            <a:spLocks noGrp="1"/>
          </p:cNvSpPr>
          <p:nvPr>
            <p:ph type="sldNum" sz="quarter" idx="10"/>
          </p:nvPr>
        </p:nvSpPr>
        <p:spPr/>
        <p:txBody>
          <a:bodyPr/>
          <a:lstStyle/>
          <a:p>
            <a:fld id="{77912ABE-5D6E-4BCA-8CE3-30161F12F06A}" type="slidenum">
              <a:rPr lang="en-US" smtClean="0"/>
              <a:t>65</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Overview pages…. These pages are not overly important. </a:t>
            </a:r>
          </a:p>
        </p:txBody>
      </p:sp>
      <p:sp>
        <p:nvSpPr>
          <p:cNvPr id="4" name="Slide Number Placeholder 3"/>
          <p:cNvSpPr>
            <a:spLocks noGrp="1"/>
          </p:cNvSpPr>
          <p:nvPr>
            <p:ph type="sldNum" sz="quarter" idx="10"/>
          </p:nvPr>
        </p:nvSpPr>
        <p:spPr/>
        <p:txBody>
          <a:bodyPr/>
          <a:lstStyle/>
          <a:p>
            <a:fld id="{77912ABE-5D6E-4BCA-8CE3-30161F12F06A}" type="slidenum">
              <a:rPr lang="en-US" smtClean="0"/>
              <a:t>66</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3-4 Critical Area projects/readers provided. Every time a critical area is introduced – there is a new reader/project. We are not going to mandate these projects this year – but do know that these are available for teachers. </a:t>
            </a:r>
          </a:p>
        </p:txBody>
      </p:sp>
      <p:sp>
        <p:nvSpPr>
          <p:cNvPr id="4" name="Slide Number Placeholder 3"/>
          <p:cNvSpPr>
            <a:spLocks noGrp="1"/>
          </p:cNvSpPr>
          <p:nvPr>
            <p:ph type="sldNum" sz="quarter" idx="10"/>
          </p:nvPr>
        </p:nvSpPr>
        <p:spPr/>
        <p:txBody>
          <a:bodyPr/>
          <a:lstStyle/>
          <a:p>
            <a:fld id="{77912ABE-5D6E-4BCA-8CE3-30161F12F06A}" type="slidenum">
              <a:rPr lang="en-US" smtClean="0"/>
              <a:t>67</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few pages are very helpful. They are called chapter at a glance. </a:t>
            </a:r>
          </a:p>
          <a:p>
            <a:endParaRPr lang="en-US" baseline="0" dirty="0" smtClean="0"/>
          </a:p>
          <a:p>
            <a:r>
              <a:rPr lang="en-US" baseline="0" dirty="0" smtClean="0"/>
              <a:t>It provides the teacher with the Chapter Essential Question as well as, the domains.</a:t>
            </a:r>
          </a:p>
          <a:p>
            <a:endParaRPr lang="en-US" baseline="0" dirty="0" smtClean="0"/>
          </a:p>
          <a:p>
            <a:r>
              <a:rPr lang="en-US" baseline="0" dirty="0" smtClean="0"/>
              <a:t>It also takes each lesson and breaks it down by how many days it will take, the essential question, the objective, the vocabulary, as well as the ELL strategy in that lesson. </a:t>
            </a:r>
          </a:p>
          <a:p>
            <a:endParaRPr lang="en-US" baseline="0" dirty="0" smtClean="0"/>
          </a:p>
          <a:p>
            <a:r>
              <a:rPr lang="en-US" baseline="0" dirty="0" smtClean="0"/>
              <a:t>It also lists the digital and print resources available. </a:t>
            </a:r>
          </a:p>
        </p:txBody>
      </p:sp>
      <p:sp>
        <p:nvSpPr>
          <p:cNvPr id="4" name="Slide Number Placeholder 3"/>
          <p:cNvSpPr>
            <a:spLocks noGrp="1"/>
          </p:cNvSpPr>
          <p:nvPr>
            <p:ph type="sldNum" sz="quarter" idx="10"/>
          </p:nvPr>
        </p:nvSpPr>
        <p:spPr/>
        <p:txBody>
          <a:bodyPr/>
          <a:lstStyle/>
          <a:p>
            <a:fld id="{77912ABE-5D6E-4BCA-8CE3-30161F12F06A}" type="slidenum">
              <a:rPr lang="en-US" smtClean="0"/>
              <a:t>68</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is a professional development page for teachers. </a:t>
            </a:r>
          </a:p>
          <a:p>
            <a:endParaRPr lang="en-US" baseline="0" dirty="0" smtClean="0"/>
          </a:p>
          <a:p>
            <a:r>
              <a:rPr lang="en-US" baseline="0" dirty="0" smtClean="0"/>
              <a:t>We have identified that many teachers would like more support in the area of math content knowledge. This page will be worth spending time in planning and data teaming. </a:t>
            </a:r>
          </a:p>
          <a:p>
            <a:endParaRPr lang="en-US" baseline="0" dirty="0" smtClean="0"/>
          </a:p>
          <a:p>
            <a:r>
              <a:rPr lang="en-US" baseline="0" dirty="0" smtClean="0"/>
              <a:t>CLICK</a:t>
            </a:r>
          </a:p>
          <a:p>
            <a:r>
              <a:rPr lang="en-US" baseline="0" dirty="0" smtClean="0"/>
              <a:t>It breaks down the concepts in the chapter and outlines what may be helpful in teaching students in various ways. </a:t>
            </a:r>
          </a:p>
          <a:p>
            <a:endParaRPr lang="en-US" baseline="0" dirty="0" smtClean="0"/>
          </a:p>
          <a:p>
            <a:r>
              <a:rPr lang="en-US" baseline="0" dirty="0" smtClean="0"/>
              <a:t>CLICK</a:t>
            </a:r>
          </a:p>
          <a:p>
            <a:r>
              <a:rPr lang="en-US" baseline="0" dirty="0" smtClean="0"/>
              <a:t>It also outlines the mathematical practice standards.</a:t>
            </a:r>
          </a:p>
          <a:p>
            <a:r>
              <a:rPr lang="en-US" baseline="0" dirty="0" smtClean="0"/>
              <a:t/>
            </a:r>
            <a:br>
              <a:rPr lang="en-US" baseline="0" dirty="0" smtClean="0"/>
            </a:br>
            <a:r>
              <a:rPr lang="en-US" baseline="0" dirty="0" smtClean="0"/>
              <a:t>Click</a:t>
            </a:r>
          </a:p>
          <a:p>
            <a:r>
              <a:rPr lang="en-US" baseline="0" dirty="0" smtClean="0"/>
              <a:t>And provides PD videos to which teachers will be able to watch some of these strategies in action in a classroom. </a:t>
            </a:r>
          </a:p>
        </p:txBody>
      </p:sp>
      <p:sp>
        <p:nvSpPr>
          <p:cNvPr id="4" name="Slide Number Placeholder 3"/>
          <p:cNvSpPr>
            <a:spLocks noGrp="1"/>
          </p:cNvSpPr>
          <p:nvPr>
            <p:ph type="sldNum" sz="quarter" idx="10"/>
          </p:nvPr>
        </p:nvSpPr>
        <p:spPr/>
        <p:txBody>
          <a:bodyPr/>
          <a:lstStyle/>
          <a:p>
            <a:fld id="{77912ABE-5D6E-4BCA-8CE3-30161F12F06A}" type="slidenum">
              <a:rPr lang="en-US" smtClean="0"/>
              <a:t>69</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page outlines the classroom management – to which we have adjusted to fit DMPS – and that is what is outlined in the framework. </a:t>
            </a:r>
          </a:p>
        </p:txBody>
      </p:sp>
      <p:sp>
        <p:nvSpPr>
          <p:cNvPr id="4" name="Slide Number Placeholder 3"/>
          <p:cNvSpPr>
            <a:spLocks noGrp="1"/>
          </p:cNvSpPr>
          <p:nvPr>
            <p:ph type="sldNum" sz="quarter" idx="10"/>
          </p:nvPr>
        </p:nvSpPr>
        <p:spPr/>
        <p:txBody>
          <a:bodyPr/>
          <a:lstStyle/>
          <a:p>
            <a:fld id="{77912ABE-5D6E-4BCA-8CE3-30161F12F06A}" type="slidenum">
              <a:rPr lang="en-US" smtClean="0"/>
              <a:t>70</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next two pages focus on vocabulary – to which really is not mentioned a whole lot in the rest of the chapter. These will also be important pages in planning and data teaming – and not just for our ELL students, but all our struggling learners. We will spend time in these two pages in trainings as well. </a:t>
            </a:r>
          </a:p>
          <a:p>
            <a:endParaRPr lang="en-US" baseline="0" dirty="0" smtClean="0"/>
          </a:p>
          <a:p>
            <a:r>
              <a:rPr lang="en-US" baseline="0" dirty="0" smtClean="0"/>
              <a:t>I will actually come back to the Developing Math Language page in a bit because we will use this page at the start of every chapter with all students. </a:t>
            </a:r>
          </a:p>
        </p:txBody>
      </p:sp>
      <p:sp>
        <p:nvSpPr>
          <p:cNvPr id="4" name="Slide Number Placeholder 3"/>
          <p:cNvSpPr>
            <a:spLocks noGrp="1"/>
          </p:cNvSpPr>
          <p:nvPr>
            <p:ph type="sldNum" sz="quarter" idx="10"/>
          </p:nvPr>
        </p:nvSpPr>
        <p:spPr/>
        <p:txBody>
          <a:bodyPr/>
          <a:lstStyle/>
          <a:p>
            <a:fld id="{77912ABE-5D6E-4BCA-8CE3-30161F12F06A}" type="slidenum">
              <a:rPr lang="en-US" smtClean="0"/>
              <a:t>71</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Booklet is formatted in</a:t>
            </a:r>
            <a:r>
              <a:rPr lang="en-US" baseline="0" dirty="0" smtClean="0"/>
              <a:t> sections-Before, During, and After testing</a:t>
            </a:r>
          </a:p>
          <a:p>
            <a:r>
              <a:rPr lang="en-US" baseline="0" dirty="0" smtClean="0"/>
              <a:t>It has </a:t>
            </a:r>
            <a:r>
              <a:rPr lang="en-US" dirty="0" smtClean="0"/>
              <a:t>hyperlinks embedded</a:t>
            </a:r>
            <a:r>
              <a:rPr lang="en-US" baseline="0" dirty="0" smtClean="0"/>
              <a:t> </a:t>
            </a:r>
            <a:r>
              <a:rPr lang="en-US" dirty="0" smtClean="0"/>
              <a:t>for each document</a:t>
            </a:r>
            <a:r>
              <a:rPr lang="en-US" baseline="0" dirty="0" smtClean="0"/>
              <a:t> in the table of contents to use</a:t>
            </a:r>
            <a:r>
              <a:rPr lang="en-US" dirty="0" smtClean="0"/>
              <a:t> if this booklet is  saved electronically.</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850276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next two pages are important and again will be utilized. </a:t>
            </a:r>
          </a:p>
          <a:p>
            <a:endParaRPr lang="en-US" baseline="0" dirty="0" smtClean="0"/>
          </a:p>
          <a:p>
            <a:r>
              <a:rPr lang="en-US" baseline="0" dirty="0" smtClean="0"/>
              <a:t>The first page gives the teacher two activities for students to review the prerequisite skills for the chapter. </a:t>
            </a:r>
          </a:p>
          <a:p>
            <a:endParaRPr lang="en-US" baseline="0" dirty="0" smtClean="0"/>
          </a:p>
          <a:p>
            <a:r>
              <a:rPr lang="en-US" baseline="0" dirty="0" smtClean="0"/>
              <a:t>The second page is similar to the page that we have currently have on our curriculum guides which outlines what the students learned in the previous grade level in relation to this concept – and will learn in the next grade level. </a:t>
            </a:r>
          </a:p>
        </p:txBody>
      </p:sp>
      <p:sp>
        <p:nvSpPr>
          <p:cNvPr id="4" name="Slide Number Placeholder 3"/>
          <p:cNvSpPr>
            <a:spLocks noGrp="1"/>
          </p:cNvSpPr>
          <p:nvPr>
            <p:ph type="sldNum" sz="quarter" idx="10"/>
          </p:nvPr>
        </p:nvSpPr>
        <p:spPr/>
        <p:txBody>
          <a:bodyPr/>
          <a:lstStyle/>
          <a:p>
            <a:fld id="{77912ABE-5D6E-4BCA-8CE3-30161F12F06A}" type="slidenum">
              <a:rPr lang="en-US" smtClean="0"/>
              <a:t>72</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take a look at what the new curriculum guide format will look like. </a:t>
            </a:r>
          </a:p>
          <a:p>
            <a:endParaRPr lang="en-US" baseline="0" dirty="0" smtClean="0"/>
          </a:p>
          <a:p>
            <a:r>
              <a:rPr lang="en-US" baseline="0" dirty="0" smtClean="0"/>
              <a:t>You should have a copy of this guide. </a:t>
            </a:r>
          </a:p>
          <a:p>
            <a:endParaRPr lang="en-US" baseline="0" dirty="0" smtClean="0"/>
          </a:p>
          <a:p>
            <a:r>
              <a:rPr lang="en-US" baseline="0" dirty="0" smtClean="0"/>
              <a:t>At the top of every grade you will see the grade level, the chapter number and the name of the chapter. </a:t>
            </a:r>
          </a:p>
          <a:p>
            <a:endParaRPr lang="en-US" baseline="0" dirty="0" smtClean="0"/>
          </a:p>
          <a:p>
            <a:r>
              <a:rPr lang="en-US" baseline="0" dirty="0" smtClean="0"/>
              <a:t>Then you see the chapter essential question to which is in CLICK the TE. </a:t>
            </a:r>
          </a:p>
          <a:p>
            <a:endParaRPr lang="en-US" baseline="0" dirty="0" smtClean="0"/>
          </a:p>
          <a:p>
            <a:r>
              <a:rPr lang="en-US" baseline="0" dirty="0" smtClean="0"/>
              <a:t>This first page does look very similar to our current guides – the difference is that the learner objectives have changed to match the objectives of the lesson.</a:t>
            </a:r>
          </a:p>
          <a:p>
            <a:r>
              <a:rPr lang="en-US" baseline="0" dirty="0" smtClean="0"/>
              <a:t/>
            </a:r>
            <a:br>
              <a:rPr lang="en-US" baseline="0" dirty="0" smtClean="0"/>
            </a:br>
            <a:r>
              <a:rPr lang="en-US" baseline="0" dirty="0" smtClean="0"/>
              <a:t>CLICK</a:t>
            </a:r>
          </a:p>
          <a:p>
            <a:r>
              <a:rPr lang="en-US" baseline="0" dirty="0" smtClean="0"/>
              <a:t>For example in lesson 1.9 the standard covered is CLICK NBT.2. And we have altered the I Can statement to match the objective of the lesson. </a:t>
            </a:r>
          </a:p>
        </p:txBody>
      </p:sp>
      <p:sp>
        <p:nvSpPr>
          <p:cNvPr id="4" name="Slide Number Placeholder 3"/>
          <p:cNvSpPr>
            <a:spLocks noGrp="1"/>
          </p:cNvSpPr>
          <p:nvPr>
            <p:ph type="sldNum" sz="quarter" idx="10"/>
          </p:nvPr>
        </p:nvSpPr>
        <p:spPr/>
        <p:txBody>
          <a:bodyPr/>
          <a:lstStyle/>
          <a:p>
            <a:fld id="{77912ABE-5D6E-4BCA-8CE3-30161F12F06A}" type="slidenum">
              <a:rPr lang="en-US" smtClean="0"/>
              <a:t>73</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also notice that the Before and After will be altered to match the Coherence page in the TE.</a:t>
            </a:r>
          </a:p>
        </p:txBody>
      </p:sp>
      <p:sp>
        <p:nvSpPr>
          <p:cNvPr id="4" name="Slide Number Placeholder 3"/>
          <p:cNvSpPr>
            <a:spLocks noGrp="1"/>
          </p:cNvSpPr>
          <p:nvPr>
            <p:ph type="sldNum" sz="quarter" idx="10"/>
          </p:nvPr>
        </p:nvSpPr>
        <p:spPr/>
        <p:txBody>
          <a:bodyPr/>
          <a:lstStyle/>
          <a:p>
            <a:fld id="{77912ABE-5D6E-4BCA-8CE3-30161F12F06A}" type="slidenum">
              <a:rPr lang="en-US" smtClean="0"/>
              <a:t>74</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page of the curriculum guide will walk teachers through the chapter and the expected outcomes. </a:t>
            </a:r>
          </a:p>
        </p:txBody>
      </p:sp>
      <p:sp>
        <p:nvSpPr>
          <p:cNvPr id="4" name="Slide Number Placeholder 3"/>
          <p:cNvSpPr>
            <a:spLocks noGrp="1"/>
          </p:cNvSpPr>
          <p:nvPr>
            <p:ph type="sldNum" sz="quarter" idx="10"/>
          </p:nvPr>
        </p:nvSpPr>
        <p:spPr/>
        <p:txBody>
          <a:bodyPr/>
          <a:lstStyle/>
          <a:p>
            <a:fld id="{77912ABE-5D6E-4BCA-8CE3-30161F12F06A}" type="slidenum">
              <a:rPr lang="en-US" smtClean="0"/>
              <a:t>75</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top of this page talks about DMR and Mental Math. </a:t>
            </a:r>
          </a:p>
        </p:txBody>
      </p:sp>
      <p:sp>
        <p:nvSpPr>
          <p:cNvPr id="4" name="Slide Number Placeholder 3"/>
          <p:cNvSpPr>
            <a:spLocks noGrp="1"/>
          </p:cNvSpPr>
          <p:nvPr>
            <p:ph type="sldNum" sz="quarter" idx="10"/>
          </p:nvPr>
        </p:nvSpPr>
        <p:spPr/>
        <p:txBody>
          <a:bodyPr/>
          <a:lstStyle/>
          <a:p>
            <a:fld id="{77912ABE-5D6E-4BCA-8CE3-30161F12F06A}" type="slidenum">
              <a:rPr lang="en-US" smtClean="0"/>
              <a:t>76</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discusses Chapter Pacing.</a:t>
            </a:r>
          </a:p>
          <a:p>
            <a:endParaRPr lang="en-US" baseline="0" dirty="0" smtClean="0"/>
          </a:p>
          <a:p>
            <a:r>
              <a:rPr lang="en-US" baseline="0" dirty="0" smtClean="0"/>
              <a:t>This is still in the very early stages of planning – as we need the new editions to really make decisions on pacing and assessments. </a:t>
            </a:r>
          </a:p>
          <a:p>
            <a:endParaRPr lang="en-US" baseline="0" dirty="0" smtClean="0"/>
          </a:p>
          <a:p>
            <a:r>
              <a:rPr lang="en-US" baseline="0" dirty="0" smtClean="0"/>
              <a:t>What we do know is what Go Math suggests…</a:t>
            </a:r>
          </a:p>
          <a:p>
            <a:r>
              <a:rPr lang="en-US" baseline="0" dirty="0" smtClean="0"/>
              <a:t>They suggest 1 lesson per day, 1 day for introducing the chapter, 2 days for assessment – which depending on the number of lessons in a chapter equals out to anywhere from 8 – 16 days per chapter. </a:t>
            </a:r>
          </a:p>
          <a:p>
            <a:endParaRPr lang="en-US" baseline="0" dirty="0" smtClean="0"/>
          </a:p>
          <a:p>
            <a:r>
              <a:rPr lang="en-US" baseline="0" dirty="0" smtClean="0"/>
              <a:t>Go Math include an average of 140 days of instruction which would end our school year in the beginning of April. </a:t>
            </a:r>
          </a:p>
          <a:p>
            <a:r>
              <a:rPr lang="en-US" baseline="0" dirty="0" smtClean="0"/>
              <a:t>That means that we have 40 days remaining to add to chapters for differentiation and to meet the needs of all of our students. </a:t>
            </a:r>
          </a:p>
          <a:p>
            <a:r>
              <a:rPr lang="en-US" baseline="0" dirty="0" smtClean="0"/>
              <a:t>This will allow teachers to stretch a lesson over two day or bring in additional resources if needed. </a:t>
            </a:r>
          </a:p>
          <a:p>
            <a:endParaRPr lang="en-US" baseline="0" dirty="0" smtClean="0"/>
          </a:p>
          <a:p>
            <a:r>
              <a:rPr lang="en-US" baseline="0" dirty="0" smtClean="0"/>
              <a:t>A couple of weeks ago the curriculum guide writing team worked to block out chapter pacing and the assessment calendar. The conversations revolved around which concepts were a bit bigger and needed more instructional time. </a:t>
            </a:r>
          </a:p>
          <a:p>
            <a:endParaRPr lang="en-US" baseline="0" dirty="0" smtClean="0"/>
          </a:p>
          <a:p>
            <a:r>
              <a:rPr lang="en-US" baseline="0" dirty="0" smtClean="0"/>
              <a:t>In order to complete this work – we need to 2015 TE Chapters which we have been told will be delivered mid-April and then the team will resume their work and make modifications based on the new editions. </a:t>
            </a:r>
          </a:p>
          <a:p>
            <a:endParaRPr lang="en-US" baseline="0" dirty="0" smtClean="0"/>
          </a:p>
          <a:p>
            <a:r>
              <a:rPr lang="en-US" baseline="0" dirty="0" smtClean="0"/>
              <a:t>More information to come on pacing, assessments, and how this work affects Data Teams. I foresee being able to share more on this in May.  </a:t>
            </a:r>
          </a:p>
        </p:txBody>
      </p:sp>
      <p:sp>
        <p:nvSpPr>
          <p:cNvPr id="4" name="Slide Number Placeholder 3"/>
          <p:cNvSpPr>
            <a:spLocks noGrp="1"/>
          </p:cNvSpPr>
          <p:nvPr>
            <p:ph type="sldNum" sz="quarter" idx="10"/>
          </p:nvPr>
        </p:nvSpPr>
        <p:spPr/>
        <p:txBody>
          <a:bodyPr/>
          <a:lstStyle/>
          <a:p>
            <a:fld id="{77912ABE-5D6E-4BCA-8CE3-30161F12F06A}" type="slidenum">
              <a:rPr lang="en-US" smtClean="0"/>
              <a:t>77</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start of the curriculum guide is what we discussed earlier.</a:t>
            </a:r>
          </a:p>
          <a:p>
            <a:endParaRPr lang="en-US" baseline="0" dirty="0" smtClean="0"/>
          </a:p>
          <a:p>
            <a:r>
              <a:rPr lang="en-US" baseline="0" dirty="0" smtClean="0"/>
              <a:t>Prior to the start of the chapter we start with reviewing the prerequisite skills with a whole group activity – as to not send them into the pre-assessment cold. </a:t>
            </a:r>
          </a:p>
          <a:p>
            <a:endParaRPr lang="en-US" baseline="0" dirty="0" smtClean="0"/>
          </a:p>
          <a:p>
            <a:r>
              <a:rPr lang="en-US" baseline="0" dirty="0" smtClean="0"/>
              <a:t>Then we do the Show What You Know pre-assessment which identifies our Tier 2 and Tier 3 students for the chapter. </a:t>
            </a:r>
          </a:p>
        </p:txBody>
      </p:sp>
      <p:sp>
        <p:nvSpPr>
          <p:cNvPr id="4" name="Slide Number Placeholder 3"/>
          <p:cNvSpPr>
            <a:spLocks noGrp="1"/>
          </p:cNvSpPr>
          <p:nvPr>
            <p:ph type="sldNum" sz="quarter" idx="10"/>
          </p:nvPr>
        </p:nvSpPr>
        <p:spPr/>
        <p:txBody>
          <a:bodyPr/>
          <a:lstStyle/>
          <a:p>
            <a:fld id="{77912ABE-5D6E-4BCA-8CE3-30161F12F06A}" type="slidenum">
              <a:rPr lang="en-US" smtClean="0"/>
              <a:t>78</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TE does have a diagnostic assessment to help determine what intervention is needed for the students who miss certain problems on the assessment. </a:t>
            </a:r>
          </a:p>
        </p:txBody>
      </p:sp>
      <p:sp>
        <p:nvSpPr>
          <p:cNvPr id="4" name="Slide Number Placeholder 3"/>
          <p:cNvSpPr>
            <a:spLocks noGrp="1"/>
          </p:cNvSpPr>
          <p:nvPr>
            <p:ph type="sldNum" sz="quarter" idx="10"/>
          </p:nvPr>
        </p:nvSpPr>
        <p:spPr/>
        <p:txBody>
          <a:bodyPr/>
          <a:lstStyle/>
          <a:p>
            <a:fld id="{77912ABE-5D6E-4BCA-8CE3-30161F12F06A}" type="slidenum">
              <a:rPr lang="en-US" smtClean="0"/>
              <a:t>79</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will help to identify students needing Tier 2 and Tier 3 support and what resources can be used to help these students.</a:t>
            </a:r>
          </a:p>
        </p:txBody>
      </p:sp>
      <p:sp>
        <p:nvSpPr>
          <p:cNvPr id="4" name="Slide Number Placeholder 3"/>
          <p:cNvSpPr>
            <a:spLocks noGrp="1"/>
          </p:cNvSpPr>
          <p:nvPr>
            <p:ph type="sldNum" sz="quarter" idx="10"/>
          </p:nvPr>
        </p:nvSpPr>
        <p:spPr/>
        <p:txBody>
          <a:bodyPr/>
          <a:lstStyle/>
          <a:p>
            <a:fld id="{77912ABE-5D6E-4BCA-8CE3-30161F12F06A}" type="slidenum">
              <a:rPr lang="en-US" smtClean="0"/>
              <a:t>80</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pre-assessment happens prior to starting the chapter. </a:t>
            </a:r>
          </a:p>
          <a:p>
            <a:endParaRPr lang="en-US" baseline="0" dirty="0" smtClean="0"/>
          </a:p>
          <a:p>
            <a:r>
              <a:rPr lang="en-US" baseline="0" dirty="0" smtClean="0"/>
              <a:t>The first day of the chapter will be an introduction day.</a:t>
            </a:r>
          </a:p>
          <a:p>
            <a:endParaRPr lang="en-US" baseline="0" dirty="0" smtClean="0"/>
          </a:p>
          <a:p>
            <a:r>
              <a:rPr lang="en-US" baseline="0" dirty="0" smtClean="0"/>
              <a:t>CLICK </a:t>
            </a:r>
          </a:p>
          <a:p>
            <a:r>
              <a:rPr lang="en-US" baseline="0" dirty="0" smtClean="0"/>
              <a:t>First the teacher will do a vocabulary activity with the students. This is new vocabulary for the students and it often requires work with a graphic organizer. </a:t>
            </a:r>
          </a:p>
          <a:p>
            <a:endParaRPr lang="en-US" baseline="0" dirty="0" smtClean="0"/>
          </a:p>
          <a:p>
            <a:r>
              <a:rPr lang="en-US" baseline="0" dirty="0" smtClean="0"/>
              <a:t>The second activity will be completing the Vocabulary Builder that is in the student edition. This will help the teacher identify which students will need more support with language throughout the unit. </a:t>
            </a:r>
          </a:p>
          <a:p>
            <a:endParaRPr lang="en-US" baseline="0" dirty="0" smtClean="0"/>
          </a:p>
          <a:p>
            <a:r>
              <a:rPr lang="en-US" baseline="0" dirty="0" smtClean="0"/>
              <a:t>The third activity will be previewing what center activities and books will be available throughout the chapter. </a:t>
            </a:r>
          </a:p>
          <a:p>
            <a:endParaRPr lang="en-US" baseline="0" dirty="0" smtClean="0"/>
          </a:p>
          <a:p>
            <a:r>
              <a:rPr lang="en-US" baseline="0" dirty="0" smtClean="0"/>
              <a:t>And the last activity will be reading the School-Home Letter which communicates with families what the concept is of the chapter. Provides them with the vocabulary, an activity to do at home, and a book they can look for at their library. This letter will also be available electronically to be sent through infinite campus. It is also available in Spanish. The teacher will then send the letter home.</a:t>
            </a:r>
          </a:p>
        </p:txBody>
      </p:sp>
      <p:sp>
        <p:nvSpPr>
          <p:cNvPr id="4" name="Slide Number Placeholder 3"/>
          <p:cNvSpPr>
            <a:spLocks noGrp="1"/>
          </p:cNvSpPr>
          <p:nvPr>
            <p:ph type="sldNum" sz="quarter" idx="10"/>
          </p:nvPr>
        </p:nvSpPr>
        <p:spPr/>
        <p:txBody>
          <a:bodyPr/>
          <a:lstStyle/>
          <a:p>
            <a:fld id="{77912ABE-5D6E-4BCA-8CE3-30161F12F06A}" type="slidenum">
              <a:rPr lang="en-US" smtClean="0"/>
              <a:t>81</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responsibilities</a:t>
            </a:r>
            <a:r>
              <a:rPr lang="en-US" baseline="0" dirty="0" smtClean="0"/>
              <a:t> by roles</a:t>
            </a:r>
          </a:p>
          <a:p>
            <a:r>
              <a:rPr lang="en-US" baseline="0" dirty="0" smtClean="0"/>
              <a:t>Training dates based on how familiar you are with administering the Iowa Assessments</a:t>
            </a:r>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85660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of the guide outlines what the outcomes of each lesson are. </a:t>
            </a:r>
          </a:p>
          <a:p>
            <a:endParaRPr lang="en-US" baseline="0" dirty="0" smtClean="0"/>
          </a:p>
          <a:p>
            <a:r>
              <a:rPr lang="en-US" baseline="0" dirty="0" smtClean="0"/>
              <a:t>For example – the I Can Statement is the learning objective of the lesson. This language is a little more mature and probably more suited for the teacher. </a:t>
            </a:r>
          </a:p>
          <a:p>
            <a:endParaRPr lang="en-US" baseline="0" dirty="0" smtClean="0"/>
          </a:p>
          <a:p>
            <a:r>
              <a:rPr lang="en-US" baseline="0" dirty="0" smtClean="0"/>
              <a:t>The second is the Essential Question of the lesson which is found under the ENGAGE section and also in the Student Edition. This is in Student friendly language. I have shown this presentation to some of our math coaches and a couple coaches said the essential question is a great writing to learn prompt every day. </a:t>
            </a:r>
          </a:p>
          <a:p>
            <a:endParaRPr lang="en-US" baseline="0" dirty="0" smtClean="0"/>
          </a:p>
          <a:p>
            <a:r>
              <a:rPr lang="en-US" baseline="0" dirty="0" smtClean="0"/>
              <a:t>The last section are the implementation notes for teachers – just things to consider when planning for instruction. </a:t>
            </a:r>
          </a:p>
        </p:txBody>
      </p:sp>
      <p:sp>
        <p:nvSpPr>
          <p:cNvPr id="4" name="Slide Number Placeholder 3"/>
          <p:cNvSpPr>
            <a:spLocks noGrp="1"/>
          </p:cNvSpPr>
          <p:nvPr>
            <p:ph type="sldNum" sz="quarter" idx="10"/>
          </p:nvPr>
        </p:nvSpPr>
        <p:spPr/>
        <p:txBody>
          <a:bodyPr/>
          <a:lstStyle/>
          <a:p>
            <a:fld id="{77912ABE-5D6E-4BCA-8CE3-30161F12F06A}" type="slidenum">
              <a:rPr lang="en-US" smtClean="0"/>
              <a:t>82</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Then the third page lists out the resources and centers that will be needed to teach the chapter. It lists out the technology, the hands-on resources, and the centers mentioned in the TE. I do plan to do some hyperlinking to these resources once they are available. </a:t>
            </a:r>
          </a:p>
          <a:p>
            <a:endParaRPr lang="en-US" baseline="0" dirty="0" smtClean="0"/>
          </a:p>
          <a:p>
            <a:r>
              <a:rPr lang="en-US" baseline="0" dirty="0" smtClean="0"/>
              <a:t>The last section is additional resources we have used in the past to teach these standards. They will be hyperlinked similar to how they are this year for easy access. </a:t>
            </a:r>
          </a:p>
        </p:txBody>
      </p:sp>
      <p:sp>
        <p:nvSpPr>
          <p:cNvPr id="4" name="Slide Number Placeholder 3"/>
          <p:cNvSpPr>
            <a:spLocks noGrp="1"/>
          </p:cNvSpPr>
          <p:nvPr>
            <p:ph type="sldNum" sz="quarter" idx="10"/>
          </p:nvPr>
        </p:nvSpPr>
        <p:spPr/>
        <p:txBody>
          <a:bodyPr/>
          <a:lstStyle/>
          <a:p>
            <a:fld id="{77912ABE-5D6E-4BCA-8CE3-30161F12F06A}" type="slidenum">
              <a:rPr lang="en-US" smtClean="0"/>
              <a:t>83</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pages that are noticeably gone are these standards pages which explains in depth what each standard means. </a:t>
            </a:r>
          </a:p>
          <a:p>
            <a:endParaRPr lang="en-US" baseline="0" dirty="0" smtClean="0"/>
          </a:p>
          <a:p>
            <a:r>
              <a:rPr lang="en-US" baseline="0" dirty="0" smtClean="0"/>
              <a:t>My plan is to make a book of these for teachers – that just has all the standards for the grade level in one place – that way teachers and coaches can still utilize them in data teaming and planning. </a:t>
            </a:r>
          </a:p>
          <a:p>
            <a:endParaRPr lang="en-US" baseline="0" dirty="0" smtClean="0"/>
          </a:p>
          <a:p>
            <a:r>
              <a:rPr lang="en-US" baseline="0" dirty="0" smtClean="0"/>
              <a:t>So therefore you will notice our curriculum guides are considerably shorter – only three pages in length. </a:t>
            </a:r>
          </a:p>
        </p:txBody>
      </p:sp>
      <p:sp>
        <p:nvSpPr>
          <p:cNvPr id="4" name="Slide Number Placeholder 3"/>
          <p:cNvSpPr>
            <a:spLocks noGrp="1"/>
          </p:cNvSpPr>
          <p:nvPr>
            <p:ph type="sldNum" sz="quarter" idx="10"/>
          </p:nvPr>
        </p:nvSpPr>
        <p:spPr/>
        <p:txBody>
          <a:bodyPr/>
          <a:lstStyle/>
          <a:p>
            <a:fld id="{77912ABE-5D6E-4BCA-8CE3-30161F12F06A}" type="slidenum">
              <a:rPr lang="en-US" smtClean="0"/>
              <a:t>84</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I started creating the guides – I started with a planning guide template. It breaks down each of the components in a daily math lesson. If you were to flip through the teacher’s edition you would see that this is a bit redundant and unnecessary – but it is available for all Chapter Ones for all grade levels just to give teachers an idea on how to structure a lesson and a chapter. </a:t>
            </a:r>
          </a:p>
          <a:p>
            <a:endParaRPr lang="en-US" baseline="0" dirty="0" smtClean="0"/>
          </a:p>
          <a:p>
            <a:r>
              <a:rPr lang="en-US" baseline="0" dirty="0" smtClean="0"/>
              <a:t>So let’s break down what makes up a lesson. </a:t>
            </a:r>
          </a:p>
          <a:p>
            <a:endParaRPr lang="en-US" baseline="0" dirty="0" smtClean="0"/>
          </a:p>
          <a:p>
            <a:r>
              <a:rPr lang="en-US" baseline="0" dirty="0" smtClean="0"/>
              <a:t>The first is ENGAGE – which is the digital lesson. The engage lesson really introduces the lesson before the students open their student editions. This part of the lesson is digital. We have not had a chance to preview the new versions of these, but we have talked to their program coordinator and she says this is a very cool, important part of the lesson – in order to get the students interested and invested in the content. </a:t>
            </a:r>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85</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part of the lesson is called EXPLORE. This is the whole group instruction piece where they are really learning the concept of the day. A lot of times you will see the Hands On symbol which means the students are using hands-on manipulatives to learn the concept. That being said, the teacher could be using the </a:t>
            </a:r>
            <a:r>
              <a:rPr lang="en-US" baseline="0" dirty="0" err="1" smtClean="0"/>
              <a:t>iTools</a:t>
            </a:r>
            <a:r>
              <a:rPr lang="en-US" baseline="0" dirty="0" smtClean="0"/>
              <a:t> and having students use the </a:t>
            </a:r>
            <a:r>
              <a:rPr lang="en-US" baseline="0" dirty="0" err="1" smtClean="0"/>
              <a:t>iTools</a:t>
            </a:r>
            <a:r>
              <a:rPr lang="en-US" baseline="0" dirty="0" smtClean="0"/>
              <a:t> on tablets. </a:t>
            </a:r>
          </a:p>
          <a:p>
            <a:r>
              <a:rPr lang="en-US" baseline="0" dirty="0" smtClean="0"/>
              <a:t>K-2 Listen and Draw/Model and Draw</a:t>
            </a:r>
          </a:p>
          <a:p>
            <a:r>
              <a:rPr lang="en-US" baseline="0" dirty="0" smtClean="0"/>
              <a:t>3-5 Unlock the Problem</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86</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next section is called EXPLAIN. This is a guided practice section where the students complete some questions similar to the concept learned in the EXPLORE section. They call this Share and Show. </a:t>
            </a:r>
          </a:p>
          <a:p>
            <a:endParaRPr lang="en-US" baseline="0" dirty="0" smtClean="0"/>
          </a:p>
          <a:p>
            <a:r>
              <a:rPr lang="en-US" dirty="0" smtClean="0"/>
              <a:t>The Share and Show section or EXPLAIN has a Quick Check</a:t>
            </a:r>
          </a:p>
          <a:p>
            <a:r>
              <a:rPr lang="en-US" dirty="0" smtClean="0"/>
              <a:t>Which becomes the Formative Assessment in the middle of the lesson</a:t>
            </a:r>
          </a:p>
          <a:p>
            <a:endParaRPr lang="en-US" dirty="0" smtClean="0"/>
          </a:p>
          <a:p>
            <a:r>
              <a:rPr lang="en-US" dirty="0" smtClean="0"/>
              <a:t>It is 2 problems that the teacher is going to check for whether the students get that concept of the lesson</a:t>
            </a:r>
            <a:r>
              <a:rPr lang="en-US" baseline="0" dirty="0" smtClean="0"/>
              <a:t>. Chances are that most of the students will understand the concept of the day after going through 20 minutes of the whole concept development, but there may be a few that need some extra guidance from the teacher. </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87</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teacher will work with the students who did not pass the quick check while the rest of the students will complete the On Your Own section and then move into Math Centers. </a:t>
            </a:r>
          </a:p>
        </p:txBody>
      </p:sp>
      <p:sp>
        <p:nvSpPr>
          <p:cNvPr id="4" name="Slide Number Placeholder 3"/>
          <p:cNvSpPr>
            <a:spLocks noGrp="1"/>
          </p:cNvSpPr>
          <p:nvPr>
            <p:ph type="sldNum" sz="quarter" idx="10"/>
          </p:nvPr>
        </p:nvSpPr>
        <p:spPr/>
        <p:txBody>
          <a:bodyPr/>
          <a:lstStyle/>
          <a:p>
            <a:fld id="{77912ABE-5D6E-4BCA-8CE3-30161F12F06A}" type="slidenum">
              <a:rPr lang="en-US" smtClean="0"/>
              <a:t>88</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in the differentiated</a:t>
            </a:r>
            <a:r>
              <a:rPr lang="en-US" baseline="0" dirty="0" smtClean="0"/>
              <a:t> instruction part of the lesson. </a:t>
            </a:r>
          </a:p>
          <a:p>
            <a:endParaRPr lang="en-US" baseline="0" dirty="0" smtClean="0"/>
          </a:p>
          <a:p>
            <a:r>
              <a:rPr lang="en-US" baseline="0" dirty="0" smtClean="0"/>
              <a:t>Click</a:t>
            </a:r>
          </a:p>
          <a:p>
            <a:endParaRPr lang="en-US" baseline="0" dirty="0" smtClean="0"/>
          </a:p>
          <a:p>
            <a:r>
              <a:rPr lang="en-US" baseline="0" dirty="0" smtClean="0"/>
              <a:t>Most days we will split our classes into 2 groups of students: </a:t>
            </a:r>
          </a:p>
          <a:p>
            <a:r>
              <a:rPr lang="en-US" baseline="0" dirty="0" smtClean="0"/>
              <a:t>Students needing additional support and proficient/advanced students</a:t>
            </a:r>
          </a:p>
          <a:p>
            <a:endParaRPr lang="en-US" baseline="0" dirty="0" smtClean="0"/>
          </a:p>
          <a:p>
            <a:r>
              <a:rPr lang="en-US" baseline="0" dirty="0" smtClean="0"/>
              <a:t>Let’s focus on our students needing additional support first…</a:t>
            </a:r>
          </a:p>
          <a:p>
            <a:r>
              <a:rPr lang="en-US" baseline="0" dirty="0" smtClean="0"/>
              <a:t>How did I decide on these six kids? </a:t>
            </a:r>
          </a:p>
          <a:p>
            <a:r>
              <a:rPr lang="en-US" baseline="0" dirty="0" smtClean="0"/>
              <a:t>The first four are the ones I identified as Tier2/Tier3 kids on the Show What You Know Assessment </a:t>
            </a:r>
          </a:p>
          <a:p>
            <a:r>
              <a:rPr lang="en-US" baseline="0" dirty="0" smtClean="0"/>
              <a:t>The last two are the two I identified in my Quick Check as needing more support with this specific lesson concept </a:t>
            </a:r>
          </a:p>
          <a:p>
            <a:endParaRPr lang="en-US" baseline="0" dirty="0" smtClean="0"/>
          </a:p>
          <a:p>
            <a:r>
              <a:rPr lang="en-US" baseline="0" dirty="0" smtClean="0"/>
              <a:t>Those two kids will not stay the same each day because it is different lesson each day and a separate quick check. So some days you could only have 6 in your group, but there may be other days where this group is larger. The four Tier2/Tier3 students will most likely always be in this group.</a:t>
            </a:r>
          </a:p>
          <a:p>
            <a:r>
              <a:rPr lang="en-US" b="1" i="1" baseline="0" dirty="0" smtClean="0"/>
              <a:t>Possible Question: </a:t>
            </a:r>
            <a:r>
              <a:rPr lang="en-US" b="1" i="0" baseline="0" dirty="0" smtClean="0"/>
              <a:t>What if the Tier2/Tier3 students passed the Quick Check?</a:t>
            </a:r>
          </a:p>
          <a:p>
            <a:r>
              <a:rPr lang="en-US" b="0" i="0" baseline="0" dirty="0" smtClean="0"/>
              <a:t>That is going to be a teacher decision.</a:t>
            </a:r>
          </a:p>
          <a:p>
            <a:endParaRPr lang="en-US" b="0" i="0" baseline="0" dirty="0" smtClean="0"/>
          </a:p>
          <a:p>
            <a:r>
              <a:rPr lang="en-US" b="0" i="0" baseline="0" dirty="0" smtClean="0"/>
              <a:t>CLICK</a:t>
            </a:r>
          </a:p>
          <a:p>
            <a:endParaRPr lang="en-US" b="0" i="0" baseline="0" dirty="0" smtClean="0"/>
          </a:p>
          <a:p>
            <a:r>
              <a:rPr lang="en-US" b="0" i="0" baseline="0" dirty="0" smtClean="0"/>
              <a:t>So all of those students identified as needing additional support will complete a 10 minute Tier 2 activity with the teacher. It is the same concept of the day – but taught in a different, more </a:t>
            </a:r>
            <a:r>
              <a:rPr lang="en-US" b="0" i="0" baseline="0" dirty="0" err="1" smtClean="0"/>
              <a:t>scaffolded</a:t>
            </a:r>
            <a:r>
              <a:rPr lang="en-US" b="0" i="0" baseline="0" dirty="0" smtClean="0"/>
              <a:t> way. </a:t>
            </a:r>
          </a:p>
          <a:p>
            <a:endParaRPr lang="en-US" b="0" i="0" baseline="0" dirty="0" smtClean="0"/>
          </a:p>
          <a:p>
            <a:r>
              <a:rPr lang="en-US" b="0" i="0" baseline="0" dirty="0" smtClean="0"/>
              <a:t>Remembering that this part of the math block is 20 minutes – the teacher leads the entire group through the Tier 2 activity and then the group splits apart. </a:t>
            </a:r>
          </a:p>
          <a:p>
            <a:r>
              <a:rPr lang="en-US" b="0" i="0" baseline="0" dirty="0" smtClean="0"/>
              <a:t>CLICK</a:t>
            </a:r>
          </a:p>
          <a:p>
            <a:r>
              <a:rPr lang="en-US" b="0" i="0" baseline="0" dirty="0" smtClean="0"/>
              <a:t>The four Tier2/Tier3 kids will move into Personal Math Trainer on a tablet. Personal Math Trainer is a program that will help the students to practice the concept of the day, but personalize to their learning level. These students will use this for the last 10 minutes of this block daily. </a:t>
            </a:r>
          </a:p>
          <a:p>
            <a:r>
              <a:rPr lang="en-US" b="0" i="0" baseline="0" dirty="0" smtClean="0"/>
              <a:t>CLICK </a:t>
            </a:r>
          </a:p>
          <a:p>
            <a:r>
              <a:rPr lang="en-US" b="0" i="0" baseline="0" dirty="0" smtClean="0"/>
              <a:t>The two other students will do the On Your Own section in their student editions with the guidance of their teacher. </a:t>
            </a:r>
          </a:p>
          <a:p>
            <a:endParaRPr lang="en-US" b="0" i="0" baseline="0" dirty="0" smtClean="0"/>
          </a:p>
          <a:p>
            <a:r>
              <a:rPr lang="en-US" b="0" i="0" baseline="0" dirty="0" smtClean="0"/>
              <a:t>CLICK</a:t>
            </a:r>
            <a:br>
              <a:rPr lang="en-US" b="0" i="0" baseline="0" dirty="0" smtClean="0"/>
            </a:br>
            <a:r>
              <a:rPr lang="en-US" b="0" i="0" baseline="0" dirty="0" smtClean="0"/>
              <a:t>This small group instruction will occur 3-5x per week.</a:t>
            </a:r>
          </a:p>
          <a:p>
            <a:endParaRPr lang="en-US" b="0" i="0" baseline="0" dirty="0" smtClean="0"/>
          </a:p>
          <a:p>
            <a:r>
              <a:rPr lang="en-US" b="0" i="0" baseline="0" dirty="0" smtClean="0"/>
              <a:t>CLICK </a:t>
            </a:r>
          </a:p>
          <a:p>
            <a:r>
              <a:rPr lang="en-US" b="0" i="0" baseline="0" dirty="0" smtClean="0"/>
              <a:t>The question always occurs – what is the rest of the class doing while those six kids are working with the teacher? And I know I only have 22 students represented up here and many of you have much larger classes. </a:t>
            </a:r>
            <a:r>
              <a:rPr lang="en-US" b="0" i="0" baseline="0" dirty="0" smtClean="0">
                <a:sym typeface="Wingdings" panose="05000000000000000000" pitchFamily="2" charset="2"/>
              </a:rPr>
              <a:t> </a:t>
            </a:r>
          </a:p>
          <a:p>
            <a:r>
              <a:rPr lang="en-US" b="0" i="0" baseline="0" dirty="0" smtClean="0">
                <a:sym typeface="Wingdings" panose="05000000000000000000" pitchFamily="2" charset="2"/>
              </a:rPr>
              <a:t/>
            </a:r>
            <a:br>
              <a:rPr lang="en-US" b="0" i="0" baseline="0" dirty="0" smtClean="0">
                <a:sym typeface="Wingdings" panose="05000000000000000000" pitchFamily="2" charset="2"/>
              </a:rPr>
            </a:br>
            <a:r>
              <a:rPr lang="en-US" b="0" i="0" baseline="0" dirty="0" smtClean="0">
                <a:sym typeface="Wingdings" panose="05000000000000000000" pitchFamily="2" charset="2"/>
              </a:rPr>
              <a:t>These students are doing independent/collaborative work.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All of these students will complete teacher selected problems in the On Your Own section in their SE.</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After they complete that section they will move into Math Centers which could include – Grab and Go Differentiated Centers Kit, Technology, Math Journaling, and/or </a:t>
            </a:r>
            <a:r>
              <a:rPr lang="en-US" b="0" i="0" baseline="0" dirty="0" err="1" smtClean="0">
                <a:sym typeface="Wingdings" panose="05000000000000000000" pitchFamily="2" charset="2"/>
              </a:rPr>
              <a:t>Fastt</a:t>
            </a:r>
            <a:r>
              <a:rPr lang="en-US" b="0" i="0" baseline="0" dirty="0" smtClean="0">
                <a:sym typeface="Wingdings" panose="05000000000000000000" pitchFamily="2" charset="2"/>
              </a:rPr>
              <a:t> Math. </a:t>
            </a:r>
          </a:p>
          <a:p>
            <a:endParaRPr lang="en-US" b="0" i="0" baseline="0" dirty="0" smtClean="0">
              <a:sym typeface="Wingdings" panose="05000000000000000000" pitchFamily="2" charset="2"/>
            </a:endParaRPr>
          </a:p>
          <a:p>
            <a:r>
              <a:rPr lang="en-US" b="0" i="0" baseline="0" dirty="0" smtClean="0">
                <a:sym typeface="Wingdings" panose="05000000000000000000" pitchFamily="2" charset="2"/>
              </a:rPr>
              <a:t>CLICK</a:t>
            </a:r>
          </a:p>
          <a:p>
            <a:r>
              <a:rPr lang="en-US" b="0" i="0" baseline="0" dirty="0" smtClean="0">
                <a:sym typeface="Wingdings" panose="05000000000000000000" pitchFamily="2" charset="2"/>
              </a:rPr>
              <a:t>This is the time in the lesson where push-in support will come in. So there actually be more than two groups going if teachers have the extra support available. </a:t>
            </a:r>
          </a:p>
          <a:p>
            <a:endParaRPr lang="en-US" b="0" i="0" baseline="0" dirty="0" smtClean="0">
              <a:sym typeface="Wingdings" panose="05000000000000000000" pitchFamily="2" charset="2"/>
            </a:endParaRPr>
          </a:p>
          <a:p>
            <a:r>
              <a:rPr lang="en-US" b="1" i="1" baseline="0" dirty="0" smtClean="0">
                <a:sym typeface="Wingdings" panose="05000000000000000000" pitchFamily="2" charset="2"/>
              </a:rPr>
              <a:t>POSSIBLE QUESTIONS:</a:t>
            </a:r>
          </a:p>
          <a:p>
            <a:r>
              <a:rPr lang="en-US" b="1" i="0" baseline="0" dirty="0" smtClean="0">
                <a:sym typeface="Wingdings" panose="05000000000000000000" pitchFamily="2" charset="2"/>
              </a:rPr>
              <a:t>If we have push-in support – will they replace the personal math trainer in working with the students? </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What about SPED? When do they get extra math support? </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What if I do not have enough devices for Personal Math Trainer? More than six Tier2/Tier3?</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Is Personal Math Trainer available for all students?</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I do FASTT Math during small group time now. What is the expectation next year? Where does it fit in? If the students are on the devices for Personal Math Trainer when do the rest of the students do FASTT Math?</a:t>
            </a:r>
          </a:p>
          <a:p>
            <a:endParaRPr lang="en-US" b="1" i="0" baseline="0" dirty="0" smtClean="0">
              <a:sym typeface="Wingdings" panose="05000000000000000000" pitchFamily="2" charset="2"/>
            </a:endParaRPr>
          </a:p>
          <a:p>
            <a:r>
              <a:rPr lang="en-US" b="1" i="0" baseline="0" dirty="0" smtClean="0">
                <a:sym typeface="Wingdings" panose="05000000000000000000" pitchFamily="2" charset="2"/>
              </a:rPr>
              <a:t>Tell me more about Personal Math Trainer. How is it personalized for that chapter and student? </a:t>
            </a:r>
          </a:p>
        </p:txBody>
      </p:sp>
      <p:sp>
        <p:nvSpPr>
          <p:cNvPr id="4" name="Slide Number Placeholder 3"/>
          <p:cNvSpPr>
            <a:spLocks noGrp="1"/>
          </p:cNvSpPr>
          <p:nvPr>
            <p:ph type="sldNum" sz="quarter" idx="10"/>
          </p:nvPr>
        </p:nvSpPr>
        <p:spPr/>
        <p:txBody>
          <a:bodyPr/>
          <a:lstStyle/>
          <a:p>
            <a:fld id="{77912ABE-5D6E-4BCA-8CE3-30161F12F06A}" type="slidenum">
              <a:rPr lang="en-US" smtClean="0"/>
              <a:t>89</a:t>
            </a:fld>
            <a:endParaRPr lang="en-US"/>
          </a:p>
        </p:txBody>
      </p:sp>
    </p:spTree>
    <p:extLst>
      <p:ext uri="{BB962C8B-B14F-4D97-AF65-F5344CB8AC3E}">
        <p14:creationId xmlns:p14="http://schemas.microsoft.com/office/powerpoint/2010/main" val="2534339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last component of a lesson is the problem solving section. The problem solving questions are tied closely to the mathematical practice standards. Students will be spending at least 15 minutes each day </a:t>
            </a:r>
            <a:r>
              <a:rPr lang="en-US" baseline="0" smtClean="0"/>
              <a:t>problem solving. </a:t>
            </a:r>
            <a:endParaRPr lang="en-US" baseline="0" dirty="0" smtClean="0"/>
          </a:p>
        </p:txBody>
      </p:sp>
      <p:sp>
        <p:nvSpPr>
          <p:cNvPr id="4" name="Slide Number Placeholder 3"/>
          <p:cNvSpPr>
            <a:spLocks noGrp="1"/>
          </p:cNvSpPr>
          <p:nvPr>
            <p:ph type="sldNum" sz="quarter" idx="10"/>
          </p:nvPr>
        </p:nvSpPr>
        <p:spPr/>
        <p:txBody>
          <a:bodyPr/>
          <a:lstStyle/>
          <a:p>
            <a:fld id="{77912ABE-5D6E-4BCA-8CE3-30161F12F06A}" type="slidenum">
              <a:rPr lang="en-US" smtClean="0"/>
              <a:t>90</a:t>
            </a:fld>
            <a:endParaRPr lang="en-US"/>
          </a:p>
        </p:txBody>
      </p:sp>
    </p:spTree>
    <p:extLst>
      <p:ext uri="{BB962C8B-B14F-4D97-AF65-F5344CB8AC3E}">
        <p14:creationId xmlns:p14="http://schemas.microsoft.com/office/powerpoint/2010/main" val="22758105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91</a:t>
            </a:fld>
            <a:endParaRPr lang="en-US"/>
          </a:p>
        </p:txBody>
      </p:sp>
    </p:spTree>
    <p:extLst>
      <p:ext uri="{BB962C8B-B14F-4D97-AF65-F5344CB8AC3E}">
        <p14:creationId xmlns:p14="http://schemas.microsoft.com/office/powerpoint/2010/main" val="1609047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section “Before Testing”</a:t>
            </a:r>
          </a:p>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8502765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92</a:t>
            </a:fld>
            <a:endParaRPr lang="en-US"/>
          </a:p>
        </p:txBody>
      </p:sp>
    </p:spTree>
    <p:extLst>
      <p:ext uri="{BB962C8B-B14F-4D97-AF65-F5344CB8AC3E}">
        <p14:creationId xmlns:p14="http://schemas.microsoft.com/office/powerpoint/2010/main" val="16996736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93</a:t>
            </a:fld>
            <a:endParaRPr lang="en-US"/>
          </a:p>
        </p:txBody>
      </p:sp>
    </p:spTree>
    <p:extLst>
      <p:ext uri="{BB962C8B-B14F-4D97-AF65-F5344CB8AC3E}">
        <p14:creationId xmlns:p14="http://schemas.microsoft.com/office/powerpoint/2010/main" val="3935909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94</a:t>
            </a:fld>
            <a:endParaRPr lang="en-US"/>
          </a:p>
        </p:txBody>
      </p:sp>
    </p:spTree>
    <p:extLst>
      <p:ext uri="{BB962C8B-B14F-4D97-AF65-F5344CB8AC3E}">
        <p14:creationId xmlns:p14="http://schemas.microsoft.com/office/powerpoint/2010/main" val="39359094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95</a:t>
            </a:fld>
            <a:endParaRPr lang="en-US"/>
          </a:p>
        </p:txBody>
      </p:sp>
    </p:spTree>
    <p:extLst>
      <p:ext uri="{BB962C8B-B14F-4D97-AF65-F5344CB8AC3E}">
        <p14:creationId xmlns:p14="http://schemas.microsoft.com/office/powerpoint/2010/main" val="29715150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96</a:t>
            </a:fld>
            <a:endParaRPr lang="en-US"/>
          </a:p>
        </p:txBody>
      </p:sp>
    </p:spTree>
    <p:extLst>
      <p:ext uri="{BB962C8B-B14F-4D97-AF65-F5344CB8AC3E}">
        <p14:creationId xmlns:p14="http://schemas.microsoft.com/office/powerpoint/2010/main" val="2971515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slide…</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97</a:t>
            </a:fld>
            <a:endParaRPr lang="en-US"/>
          </a:p>
        </p:txBody>
      </p:sp>
    </p:spTree>
    <p:extLst>
      <p:ext uri="{BB962C8B-B14F-4D97-AF65-F5344CB8AC3E}">
        <p14:creationId xmlns:p14="http://schemas.microsoft.com/office/powerpoint/2010/main" val="4008129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All students will complete the show what you know prior</a:t>
            </a:r>
            <a:r>
              <a:rPr lang="en-US" baseline="0" dirty="0" smtClean="0"/>
              <a:t> to the start of the chapter to identify Tier 2 and 3 students. This will be the pre-assessment for the chapter. </a:t>
            </a:r>
          </a:p>
          <a:p>
            <a:pPr marL="171450" indent="-171450">
              <a:buFont typeface="Arial" panose="020B0604020202020204" pitchFamily="34" charset="0"/>
              <a:buChar char="•"/>
            </a:pPr>
            <a:r>
              <a:rPr lang="en-US" baseline="0" dirty="0" smtClean="0"/>
              <a:t>The introduction of the chapter will include two activities surrounding the vocabulary in the chapter. </a:t>
            </a:r>
          </a:p>
          <a:p>
            <a:pPr marL="171450" indent="-171450">
              <a:buFont typeface="Arial" panose="020B0604020202020204" pitchFamily="34" charset="0"/>
              <a:buChar char="•"/>
            </a:pPr>
            <a:r>
              <a:rPr lang="en-US" baseline="0" dirty="0" smtClean="0"/>
              <a:t>This is also an opportunity to introduce the centers that will be used for the chapter.</a:t>
            </a:r>
          </a:p>
          <a:p>
            <a:pPr marL="171450" indent="-171450">
              <a:buFont typeface="Arial" panose="020B0604020202020204" pitchFamily="34" charset="0"/>
              <a:buChar char="•"/>
            </a:pPr>
            <a:r>
              <a:rPr lang="en-US" baseline="0" dirty="0" smtClean="0"/>
              <a:t>As well as review the school-home letter which can be accessed electronically. </a:t>
            </a:r>
            <a:endParaRPr lang="en-US" dirty="0"/>
          </a:p>
        </p:txBody>
      </p:sp>
      <p:sp>
        <p:nvSpPr>
          <p:cNvPr id="4" name="Slide Number Placeholder 3"/>
          <p:cNvSpPr>
            <a:spLocks noGrp="1"/>
          </p:cNvSpPr>
          <p:nvPr>
            <p:ph type="sldNum" sz="quarter" idx="10"/>
          </p:nvPr>
        </p:nvSpPr>
        <p:spPr/>
        <p:txBody>
          <a:bodyPr/>
          <a:lstStyle/>
          <a:p>
            <a:fld id="{77912ABE-5D6E-4BCA-8CE3-30161F12F06A}" type="slidenum">
              <a:rPr lang="en-US" smtClean="0"/>
              <a:t>98</a:t>
            </a:fld>
            <a:endParaRPr lang="en-US"/>
          </a:p>
        </p:txBody>
      </p:sp>
    </p:spTree>
    <p:extLst>
      <p:ext uri="{BB962C8B-B14F-4D97-AF65-F5344CB8AC3E}">
        <p14:creationId xmlns:p14="http://schemas.microsoft.com/office/powerpoint/2010/main" val="1223471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99</a:t>
            </a:fld>
            <a:endParaRPr lang="en-US"/>
          </a:p>
        </p:txBody>
      </p:sp>
    </p:spTree>
    <p:extLst>
      <p:ext uri="{BB962C8B-B14F-4D97-AF65-F5344CB8AC3E}">
        <p14:creationId xmlns:p14="http://schemas.microsoft.com/office/powerpoint/2010/main" val="445788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100</a:t>
            </a:fld>
            <a:endParaRPr lang="en-US"/>
          </a:p>
        </p:txBody>
      </p:sp>
    </p:spTree>
    <p:extLst>
      <p:ext uri="{BB962C8B-B14F-4D97-AF65-F5344CB8AC3E}">
        <p14:creationId xmlns:p14="http://schemas.microsoft.com/office/powerpoint/2010/main" val="27975431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101</a:t>
            </a:fld>
            <a:endParaRPr lang="en-US"/>
          </a:p>
        </p:txBody>
      </p:sp>
    </p:spTree>
    <p:extLst>
      <p:ext uri="{BB962C8B-B14F-4D97-AF65-F5344CB8AC3E}">
        <p14:creationId xmlns:p14="http://schemas.microsoft.com/office/powerpoint/2010/main" val="3805106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DC624F-BCB4-487F-A1A5-A8815E7F5899}"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361339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102</a:t>
            </a:fld>
            <a:endParaRPr lang="en-US"/>
          </a:p>
        </p:txBody>
      </p:sp>
    </p:spTree>
    <p:extLst>
      <p:ext uri="{BB962C8B-B14F-4D97-AF65-F5344CB8AC3E}">
        <p14:creationId xmlns:p14="http://schemas.microsoft.com/office/powerpoint/2010/main" val="9358951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103</a:t>
            </a:fld>
            <a:endParaRPr lang="en-US"/>
          </a:p>
        </p:txBody>
      </p:sp>
    </p:spTree>
    <p:extLst>
      <p:ext uri="{BB962C8B-B14F-4D97-AF65-F5344CB8AC3E}">
        <p14:creationId xmlns:p14="http://schemas.microsoft.com/office/powerpoint/2010/main" val="26456257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104</a:t>
            </a:fld>
            <a:endParaRPr lang="en-US"/>
          </a:p>
        </p:txBody>
      </p:sp>
    </p:spTree>
    <p:extLst>
      <p:ext uri="{BB962C8B-B14F-4D97-AF65-F5344CB8AC3E}">
        <p14:creationId xmlns:p14="http://schemas.microsoft.com/office/powerpoint/2010/main" val="26456257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105</a:t>
            </a:fld>
            <a:endParaRPr lang="en-US"/>
          </a:p>
        </p:txBody>
      </p:sp>
    </p:spTree>
    <p:extLst>
      <p:ext uri="{BB962C8B-B14F-4D97-AF65-F5344CB8AC3E}">
        <p14:creationId xmlns:p14="http://schemas.microsoft.com/office/powerpoint/2010/main" val="26456257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106</a:t>
            </a:fld>
            <a:endParaRPr lang="en-US"/>
          </a:p>
        </p:txBody>
      </p:sp>
    </p:spTree>
    <p:extLst>
      <p:ext uri="{BB962C8B-B14F-4D97-AF65-F5344CB8AC3E}">
        <p14:creationId xmlns:p14="http://schemas.microsoft.com/office/powerpoint/2010/main" val="10547405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107</a:t>
            </a:fld>
            <a:endParaRPr lang="en-US"/>
          </a:p>
        </p:txBody>
      </p:sp>
    </p:spTree>
    <p:extLst>
      <p:ext uri="{BB962C8B-B14F-4D97-AF65-F5344CB8AC3E}">
        <p14:creationId xmlns:p14="http://schemas.microsoft.com/office/powerpoint/2010/main" val="13073279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PLCs at a glance….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108</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PLCs at a glance….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109</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PLCs at a glance….</a:t>
            </a:r>
            <a:endParaRPr lang="en-US" dirty="0"/>
          </a:p>
        </p:txBody>
      </p:sp>
      <p:sp>
        <p:nvSpPr>
          <p:cNvPr id="4" name="Slide Number Placeholder 3"/>
          <p:cNvSpPr>
            <a:spLocks noGrp="1"/>
          </p:cNvSpPr>
          <p:nvPr>
            <p:ph type="sldNum" sz="quarter" idx="10"/>
          </p:nvPr>
        </p:nvSpPr>
        <p:spPr/>
        <p:txBody>
          <a:bodyPr/>
          <a:lstStyle/>
          <a:p>
            <a:fld id="{0ECAC323-4D7C-4297-ADFF-203FF47E570B}" type="slidenum">
              <a:rPr lang="en-US" smtClean="0"/>
              <a:t>110</a:t>
            </a:fld>
            <a:endParaRPr lang="en-US" dirty="0"/>
          </a:p>
        </p:txBody>
      </p:sp>
    </p:spTree>
    <p:extLst>
      <p:ext uri="{BB962C8B-B14F-4D97-AF65-F5344CB8AC3E}">
        <p14:creationId xmlns:p14="http://schemas.microsoft.com/office/powerpoint/2010/main" val="14571414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12ABE-5D6E-4BCA-8CE3-30161F12F06A}" type="slidenum">
              <a:rPr lang="en-US" smtClean="0"/>
              <a:t>111</a:t>
            </a:fld>
            <a:endParaRPr lang="en-US"/>
          </a:p>
        </p:txBody>
      </p:sp>
    </p:spTree>
    <p:extLst>
      <p:ext uri="{BB962C8B-B14F-4D97-AF65-F5344CB8AC3E}">
        <p14:creationId xmlns:p14="http://schemas.microsoft.com/office/powerpoint/2010/main" val="3935909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141112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35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299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35380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67138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70888" y="6356350"/>
            <a:ext cx="2133600" cy="274320"/>
          </a:xfrm>
          <a:prstGeom prst="rect">
            <a:avLst/>
          </a:prstGeom>
        </p:spPr>
        <p:txBody>
          <a:bodyPr/>
          <a:lstStyle/>
          <a:p>
            <a:fld id="{4DB17C03-4BC8-4DF0-8278-4BE5B53057BE}" type="datetimeFigureOut">
              <a:rPr lang="en-US">
                <a:solidFill>
                  <a:srgbClr val="404040"/>
                </a:solidFill>
              </a:rPr>
              <a:pPr/>
              <a:t>2/25/2014</a:t>
            </a:fld>
            <a:endParaRPr lang="en-US">
              <a:solidFill>
                <a:srgbClr val="404040"/>
              </a:solidFill>
            </a:endParaRPr>
          </a:p>
        </p:txBody>
      </p:sp>
      <p:sp>
        <p:nvSpPr>
          <p:cNvPr id="6" name="Footer Placeholder 5"/>
          <p:cNvSpPr>
            <a:spLocks noGrp="1"/>
          </p:cNvSpPr>
          <p:nvPr>
            <p:ph type="ftr" sz="quarter" idx="11"/>
          </p:nvPr>
        </p:nvSpPr>
        <p:spPr>
          <a:xfrm>
            <a:off x="3048000" y="6356350"/>
            <a:ext cx="3352800" cy="274320"/>
          </a:xfrm>
          <a:prstGeom prst="rect">
            <a:avLst/>
          </a:prstGeom>
        </p:spPr>
        <p:txBody>
          <a:bodyPr/>
          <a:lstStyle/>
          <a:p>
            <a:endParaRPr lang="en-US">
              <a:solidFill>
                <a:srgbClr val="404040"/>
              </a:solidFill>
            </a:endParaRPr>
          </a:p>
        </p:txBody>
      </p:sp>
      <p:sp>
        <p:nvSpPr>
          <p:cNvPr id="7" name="Slide Number Placeholder 6"/>
          <p:cNvSpPr>
            <a:spLocks noGrp="1"/>
          </p:cNvSpPr>
          <p:nvPr>
            <p:ph type="sldNum" sz="quarter" idx="12"/>
          </p:nvPr>
        </p:nvSpPr>
        <p:spPr>
          <a:xfrm>
            <a:off x="8234680" y="6355080"/>
            <a:ext cx="582966" cy="274320"/>
          </a:xfrm>
          <a:prstGeom prst="rect">
            <a:avLst/>
          </a:prstGeom>
          <a:ln>
            <a:noFill/>
          </a:ln>
        </p:spPr>
        <p:txBody>
          <a:bodyPr/>
          <a:lstStyle>
            <a:lvl1pPr>
              <a:defRPr>
                <a:solidFill>
                  <a:srgbClr val="FFFFFF"/>
                </a:solidFill>
              </a:defRPr>
            </a:lvl1pPr>
          </a:lstStyle>
          <a:p>
            <a:fld id="{E750D453-D26A-4BC5-8B13-1E2F05B69EED}"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extLst>
      <p:ext uri="{BB962C8B-B14F-4D97-AF65-F5344CB8AC3E}">
        <p14:creationId xmlns:p14="http://schemas.microsoft.com/office/powerpoint/2010/main" val="112655386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cstate="print"/>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17145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885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451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0" y="3841749"/>
            <a:ext cx="3286125" cy="2357437"/>
          </a:xfrm>
        </p:spPr>
        <p:txBody>
          <a:bodyPr/>
          <a:lstStyle/>
          <a:p>
            <a:r>
              <a:rPr lang="en-US" smtClean="0"/>
              <a:t>Click icon to add picture</a:t>
            </a:r>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508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959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446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4595812" y="1417638"/>
            <a:ext cx="4548188" cy="2519362"/>
          </a:xfrm>
        </p:spPr>
        <p:txBody>
          <a:bodyPr/>
          <a:lstStyle/>
          <a:p>
            <a:r>
              <a:rPr lang="en-US" smtClean="0"/>
              <a:t>Click icon to add picture</a:t>
            </a:r>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92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3182937" y="1417638"/>
            <a:ext cx="2746375" cy="2035175"/>
          </a:xfrm>
        </p:spPr>
        <p:txBody>
          <a:bodyPr/>
          <a:lstStyle/>
          <a:p>
            <a:r>
              <a:rPr lang="en-US" smtClean="0"/>
              <a:t>Click icon to add picture</a:t>
            </a:r>
            <a:endParaRPr lang="en-US"/>
          </a:p>
        </p:txBody>
      </p:sp>
      <p:sp>
        <p:nvSpPr>
          <p:cNvPr id="6" name="Picture Placeholder 3"/>
          <p:cNvSpPr>
            <a:spLocks noGrp="1"/>
          </p:cNvSpPr>
          <p:nvPr>
            <p:ph type="pic" sz="quarter" idx="12"/>
          </p:nvPr>
        </p:nvSpPr>
        <p:spPr>
          <a:xfrm>
            <a:off x="6040438" y="1417638"/>
            <a:ext cx="2646362" cy="2035175"/>
          </a:xfrm>
        </p:spPr>
        <p:txBody>
          <a:bodyPr/>
          <a:lstStyle/>
          <a:p>
            <a:r>
              <a:rPr lang="en-US" smtClean="0"/>
              <a:t>Click icon to add picture</a:t>
            </a:r>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539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smtClean="0"/>
              <a:t>Click icon to add picture</a:t>
            </a:r>
            <a:endParaRPr lang="en-US"/>
          </a:p>
        </p:txBody>
      </p:sp>
    </p:spTree>
    <p:extLst>
      <p:ext uri="{BB962C8B-B14F-4D97-AF65-F5344CB8AC3E}">
        <p14:creationId xmlns:p14="http://schemas.microsoft.com/office/powerpoint/2010/main" val="32723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smtClean="0"/>
              <a:t>Click icon to add chart</a:t>
            </a:r>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456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459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156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4174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76999"/>
            <a:ext cx="2133600" cy="274320"/>
          </a:xfrm>
          <a:prstGeom prst="rect">
            <a:avLst/>
          </a:prstGeom>
        </p:spPr>
        <p:txBody>
          <a:bodyPr/>
          <a:lstStyle/>
          <a:p>
            <a:pPr eaLnBrk="0" fontAlgn="base" hangingPunct="0">
              <a:spcBef>
                <a:spcPct val="0"/>
              </a:spcBef>
              <a:spcAft>
                <a:spcPct val="0"/>
              </a:spcAft>
            </a:pPr>
            <a:fld id="{9575FE63-DDAC-48B3-9284-EA4F8E7A7D28}" type="datetimeFigureOut">
              <a:rPr lang="en-US" smtClean="0">
                <a:solidFill>
                  <a:prstClr val="black"/>
                </a:solidFill>
                <a:latin typeface="Times New Roman" pitchFamily="18" charset="0"/>
              </a:rPr>
              <a:pPr eaLnBrk="0" fontAlgn="base" hangingPunct="0">
                <a:spcBef>
                  <a:spcPct val="0"/>
                </a:spcBef>
                <a:spcAft>
                  <a:spcPct val="0"/>
                </a:spcAft>
              </a:pPr>
              <a:t>2/25/2014</a:t>
            </a:fld>
            <a:endParaRPr lang="en-US">
              <a:solidFill>
                <a:prstClr val="black"/>
              </a:solidFill>
              <a:latin typeface="Times New Roman" pitchFamily="18" charset="0"/>
            </a:endParaRPr>
          </a:p>
        </p:txBody>
      </p:sp>
      <p:sp>
        <p:nvSpPr>
          <p:cNvPr id="3" name="Footer Placeholder 2"/>
          <p:cNvSpPr>
            <a:spLocks noGrp="1"/>
          </p:cNvSpPr>
          <p:nvPr>
            <p:ph type="ftr" sz="quarter" idx="11"/>
          </p:nvPr>
        </p:nvSpPr>
        <p:spPr>
          <a:xfrm>
            <a:off x="2640596" y="6476999"/>
            <a:ext cx="5507719" cy="274320"/>
          </a:xfrm>
          <a:prstGeom prst="rect">
            <a:avLst/>
          </a:prstGeom>
        </p:spPr>
        <p:txBody>
          <a:bodyPr/>
          <a:lstStyle/>
          <a:p>
            <a:pPr eaLnBrk="0" fontAlgn="base" hangingPunct="0">
              <a:spcBef>
                <a:spcPct val="0"/>
              </a:spcBef>
              <a:spcAft>
                <a:spcPct val="0"/>
              </a:spcAft>
            </a:pPr>
            <a:endParaRPr lang="en-US">
              <a:solidFill>
                <a:prstClr val="black"/>
              </a:solidFill>
              <a:latin typeface="Times New Roman" pitchFamily="18" charset="0"/>
            </a:endParaRPr>
          </a:p>
        </p:txBody>
      </p:sp>
      <p:sp>
        <p:nvSpPr>
          <p:cNvPr id="4" name="Slide Number Placeholder 3"/>
          <p:cNvSpPr>
            <a:spLocks noGrp="1"/>
          </p:cNvSpPr>
          <p:nvPr>
            <p:ph type="sldNum" sz="quarter" idx="12"/>
          </p:nvPr>
        </p:nvSpPr>
        <p:spPr>
          <a:xfrm>
            <a:off x="8204396" y="6476999"/>
            <a:ext cx="733864" cy="274320"/>
          </a:xfrm>
          <a:prstGeom prst="rect">
            <a:avLst/>
          </a:prstGeom>
        </p:spPr>
        <p:txBody>
          <a:bodyPr/>
          <a:lstStyle/>
          <a:p>
            <a:pPr eaLnBrk="0" fontAlgn="base" hangingPunct="0">
              <a:spcBef>
                <a:spcPct val="0"/>
              </a:spcBef>
              <a:spcAft>
                <a:spcPct val="0"/>
              </a:spcAft>
            </a:pPr>
            <a:fld id="{EE412BC0-4B2E-48D2-93F0-E896E378C10B}" type="slidenum">
              <a:rPr lang="en-US" smtClean="0">
                <a:solidFill>
                  <a:prstClr val="black"/>
                </a:solidFill>
                <a:latin typeface="Times New Roman" pitchFamily="18" charset="0"/>
              </a:rPr>
              <a:pPr eaLnBrk="0" fontAlgn="base" hangingPunct="0">
                <a:spcBef>
                  <a:spcPct val="0"/>
                </a:spcBef>
                <a:spcAft>
                  <a:spcPct val="0"/>
                </a:spcAft>
              </a:pPr>
              <a:t>‹#›</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4057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134195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4174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888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1075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0" y="3841749"/>
            <a:ext cx="3286125" cy="2357437"/>
          </a:xfrm>
        </p:spPr>
        <p:txBody>
          <a:bodyPr/>
          <a:lstStyle/>
          <a:p>
            <a:r>
              <a:rPr lang="en-US" smtClean="0"/>
              <a:t>Click icon to add picture</a:t>
            </a:r>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0503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8092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4595812" y="1417638"/>
            <a:ext cx="4548188" cy="2519362"/>
          </a:xfrm>
        </p:spPr>
        <p:txBody>
          <a:bodyPr/>
          <a:lstStyle/>
          <a:p>
            <a:r>
              <a:rPr lang="en-US" smtClean="0"/>
              <a:t>Click icon to add picture</a:t>
            </a:r>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8288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3182937" y="1417638"/>
            <a:ext cx="2746375" cy="2035175"/>
          </a:xfrm>
        </p:spPr>
        <p:txBody>
          <a:bodyPr/>
          <a:lstStyle/>
          <a:p>
            <a:r>
              <a:rPr lang="en-US" smtClean="0"/>
              <a:t>Click icon to add picture</a:t>
            </a:r>
            <a:endParaRPr lang="en-US"/>
          </a:p>
        </p:txBody>
      </p:sp>
      <p:sp>
        <p:nvSpPr>
          <p:cNvPr id="6" name="Picture Placeholder 3"/>
          <p:cNvSpPr>
            <a:spLocks noGrp="1"/>
          </p:cNvSpPr>
          <p:nvPr>
            <p:ph type="pic" sz="quarter" idx="12"/>
          </p:nvPr>
        </p:nvSpPr>
        <p:spPr>
          <a:xfrm>
            <a:off x="6040438" y="1417638"/>
            <a:ext cx="2646362" cy="2035175"/>
          </a:xfrm>
        </p:spPr>
        <p:txBody>
          <a:bodyPr/>
          <a:lstStyle/>
          <a:p>
            <a:r>
              <a:rPr lang="en-US" smtClean="0"/>
              <a:t>Click icon to add picture</a:t>
            </a:r>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0518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smtClean="0"/>
              <a:t>Click icon to add picture</a:t>
            </a:r>
            <a:endParaRPr lang="en-US"/>
          </a:p>
        </p:txBody>
      </p:sp>
    </p:spTree>
    <p:extLst>
      <p:ext uri="{BB962C8B-B14F-4D97-AF65-F5344CB8AC3E}">
        <p14:creationId xmlns:p14="http://schemas.microsoft.com/office/powerpoint/2010/main" val="4069761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smtClean="0"/>
              <a:t>Click icon to add chart</a:t>
            </a:r>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0788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2710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770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0" y="3841749"/>
            <a:ext cx="3286125" cy="2357437"/>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949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130883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20664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9475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0365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200" y="2481422"/>
            <a:ext cx="8229600" cy="1436291"/>
          </a:xfrm>
          <a:prstGeom prst="rect">
            <a:avLst/>
          </a:prstGeom>
        </p:spPr>
        <p:txBody>
          <a:bodyPr vert="horz" lIns="0" tIns="0" rIns="0" bIns="0" rtlCol="0" anchor="ctr">
            <a:spAutoFit/>
          </a:bodyPr>
          <a:lstStyle>
            <a:lvl1pPr>
              <a:lnSpc>
                <a:spcPct val="120000"/>
              </a:lnSpc>
              <a:defRPr sz="8000" b="0" i="0" baseline="0">
                <a:solidFill>
                  <a:schemeClr val="bg1"/>
                </a:solidFill>
                <a:effectLst>
                  <a:outerShdw blurRad="50800" dist="38100" dir="5400000" algn="tl" rotWithShape="0">
                    <a:srgbClr val="000000">
                      <a:alpha val="12000"/>
                    </a:srgbClr>
                  </a:outerShdw>
                </a:effectLst>
                <a:latin typeface="Gotham Bold"/>
                <a:cs typeface="Gotham Bold"/>
              </a:defRPr>
            </a:lvl1pPr>
          </a:lstStyle>
          <a:p>
            <a:r>
              <a:rPr lang="en-US" dirty="0" smtClean="0"/>
              <a:t>Welcome.</a:t>
            </a:r>
            <a:endParaRPr lang="en-US" dirty="0"/>
          </a:p>
        </p:txBody>
      </p:sp>
    </p:spTree>
    <p:extLst>
      <p:ext uri="{BB962C8B-B14F-4D97-AF65-F5344CB8AC3E}">
        <p14:creationId xmlns:p14="http://schemas.microsoft.com/office/powerpoint/2010/main" val="40201891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userDrawn="1"/>
        </p:nvCxnSpPr>
        <p:spPr>
          <a:xfrm>
            <a:off x="457200" y="1204452"/>
            <a:ext cx="8229600" cy="0"/>
          </a:xfrm>
          <a:prstGeom prst="line">
            <a:avLst/>
          </a:prstGeom>
          <a:ln cap="rnd">
            <a:solidFill>
              <a:schemeClr val="bg1">
                <a:lumMod val="85000"/>
              </a:schemeClr>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18008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4258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452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6952" y="6387745"/>
            <a:ext cx="509118" cy="383535"/>
          </a:xfrm>
          <a:prstGeom prst="rect">
            <a:avLst/>
          </a:prstGeom>
        </p:spPr>
      </p:pic>
    </p:spTree>
    <p:extLst>
      <p:ext uri="{BB962C8B-B14F-4D97-AF65-F5344CB8AC3E}">
        <p14:creationId xmlns:p14="http://schemas.microsoft.com/office/powerpoint/2010/main" val="8925533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6952" y="6387745"/>
            <a:ext cx="509118" cy="383535"/>
          </a:xfrm>
          <a:prstGeom prst="rect">
            <a:avLst/>
          </a:prstGeom>
        </p:spPr>
      </p:pic>
    </p:spTree>
    <p:extLst>
      <p:ext uri="{BB962C8B-B14F-4D97-AF65-F5344CB8AC3E}">
        <p14:creationId xmlns:p14="http://schemas.microsoft.com/office/powerpoint/2010/main" val="16148009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8267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6952" y="6387745"/>
            <a:ext cx="509118" cy="383535"/>
          </a:xfrm>
          <a:prstGeom prst="rect">
            <a:avLst/>
          </a:prstGeom>
        </p:spPr>
      </p:pic>
    </p:spTree>
    <p:extLst>
      <p:ext uri="{BB962C8B-B14F-4D97-AF65-F5344CB8AC3E}">
        <p14:creationId xmlns:p14="http://schemas.microsoft.com/office/powerpoint/2010/main" val="29614332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465547"/>
            <a:ext cx="8229600" cy="292388"/>
          </a:xfrm>
          <a:prstGeom prst="rect">
            <a:avLst/>
          </a:prstGeom>
        </p:spPr>
        <p:txBody>
          <a:bodyPr vert="horz" lIns="0" tIns="0" rIns="0" bIns="0" rtlCol="0" anchor="ctr">
            <a:spAutoFit/>
          </a:bodyPr>
          <a:lstStyle>
            <a:lvl1pPr>
              <a:defRPr b="0" i="0">
                <a:latin typeface="Gotham Medium"/>
                <a:cs typeface="Gotham Medium"/>
              </a:defRPr>
            </a:lvl1pPr>
          </a:lstStyle>
          <a:p>
            <a:r>
              <a:rPr lang="en-US" smtClean="0"/>
              <a:t>Click to edit Master title style</a:t>
            </a:r>
            <a:endParaRPr lang="en-US" dirty="0"/>
          </a:p>
        </p:txBody>
      </p:sp>
    </p:spTree>
    <p:extLst>
      <p:ext uri="{BB962C8B-B14F-4D97-AF65-F5344CB8AC3E}">
        <p14:creationId xmlns:p14="http://schemas.microsoft.com/office/powerpoint/2010/main" val="9884716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465547"/>
            <a:ext cx="8229600" cy="292388"/>
          </a:xfrm>
          <a:prstGeom prst="rect">
            <a:avLst/>
          </a:prstGeom>
        </p:spPr>
        <p:txBody>
          <a:bodyPr vert="horz" lIns="0" tIns="0" rIns="0" bIns="0" rtlCol="0" anchor="ctr">
            <a:spAutoFit/>
          </a:bodyPr>
          <a:lstStyle>
            <a:lvl1pPr>
              <a:defRPr b="0" i="0">
                <a:latin typeface="Gotham Medium"/>
                <a:cs typeface="Gotham Medium"/>
              </a:defRPr>
            </a:lvl1pPr>
          </a:lstStyle>
          <a:p>
            <a:r>
              <a:rPr lang="en-US" smtClean="0"/>
              <a:t>Click to edit Master title style</a:t>
            </a:r>
            <a:endParaRPr lang="en-US" dirty="0"/>
          </a:p>
        </p:txBody>
      </p:sp>
    </p:spTree>
    <p:extLst>
      <p:ext uri="{BB962C8B-B14F-4D97-AF65-F5344CB8AC3E}">
        <p14:creationId xmlns:p14="http://schemas.microsoft.com/office/powerpoint/2010/main" val="18882235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200" y="2603732"/>
            <a:ext cx="8229600" cy="1042849"/>
          </a:xfrm>
          <a:prstGeom prst="rect">
            <a:avLst/>
          </a:prstGeom>
        </p:spPr>
        <p:txBody>
          <a:bodyPr vert="horz" lIns="0" tIns="0" rIns="0" bIns="0" rtlCol="0" anchor="ctr">
            <a:spAutoFit/>
          </a:bodyPr>
          <a:lstStyle>
            <a:lvl1pPr>
              <a:lnSpc>
                <a:spcPct val="120000"/>
              </a:lnSpc>
              <a:defRPr b="0" i="0" baseline="0">
                <a:solidFill>
                  <a:schemeClr val="bg1"/>
                </a:solidFill>
                <a:effectLst>
                  <a:outerShdw blurRad="50800" dist="38100" dir="5400000" algn="tl" rotWithShape="0">
                    <a:srgbClr val="000000">
                      <a:alpha val="12000"/>
                    </a:srgbClr>
                  </a:outerShdw>
                </a:effectLst>
                <a:latin typeface="Gotham Bold"/>
                <a:cs typeface="Gotham Bold"/>
              </a:defRPr>
            </a:lvl1pPr>
          </a:lstStyle>
          <a:p>
            <a:r>
              <a:rPr lang="en-US" dirty="0" smtClean="0"/>
              <a:t>This is how a large important block of text or a quote will look. It should be centered vertically on the page. Try to keep the word count to a minimum to increase impact.</a:t>
            </a:r>
            <a:endParaRPr lang="en-US" dirty="0"/>
          </a:p>
        </p:txBody>
      </p:sp>
    </p:spTree>
    <p:extLst>
      <p:ext uri="{BB962C8B-B14F-4D97-AF65-F5344CB8AC3E}">
        <p14:creationId xmlns:p14="http://schemas.microsoft.com/office/powerpoint/2010/main" val="18711030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7200" y="2481422"/>
            <a:ext cx="8229600" cy="1436291"/>
          </a:xfrm>
          <a:prstGeom prst="rect">
            <a:avLst/>
          </a:prstGeom>
        </p:spPr>
        <p:txBody>
          <a:bodyPr vert="horz" lIns="0" tIns="0" rIns="0" bIns="0" rtlCol="0" anchor="ctr">
            <a:spAutoFit/>
          </a:bodyPr>
          <a:lstStyle>
            <a:lvl1pPr>
              <a:lnSpc>
                <a:spcPct val="120000"/>
              </a:lnSpc>
              <a:defRPr sz="8000" b="0" i="0" baseline="0">
                <a:solidFill>
                  <a:schemeClr val="bg1"/>
                </a:solidFill>
                <a:effectLst>
                  <a:outerShdw blurRad="50800" dist="38100" dir="5400000" algn="tl" rotWithShape="0">
                    <a:srgbClr val="000000">
                      <a:alpha val="12000"/>
                    </a:srgbClr>
                  </a:outerShdw>
                </a:effectLst>
                <a:latin typeface="Gotham Bold"/>
                <a:cs typeface="Gotham Bold"/>
              </a:defRPr>
            </a:lvl1pPr>
          </a:lstStyle>
          <a:p>
            <a:r>
              <a:rPr lang="en-US" dirty="0" smtClean="0"/>
              <a:t>Thank you.</a:t>
            </a:r>
            <a:endParaRPr lang="en-US" dirty="0"/>
          </a:p>
        </p:txBody>
      </p:sp>
    </p:spTree>
    <p:extLst>
      <p:ext uri="{BB962C8B-B14F-4D97-AF65-F5344CB8AC3E}">
        <p14:creationId xmlns:p14="http://schemas.microsoft.com/office/powerpoint/2010/main" val="11537678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2248677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2275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9754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a:p>
        </p:txBody>
      </p:sp>
      <p:sp>
        <p:nvSpPr>
          <p:cNvPr id="5" name="Picture Placeholder 3"/>
          <p:cNvSpPr>
            <a:spLocks noGrp="1"/>
          </p:cNvSpPr>
          <p:nvPr>
            <p:ph type="pic" sz="quarter" idx="11"/>
          </p:nvPr>
        </p:nvSpPr>
        <p:spPr>
          <a:xfrm>
            <a:off x="0" y="3841749"/>
            <a:ext cx="3286125" cy="2357437"/>
          </a:xfrm>
        </p:spPr>
        <p:txBody>
          <a:bodyPr/>
          <a:lstStyle/>
          <a:p>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0604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6375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4595812" y="1417638"/>
            <a:ext cx="4548188" cy="2519362"/>
          </a:xfrm>
        </p:spPr>
        <p:txBody>
          <a:bodyPr/>
          <a:lstStyle/>
          <a:p>
            <a:r>
              <a:rPr lang="en-US" smtClean="0"/>
              <a:t>Click icon to add picture</a:t>
            </a:r>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9046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a:p>
        </p:txBody>
      </p:sp>
      <p:sp>
        <p:nvSpPr>
          <p:cNvPr id="5" name="Picture Placeholder 3"/>
          <p:cNvSpPr>
            <a:spLocks noGrp="1"/>
          </p:cNvSpPr>
          <p:nvPr>
            <p:ph type="pic" sz="quarter" idx="11"/>
          </p:nvPr>
        </p:nvSpPr>
        <p:spPr>
          <a:xfrm>
            <a:off x="4595812" y="1417638"/>
            <a:ext cx="4548188" cy="2519362"/>
          </a:xfrm>
        </p:spPr>
        <p:txBody>
          <a:bodyPr/>
          <a:lstStyle/>
          <a:p>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4962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a:p>
        </p:txBody>
      </p:sp>
      <p:sp>
        <p:nvSpPr>
          <p:cNvPr id="5" name="Picture Placeholder 3"/>
          <p:cNvSpPr>
            <a:spLocks noGrp="1"/>
          </p:cNvSpPr>
          <p:nvPr>
            <p:ph type="pic" sz="quarter" idx="11"/>
          </p:nvPr>
        </p:nvSpPr>
        <p:spPr>
          <a:xfrm>
            <a:off x="3182937" y="1417638"/>
            <a:ext cx="2746375" cy="2035175"/>
          </a:xfrm>
        </p:spPr>
        <p:txBody>
          <a:bodyPr/>
          <a:lstStyle/>
          <a:p>
            <a:endParaRPr lang="en-US"/>
          </a:p>
        </p:txBody>
      </p:sp>
      <p:sp>
        <p:nvSpPr>
          <p:cNvPr id="6" name="Picture Placeholder 3"/>
          <p:cNvSpPr>
            <a:spLocks noGrp="1"/>
          </p:cNvSpPr>
          <p:nvPr>
            <p:ph type="pic" sz="quarter" idx="12"/>
          </p:nvPr>
        </p:nvSpPr>
        <p:spPr>
          <a:xfrm>
            <a:off x="6040438" y="1417638"/>
            <a:ext cx="2646362" cy="2035175"/>
          </a:xfrm>
        </p:spPr>
        <p:txBody>
          <a:bodyPr/>
          <a:lstStyle/>
          <a:p>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7249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a:p>
        </p:txBody>
      </p:sp>
    </p:spTree>
    <p:extLst>
      <p:ext uri="{BB962C8B-B14F-4D97-AF65-F5344CB8AC3E}">
        <p14:creationId xmlns:p14="http://schemas.microsoft.com/office/powerpoint/2010/main" val="1466942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1988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2126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47499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038570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58396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2" name="Date Placeholder 1"/>
          <p:cNvSpPr>
            <a:spLocks noGrp="1"/>
          </p:cNvSpPr>
          <p:nvPr>
            <p:ph type="dt" sz="half" idx="10"/>
          </p:nvPr>
        </p:nvSpPr>
        <p:spPr>
          <a:xfrm>
            <a:off x="7823199" y="6423585"/>
            <a:ext cx="1105647" cy="365125"/>
          </a:xfrm>
          <a:prstGeom prst="rect">
            <a:avLst/>
          </a:prstGeom>
        </p:spPr>
        <p:txBody>
          <a:bodyPr/>
          <a:lstStyle/>
          <a:p>
            <a:pPr defTabSz="457200"/>
            <a:r>
              <a:rPr lang="en-US" smtClean="0">
                <a:solidFill>
                  <a:srgbClr val="404040"/>
                </a:solidFill>
              </a:rPr>
              <a:t>8/30/10</a:t>
            </a:r>
            <a:endParaRPr lang="en-US">
              <a:solidFill>
                <a:srgbClr val="404040"/>
              </a:solidFill>
            </a:endParaRPr>
          </a:p>
        </p:txBody>
      </p:sp>
      <p:sp>
        <p:nvSpPr>
          <p:cNvPr id="3" name="Footer Placeholder 2"/>
          <p:cNvSpPr>
            <a:spLocks noGrp="1"/>
          </p:cNvSpPr>
          <p:nvPr>
            <p:ph type="ftr" sz="quarter" idx="11"/>
          </p:nvPr>
        </p:nvSpPr>
        <p:spPr>
          <a:xfrm>
            <a:off x="201705" y="6423585"/>
            <a:ext cx="7621493" cy="365125"/>
          </a:xfrm>
          <a:prstGeom prst="rect">
            <a:avLst/>
          </a:prstGeom>
        </p:spPr>
        <p:txBody>
          <a:bodyPr/>
          <a:lstStyle/>
          <a:p>
            <a:pPr defTabSz="457200"/>
            <a:r>
              <a:rPr lang="en-US" smtClean="0">
                <a:solidFill>
                  <a:srgbClr val="404040"/>
                </a:solidFill>
              </a:rPr>
              <a:t>Assessing Academic Rigor - Based on SREB Learning-Centered Leadership Program and the Wallace Foundation  </a:t>
            </a:r>
            <a:endParaRPr lang="en-US">
              <a:solidFill>
                <a:srgbClr val="404040"/>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387155A0-8CBC-BC49-B88E-39A5A7BF1758}" type="slidenum">
              <a:rPr lang="en-US" smtClean="0">
                <a:solidFill>
                  <a:srgbClr val="404040"/>
                </a:solidFill>
              </a:rPr>
              <a:pPr defTabSz="457200"/>
              <a:t>‹#›</a:t>
            </a:fld>
            <a:endParaRPr lang="en-US">
              <a:solidFill>
                <a:srgbClr val="404040"/>
              </a:solidFill>
            </a:endParaRPr>
          </a:p>
        </p:txBody>
      </p:sp>
      <p:sp>
        <p:nvSpPr>
          <p:cNvPr id="6" name="Title 1"/>
          <p:cNvSpPr>
            <a:spLocks noGrp="1"/>
          </p:cNvSpPr>
          <p:nvPr>
            <p:ph type="title"/>
          </p:nvPr>
        </p:nvSpPr>
        <p:spPr>
          <a:xfrm>
            <a:off x="498474" y="293594"/>
            <a:ext cx="7556313" cy="1116106"/>
          </a:xfrm>
        </p:spPr>
        <p:txBody>
          <a:bodyPr/>
          <a:lstStyle/>
          <a:p>
            <a:r>
              <a:rPr lang="en-US" smtClean="0"/>
              <a:t>Click to edit Master title style</a:t>
            </a:r>
            <a:endParaRPr/>
          </a:p>
        </p:txBody>
      </p:sp>
    </p:spTree>
    <p:extLst>
      <p:ext uri="{BB962C8B-B14F-4D97-AF65-F5344CB8AC3E}">
        <p14:creationId xmlns:p14="http://schemas.microsoft.com/office/powerpoint/2010/main" val="3963983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6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smtClean="0"/>
              <a:t>Click icon to add picture</a:t>
            </a:r>
            <a:endParaRPr lang="en-US" dirty="0"/>
          </a:p>
        </p:txBody>
      </p:sp>
      <p:sp>
        <p:nvSpPr>
          <p:cNvPr id="5" name="Picture Placeholder 3"/>
          <p:cNvSpPr>
            <a:spLocks noGrp="1"/>
          </p:cNvSpPr>
          <p:nvPr>
            <p:ph type="pic" sz="quarter" idx="11"/>
          </p:nvPr>
        </p:nvSpPr>
        <p:spPr>
          <a:xfrm>
            <a:off x="3182937" y="1417638"/>
            <a:ext cx="2746375" cy="2035175"/>
          </a:xfrm>
        </p:spPr>
        <p:txBody>
          <a:bodyPr/>
          <a:lstStyle/>
          <a:p>
            <a:r>
              <a:rPr lang="en-US" smtClean="0"/>
              <a:t>Click icon to add picture</a:t>
            </a:r>
            <a:endParaRPr lang="en-US" dirty="0"/>
          </a:p>
        </p:txBody>
      </p:sp>
      <p:sp>
        <p:nvSpPr>
          <p:cNvPr id="6" name="Picture Placeholder 3"/>
          <p:cNvSpPr>
            <a:spLocks noGrp="1"/>
          </p:cNvSpPr>
          <p:nvPr>
            <p:ph type="pic" sz="quarter" idx="12"/>
          </p:nvPr>
        </p:nvSpPr>
        <p:spPr>
          <a:xfrm>
            <a:off x="6040438" y="1417638"/>
            <a:ext cx="2646362" cy="2035175"/>
          </a:xfrm>
        </p:spPr>
        <p:txBody>
          <a:bodyPr/>
          <a:lstStyle/>
          <a:p>
            <a:r>
              <a:rPr lang="en-US" smtClean="0"/>
              <a:t>Click icon to add picture</a:t>
            </a:r>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1982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DMPS logo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1302365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8482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8447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0" y="3841749"/>
            <a:ext cx="3286125" cy="2357437"/>
          </a:xfrm>
        </p:spPr>
        <p:txBody>
          <a:bodyPr/>
          <a:lstStyle/>
          <a:p>
            <a:r>
              <a:rPr lang="en-US" smtClean="0"/>
              <a:t>Click icon to add picture</a:t>
            </a:r>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7818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r>
              <a:rPr lang="en-US" smtClean="0"/>
              <a:t>Click icon to add picture</a:t>
            </a:r>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3748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4595812" y="1417638"/>
            <a:ext cx="4548188" cy="2519362"/>
          </a:xfrm>
        </p:spPr>
        <p:txBody>
          <a:bodyPr/>
          <a:lstStyle/>
          <a:p>
            <a:r>
              <a:rPr lang="en-US" smtClean="0"/>
              <a:t>Click icon to add picture</a:t>
            </a:r>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5048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r>
              <a:rPr lang="en-US" smtClean="0"/>
              <a:t>Click icon to add picture</a:t>
            </a:r>
            <a:endParaRPr lang="en-US"/>
          </a:p>
        </p:txBody>
      </p:sp>
      <p:sp>
        <p:nvSpPr>
          <p:cNvPr id="5" name="Picture Placeholder 3"/>
          <p:cNvSpPr>
            <a:spLocks noGrp="1"/>
          </p:cNvSpPr>
          <p:nvPr>
            <p:ph type="pic" sz="quarter" idx="11"/>
          </p:nvPr>
        </p:nvSpPr>
        <p:spPr>
          <a:xfrm>
            <a:off x="3182937" y="1417638"/>
            <a:ext cx="2746375" cy="2035175"/>
          </a:xfrm>
        </p:spPr>
        <p:txBody>
          <a:bodyPr/>
          <a:lstStyle/>
          <a:p>
            <a:r>
              <a:rPr lang="en-US" smtClean="0"/>
              <a:t>Click icon to add picture</a:t>
            </a:r>
            <a:endParaRPr lang="en-US"/>
          </a:p>
        </p:txBody>
      </p:sp>
      <p:sp>
        <p:nvSpPr>
          <p:cNvPr id="6" name="Picture Placeholder 3"/>
          <p:cNvSpPr>
            <a:spLocks noGrp="1"/>
          </p:cNvSpPr>
          <p:nvPr>
            <p:ph type="pic" sz="quarter" idx="12"/>
          </p:nvPr>
        </p:nvSpPr>
        <p:spPr>
          <a:xfrm>
            <a:off x="6040438" y="1417638"/>
            <a:ext cx="2646362" cy="2035175"/>
          </a:xfrm>
        </p:spPr>
        <p:txBody>
          <a:bodyPr/>
          <a:lstStyle/>
          <a:p>
            <a:r>
              <a:rPr lang="en-US" smtClean="0"/>
              <a:t>Click icon to add picture</a:t>
            </a:r>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62140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smtClean="0"/>
              <a:t>Click icon to add picture</a:t>
            </a:r>
            <a:endParaRPr lang="en-US"/>
          </a:p>
        </p:txBody>
      </p:sp>
    </p:spTree>
    <p:extLst>
      <p:ext uri="{BB962C8B-B14F-4D97-AF65-F5344CB8AC3E}">
        <p14:creationId xmlns:p14="http://schemas.microsoft.com/office/powerpoint/2010/main" val="2016709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smtClean="0"/>
              <a:t>Click icon to add chart</a:t>
            </a:r>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1625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r>
              <a:rPr lang="en-US" smtClean="0"/>
              <a:t>Click icon to add table</a:t>
            </a:r>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588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r>
              <a:rPr lang="en-US" smtClean="0"/>
              <a:t>Click icon to add picture</a:t>
            </a:r>
            <a:endParaRPr lang="en-US" dirty="0"/>
          </a:p>
        </p:txBody>
      </p:sp>
    </p:spTree>
    <p:extLst>
      <p:ext uri="{BB962C8B-B14F-4D97-AF65-F5344CB8AC3E}">
        <p14:creationId xmlns:p14="http://schemas.microsoft.com/office/powerpoint/2010/main" val="1984132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852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Rectangle 2"/>
          <p:cNvSpPr/>
          <p:nvPr/>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83818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86254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909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40405051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7030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03643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a:p>
        </p:txBody>
      </p:sp>
      <p:sp>
        <p:nvSpPr>
          <p:cNvPr id="5" name="Picture Placeholder 3"/>
          <p:cNvSpPr>
            <a:spLocks noGrp="1"/>
          </p:cNvSpPr>
          <p:nvPr>
            <p:ph type="pic" sz="quarter" idx="11"/>
          </p:nvPr>
        </p:nvSpPr>
        <p:spPr>
          <a:xfrm>
            <a:off x="0" y="3841749"/>
            <a:ext cx="3286125" cy="2357437"/>
          </a:xfrm>
        </p:spPr>
        <p:txBody>
          <a:bodyPr/>
          <a:lstStyle/>
          <a:p>
            <a:endParaRPr lang="en-US"/>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46607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69141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a:p>
        </p:txBody>
      </p:sp>
      <p:sp>
        <p:nvSpPr>
          <p:cNvPr id="5" name="Picture Placeholder 3"/>
          <p:cNvSpPr>
            <a:spLocks noGrp="1"/>
          </p:cNvSpPr>
          <p:nvPr>
            <p:ph type="pic" sz="quarter" idx="11"/>
          </p:nvPr>
        </p:nvSpPr>
        <p:spPr>
          <a:xfrm>
            <a:off x="4595812" y="1417638"/>
            <a:ext cx="4548188" cy="2519362"/>
          </a:xfrm>
        </p:spPr>
        <p:txBody>
          <a:bodyPr/>
          <a:lstStyle/>
          <a:p>
            <a:endParaRPr lang="en-US"/>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787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r>
              <a:rPr lang="en-US" smtClean="0"/>
              <a:t>Click icon to add chart</a:t>
            </a:r>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5081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a:p>
        </p:txBody>
      </p:sp>
      <p:sp>
        <p:nvSpPr>
          <p:cNvPr id="5" name="Picture Placeholder 3"/>
          <p:cNvSpPr>
            <a:spLocks noGrp="1"/>
          </p:cNvSpPr>
          <p:nvPr>
            <p:ph type="pic" sz="quarter" idx="11"/>
          </p:nvPr>
        </p:nvSpPr>
        <p:spPr>
          <a:xfrm>
            <a:off x="3182937" y="1417638"/>
            <a:ext cx="2746375" cy="2035175"/>
          </a:xfrm>
        </p:spPr>
        <p:txBody>
          <a:bodyPr/>
          <a:lstStyle/>
          <a:p>
            <a:endParaRPr lang="en-US"/>
          </a:p>
        </p:txBody>
      </p:sp>
      <p:sp>
        <p:nvSpPr>
          <p:cNvPr id="6" name="Picture Placeholder 3"/>
          <p:cNvSpPr>
            <a:spLocks noGrp="1"/>
          </p:cNvSpPr>
          <p:nvPr>
            <p:ph type="pic" sz="quarter" idx="12"/>
          </p:nvPr>
        </p:nvSpPr>
        <p:spPr>
          <a:xfrm>
            <a:off x="6040438" y="1417638"/>
            <a:ext cx="2646362" cy="2035175"/>
          </a:xfrm>
        </p:spPr>
        <p:txBody>
          <a:bodyPr/>
          <a:lstStyle/>
          <a:p>
            <a:endParaRPr lang="en-US"/>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9398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a:p>
        </p:txBody>
      </p:sp>
    </p:spTree>
    <p:extLst>
      <p:ext uri="{BB962C8B-B14F-4D97-AF65-F5344CB8AC3E}">
        <p14:creationId xmlns:p14="http://schemas.microsoft.com/office/powerpoint/2010/main" val="3235664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55810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3795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15339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19744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6930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3.png"/><Relationship Id="rId2" Type="http://schemas.openxmlformats.org/officeDocument/2006/relationships/slideLayout" Target="../slideLayouts/slideLayout43.xml"/><Relationship Id="rId16" Type="http://schemas.openxmlformats.org/officeDocument/2006/relationships/image" Target="../media/image12.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1.jp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24.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1.jpeg"/><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24.jpeg"/><Relationship Id="rId2" Type="http://schemas.openxmlformats.org/officeDocument/2006/relationships/slideLayout" Target="../slideLayouts/slideLayout71.xml"/><Relationship Id="rId16" Type="http://schemas.openxmlformats.org/officeDocument/2006/relationships/image" Target="../media/image1.jpe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24.jpe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132855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1533090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descr="DMPS logo .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59044852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5547"/>
            <a:ext cx="8229600" cy="292388"/>
          </a:xfrm>
          <a:prstGeom prst="rect">
            <a:avLst/>
          </a:prstGeom>
        </p:spPr>
        <p:txBody>
          <a:bodyPr vert="horz" lIns="0" tIns="0" rIns="0" bIns="0" rtlCol="0" anchor="ctr">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1428083"/>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p:cNvSpPr>
          <p:nvPr>
            <p:ph type="sldNum" sz="quarter" idx="4"/>
          </p:nvPr>
        </p:nvSpPr>
        <p:spPr>
          <a:xfrm>
            <a:off x="6654800" y="6457950"/>
            <a:ext cx="2133600" cy="365125"/>
          </a:xfrm>
          <a:prstGeom prst="rect">
            <a:avLst/>
          </a:prstGeom>
        </p:spPr>
        <p:txBody>
          <a:bodyPr vert="horz" lIns="91440" tIns="45720" rIns="91440" bIns="45720" rtlCol="0" anchor="ctr"/>
          <a:lstStyle>
            <a:lvl1pPr algn="r">
              <a:defRPr sz="1000" b="0" i="0">
                <a:solidFill>
                  <a:schemeClr val="bg1">
                    <a:lumMod val="50000"/>
                  </a:schemeClr>
                </a:solidFill>
                <a:latin typeface="Gotham Light"/>
                <a:cs typeface="Gotham Light"/>
              </a:defRPr>
            </a:lvl1pPr>
          </a:lstStyle>
          <a:p>
            <a:pPr defTabSz="457200"/>
            <a:fld id="{0A7B30AB-1B69-794C-B6BA-617DD9094ADB}" type="slidenum">
              <a:rPr lang="en-US" smtClean="0">
                <a:solidFill>
                  <a:prstClr val="white">
                    <a:lumMod val="50000"/>
                  </a:prstClr>
                </a:solidFill>
              </a:rPr>
              <a:pPr defTabSz="457200"/>
              <a:t>‹#›</a:t>
            </a:fld>
            <a:endParaRPr lang="en-US" dirty="0">
              <a:solidFill>
                <a:prstClr val="white">
                  <a:lumMod val="50000"/>
                </a:prstClr>
              </a:solidFill>
            </a:endParaRPr>
          </a:p>
        </p:txBody>
      </p:sp>
    </p:spTree>
    <p:extLst>
      <p:ext uri="{BB962C8B-B14F-4D97-AF65-F5344CB8AC3E}">
        <p14:creationId xmlns:p14="http://schemas.microsoft.com/office/powerpoint/2010/main" val="319218571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mc:AlternateContent xmlns:mc="http://schemas.openxmlformats.org/markup-compatibility/2006" xmlns:p14="http://schemas.microsoft.com/office/powerpoint/2010/main">
    <mc:Choice Requires="p14">
      <p:transition p14:dur="100">
        <p:fade/>
      </p:transition>
    </mc:Choice>
    <mc:Fallback xmlns="">
      <p:transition xmlns:p14="http://schemas.microsoft.com/office/powerpoint/2010/main">
        <p:fade/>
      </p:transition>
    </mc:Fallback>
  </mc:AlternateContent>
  <p:timing>
    <p:tnLst>
      <p:par>
        <p:cTn id="1" dur="indefinite" restart="never" nodeType="tmRoot"/>
      </p:par>
    </p:tnLst>
  </p:timing>
  <p:hf hdr="0" ftr="0" dt="0"/>
  <p:txStyles>
    <p:titleStyle>
      <a:lvl1pPr algn="ctr" defTabSz="457200" rtl="0" eaLnBrk="1" latinLnBrk="0" hangingPunct="1">
        <a:spcBef>
          <a:spcPct val="0"/>
        </a:spcBef>
        <a:buNone/>
        <a:defRPr sz="1900" b="0" i="0" kern="1200">
          <a:solidFill>
            <a:srgbClr val="00B6DE"/>
          </a:solidFill>
          <a:latin typeface="Gotham Medium"/>
          <a:ea typeface="+mj-ea"/>
          <a:cs typeface="Gotham Medium"/>
        </a:defRPr>
      </a:lvl1pPr>
    </p:titleStyle>
    <p:bodyStyle>
      <a:lvl1pPr marL="342900" indent="-342900" algn="l" defTabSz="457200" rtl="0" eaLnBrk="1" latinLnBrk="0" hangingPunct="1">
        <a:spcBef>
          <a:spcPct val="20000"/>
        </a:spcBef>
        <a:buClr>
          <a:srgbClr val="00B6DE"/>
        </a:buClr>
        <a:buSzPct val="100000"/>
        <a:buFontTx/>
        <a:buBlip>
          <a:blip r:embed="rId16"/>
        </a:buBlip>
        <a:defRPr sz="1600" b="0" i="0" kern="1200">
          <a:solidFill>
            <a:srgbClr val="4D4D4F"/>
          </a:solidFill>
          <a:latin typeface="Gotham Book"/>
          <a:ea typeface="+mn-ea"/>
          <a:cs typeface="Gotham Book"/>
        </a:defRPr>
      </a:lvl1pPr>
      <a:lvl2pPr marL="742950" indent="-285750" algn="l" defTabSz="457200" rtl="0" eaLnBrk="1" latinLnBrk="0" hangingPunct="1">
        <a:spcBef>
          <a:spcPct val="20000"/>
        </a:spcBef>
        <a:buSzPct val="100000"/>
        <a:buFontTx/>
        <a:buBlip>
          <a:blip r:embed="rId17"/>
        </a:buBlip>
        <a:defRPr sz="1600" b="0" i="0" kern="1200">
          <a:solidFill>
            <a:schemeClr val="tx1">
              <a:lumMod val="50000"/>
              <a:lumOff val="50000"/>
            </a:schemeClr>
          </a:solidFill>
          <a:latin typeface="Gotham Book"/>
          <a:ea typeface="+mn-ea"/>
          <a:cs typeface="Gotham Book"/>
        </a:defRPr>
      </a:lvl2pPr>
      <a:lvl3pPr marL="1143000" indent="-228600" algn="l" defTabSz="457200" rtl="0" eaLnBrk="1" latinLnBrk="0" hangingPunct="1">
        <a:spcBef>
          <a:spcPct val="20000"/>
        </a:spcBef>
        <a:buClr>
          <a:srgbClr val="E31C79"/>
        </a:buClr>
        <a:buFont typeface="Arial"/>
        <a:buChar char="•"/>
        <a:defRPr sz="1600" b="0" i="0" kern="1200">
          <a:solidFill>
            <a:schemeClr val="tx1">
              <a:lumMod val="50000"/>
              <a:lumOff val="50000"/>
            </a:schemeClr>
          </a:solidFill>
          <a:latin typeface="Gotham Book"/>
          <a:ea typeface="+mn-ea"/>
          <a:cs typeface="Gotham Book"/>
        </a:defRPr>
      </a:lvl3pPr>
      <a:lvl4pPr marL="1600200" indent="-228600" algn="l" defTabSz="457200" rtl="0" eaLnBrk="1" latinLnBrk="0" hangingPunct="1">
        <a:spcBef>
          <a:spcPct val="20000"/>
        </a:spcBef>
        <a:buClr>
          <a:schemeClr val="bg1">
            <a:lumMod val="85000"/>
          </a:schemeClr>
        </a:buClr>
        <a:buFont typeface="Arial"/>
        <a:buChar char="•"/>
        <a:defRPr sz="1600" b="0" i="0" kern="1200">
          <a:solidFill>
            <a:schemeClr val="tx1">
              <a:lumMod val="50000"/>
              <a:lumOff val="50000"/>
            </a:schemeClr>
          </a:solidFill>
          <a:latin typeface="Gotham Book"/>
          <a:ea typeface="+mn-ea"/>
          <a:cs typeface="Gotham Book"/>
        </a:defRPr>
      </a:lvl4pPr>
      <a:lvl5pPr marL="2057400" indent="-228600" algn="l" defTabSz="457200" rtl="0" eaLnBrk="1" latinLnBrk="0" hangingPunct="1">
        <a:spcBef>
          <a:spcPct val="20000"/>
        </a:spcBef>
        <a:buClr>
          <a:schemeClr val="bg1">
            <a:lumMod val="85000"/>
          </a:schemeClr>
        </a:buClr>
        <a:buFont typeface="Arial"/>
        <a:buChar char="•"/>
        <a:defRPr sz="1600" b="0" i="0" kern="1200">
          <a:solidFill>
            <a:schemeClr val="tx1">
              <a:lumMod val="50000"/>
              <a:lumOff val="50000"/>
            </a:schemeClr>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descr="DMPS logo .jp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286090622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DMPS logo .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129529039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descr="DMPS logo .jp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354184146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3.xml"/><Relationship Id="rId1" Type="http://schemas.openxmlformats.org/officeDocument/2006/relationships/tags" Target="../tags/tag1.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tableau.dmps.k12.ia.us/views/PublicDashboard_022114/MapSplashScreen#4" TargetMode="Externa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3.xml"/><Relationship Id="rId1" Type="http://schemas.openxmlformats.org/officeDocument/2006/relationships/tags" Target="../tags/tag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56.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elementarymath.dmschools.or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todaysmeet.com/gomath"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2.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1.pn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8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2.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470025"/>
          </a:xfrm>
        </p:spPr>
        <p:txBody>
          <a:bodyPr/>
          <a:lstStyle/>
          <a:p>
            <a:r>
              <a:rPr lang="en-US" dirty="0" smtClean="0">
                <a:latin typeface="Cambria" pitchFamily="18" charset="0"/>
              </a:rPr>
              <a:t>Teaching and Learning</a:t>
            </a:r>
            <a:br>
              <a:rPr lang="en-US" dirty="0" smtClean="0">
                <a:latin typeface="Cambria" pitchFamily="18" charset="0"/>
              </a:rPr>
            </a:br>
            <a:r>
              <a:rPr lang="en-US" sz="4000" dirty="0" smtClean="0">
                <a:solidFill>
                  <a:schemeClr val="accent2"/>
                </a:solidFill>
                <a:latin typeface="Cambria" pitchFamily="18" charset="0"/>
              </a:rPr>
              <a:t>Elementary</a:t>
            </a:r>
            <a:endParaRPr lang="en-US" sz="4000" dirty="0">
              <a:solidFill>
                <a:schemeClr val="accent2"/>
              </a:solidFill>
              <a:latin typeface="Cambria" pitchFamily="18" charset="0"/>
            </a:endParaRPr>
          </a:p>
        </p:txBody>
      </p:sp>
      <p:sp>
        <p:nvSpPr>
          <p:cNvPr id="3" name="Subtitle 2"/>
          <p:cNvSpPr>
            <a:spLocks noGrp="1"/>
          </p:cNvSpPr>
          <p:nvPr>
            <p:ph type="subTitle" idx="1"/>
          </p:nvPr>
        </p:nvSpPr>
        <p:spPr>
          <a:xfrm>
            <a:off x="1447800" y="3581400"/>
            <a:ext cx="6400800" cy="1752600"/>
          </a:xfrm>
        </p:spPr>
        <p:txBody>
          <a:bodyPr>
            <a:normAutofit/>
          </a:bodyPr>
          <a:lstStyle/>
          <a:p>
            <a:r>
              <a:rPr lang="en-US" sz="4400" b="1" dirty="0" smtClean="0">
                <a:solidFill>
                  <a:schemeClr val="tx1"/>
                </a:solidFill>
                <a:latin typeface="Cambria" pitchFamily="18" charset="0"/>
              </a:rPr>
              <a:t>2.25.14</a:t>
            </a:r>
          </a:p>
          <a:p>
            <a:r>
              <a:rPr lang="en-US" b="1" dirty="0" smtClean="0">
                <a:solidFill>
                  <a:schemeClr val="tx1"/>
                </a:solidFill>
                <a:latin typeface="Cambria" pitchFamily="18" charset="0"/>
              </a:rPr>
              <a:t>Dean Avenue Conference Center</a:t>
            </a:r>
            <a:endParaRPr lang="en-US" b="1" dirty="0">
              <a:solidFill>
                <a:schemeClr val="tx1"/>
              </a:solidFill>
              <a:latin typeface="Cambria" pitchFamily="18" charset="0"/>
            </a:endParaRPr>
          </a:p>
        </p:txBody>
      </p:sp>
    </p:spTree>
    <p:extLst>
      <p:ext uri="{BB962C8B-B14F-4D97-AF65-F5344CB8AC3E}">
        <p14:creationId xmlns:p14="http://schemas.microsoft.com/office/powerpoint/2010/main" val="76977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0381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Tree>
    <p:extLst>
      <p:ext uri="{BB962C8B-B14F-4D97-AF65-F5344CB8AC3E}">
        <p14:creationId xmlns:p14="http://schemas.microsoft.com/office/powerpoint/2010/main" val="16445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09800" y="3505200"/>
            <a:ext cx="21336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09800" y="3965377"/>
            <a:ext cx="21336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
        <p:nvSpPr>
          <p:cNvPr id="18" name="TextBox 17"/>
          <p:cNvSpPr txBox="1"/>
          <p:nvPr/>
        </p:nvSpPr>
        <p:spPr>
          <a:xfrm>
            <a:off x="4419600" y="2166223"/>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“Engage” Digital Lesson</a:t>
            </a:r>
          </a:p>
          <a:p>
            <a:pPr algn="ctr"/>
            <a:r>
              <a:rPr lang="en-US" sz="1400" dirty="0" smtClean="0"/>
              <a:t>Daily</a:t>
            </a:r>
          </a:p>
        </p:txBody>
      </p:sp>
      <p:sp>
        <p:nvSpPr>
          <p:cNvPr id="19" name="TextBox 18"/>
          <p:cNvSpPr txBox="1"/>
          <p:nvPr/>
        </p:nvSpPr>
        <p:spPr>
          <a:xfrm>
            <a:off x="4423012" y="2841842"/>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“Explore” Lesson Daily</a:t>
            </a:r>
          </a:p>
        </p:txBody>
      </p:sp>
      <p:sp>
        <p:nvSpPr>
          <p:cNvPr id="20" name="TextBox 19"/>
          <p:cNvSpPr txBox="1"/>
          <p:nvPr/>
        </p:nvSpPr>
        <p:spPr>
          <a:xfrm>
            <a:off x="4408227" y="3276600"/>
            <a:ext cx="24384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Hands-on Manipulatives</a:t>
            </a:r>
          </a:p>
        </p:txBody>
      </p:sp>
      <p:sp>
        <p:nvSpPr>
          <p:cNvPr id="21" name="TextBox 20"/>
          <p:cNvSpPr txBox="1"/>
          <p:nvPr/>
        </p:nvSpPr>
        <p:spPr>
          <a:xfrm>
            <a:off x="4423012" y="3731090"/>
            <a:ext cx="24384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Guided Practice: “Explain” - Share and Show</a:t>
            </a:r>
          </a:p>
        </p:txBody>
      </p:sp>
      <p:sp>
        <p:nvSpPr>
          <p:cNvPr id="22" name="TextBox 21"/>
          <p:cNvSpPr txBox="1"/>
          <p:nvPr/>
        </p:nvSpPr>
        <p:spPr>
          <a:xfrm>
            <a:off x="69342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Quick Check: Create Groupings</a:t>
            </a:r>
          </a:p>
        </p:txBody>
      </p:sp>
    </p:spTree>
    <p:extLst>
      <p:ext uri="{BB962C8B-B14F-4D97-AF65-F5344CB8AC3E}">
        <p14:creationId xmlns:p14="http://schemas.microsoft.com/office/powerpoint/2010/main" val="20626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34203" y="2438400"/>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9" name="TextBox 28"/>
          <p:cNvSpPr txBox="1"/>
          <p:nvPr/>
        </p:nvSpPr>
        <p:spPr>
          <a:xfrm>
            <a:off x="134203" y="3131403"/>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31" name="TextBox 30"/>
          <p:cNvSpPr txBox="1"/>
          <p:nvPr/>
        </p:nvSpPr>
        <p:spPr>
          <a:xfrm>
            <a:off x="134203" y="4038600"/>
            <a:ext cx="19812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32" name="TextBox 31"/>
          <p:cNvSpPr txBox="1"/>
          <p:nvPr/>
        </p:nvSpPr>
        <p:spPr>
          <a:xfrm>
            <a:off x="134203" y="4763869"/>
            <a:ext cx="19812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33" name="TextBox 32"/>
          <p:cNvSpPr txBox="1"/>
          <p:nvPr/>
        </p:nvSpPr>
        <p:spPr>
          <a:xfrm>
            <a:off x="134203" y="5486400"/>
            <a:ext cx="1981200" cy="830997"/>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14558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P spid="31" grpId="0" animBg="1"/>
      <p:bldP spid="32" grpId="0" animBg="1"/>
      <p:bldP spid="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209800" y="3837801"/>
            <a:ext cx="2148385"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Tree>
    <p:extLst>
      <p:ext uri="{BB962C8B-B14F-4D97-AF65-F5344CB8AC3E}">
        <p14:creationId xmlns:p14="http://schemas.microsoft.com/office/powerpoint/2010/main" val="33753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Organization of manipulatives</a:t>
            </a:r>
          </a:p>
        </p:txBody>
      </p:sp>
    </p:spTree>
    <p:extLst>
      <p:ext uri="{BB962C8B-B14F-4D97-AF65-F5344CB8AC3E}">
        <p14:creationId xmlns:p14="http://schemas.microsoft.com/office/powerpoint/2010/main" val="385983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2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440268"/>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440268"/>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16" name="TextBox 15"/>
          <p:cNvSpPr txBox="1"/>
          <p:nvPr/>
        </p:nvSpPr>
        <p:spPr>
          <a:xfrm>
            <a:off x="2195014" y="3101243"/>
            <a:ext cx="2148385"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Utilize Problem Solving Interactive White Board example</a:t>
            </a:r>
          </a:p>
        </p:txBody>
      </p:sp>
      <p:sp>
        <p:nvSpPr>
          <p:cNvPr id="17" name="TextBox 16"/>
          <p:cNvSpPr txBox="1"/>
          <p:nvPr/>
        </p:nvSpPr>
        <p:spPr>
          <a:xfrm>
            <a:off x="2184778" y="3837801"/>
            <a:ext cx="2148385" cy="276999"/>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15 minutes minimum daily</a:t>
            </a:r>
          </a:p>
        </p:txBody>
      </p:sp>
      <p:sp>
        <p:nvSpPr>
          <p:cNvPr id="20" name="TextBox 19"/>
          <p:cNvSpPr txBox="1"/>
          <p:nvPr/>
        </p:nvSpPr>
        <p:spPr>
          <a:xfrm>
            <a:off x="152400" y="3101243"/>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3-5x week for students in need of additional support.</a:t>
            </a:r>
          </a:p>
        </p:txBody>
      </p:sp>
      <p:sp>
        <p:nvSpPr>
          <p:cNvPr id="21" name="TextBox 20"/>
          <p:cNvSpPr txBox="1"/>
          <p:nvPr/>
        </p:nvSpPr>
        <p:spPr>
          <a:xfrm>
            <a:off x="152400" y="4011178"/>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Small Group Instruction 1-2x week for Advanced Students.</a:t>
            </a:r>
          </a:p>
        </p:txBody>
      </p:sp>
      <p:sp>
        <p:nvSpPr>
          <p:cNvPr id="22" name="TextBox 21"/>
          <p:cNvSpPr txBox="1"/>
          <p:nvPr/>
        </p:nvSpPr>
        <p:spPr>
          <a:xfrm>
            <a:off x="144439" y="4733709"/>
            <a:ext cx="1981200" cy="646331"/>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Needing Additional Support: Personal Math Tutor daily</a:t>
            </a:r>
          </a:p>
        </p:txBody>
      </p:sp>
      <p:sp>
        <p:nvSpPr>
          <p:cNvPr id="24" name="TextBox 23"/>
          <p:cNvSpPr txBox="1"/>
          <p:nvPr/>
        </p:nvSpPr>
        <p:spPr>
          <a:xfrm>
            <a:off x="144439" y="5472752"/>
            <a:ext cx="1981200" cy="830997"/>
          </a:xfrm>
          <a:prstGeom prst="rect">
            <a:avLst/>
          </a:prstGeom>
          <a:solidFill>
            <a:schemeClr val="bg1"/>
          </a:solidFill>
          <a:ln w="19050">
            <a:solidFill>
              <a:schemeClr val="tx1"/>
            </a:solidFill>
            <a:prstDash val="sysDash"/>
          </a:ln>
        </p:spPr>
        <p:txBody>
          <a:bodyPr wrap="square" rtlCol="0">
            <a:spAutoFit/>
          </a:bodyPr>
          <a:lstStyle/>
          <a:p>
            <a:pPr algn="ctr"/>
            <a:r>
              <a:rPr lang="en-US" sz="1200" dirty="0" smtClean="0"/>
              <a:t>Students not in small group will complete  “On Your Own” and Math Centers.</a:t>
            </a:r>
          </a:p>
        </p:txBody>
      </p:sp>
      <p:sp>
        <p:nvSpPr>
          <p:cNvPr id="18" name="TextBox 17"/>
          <p:cNvSpPr txBox="1"/>
          <p:nvPr/>
        </p:nvSpPr>
        <p:spPr>
          <a:xfrm>
            <a:off x="4420737" y="2441209"/>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19" name="TextBox 18"/>
          <p:cNvSpPr txBox="1"/>
          <p:nvPr/>
        </p:nvSpPr>
        <p:spPr>
          <a:xfrm>
            <a:off x="4420737" y="3178384"/>
            <a:ext cx="2438400" cy="646331"/>
          </a:xfrm>
          <a:prstGeom prst="rect">
            <a:avLst/>
          </a:prstGeom>
          <a:noFill/>
          <a:ln w="19050">
            <a:solidFill>
              <a:schemeClr val="tx1"/>
            </a:solidFill>
            <a:prstDash val="sysDash"/>
          </a:ln>
        </p:spPr>
        <p:txBody>
          <a:bodyPr wrap="square" rtlCol="0">
            <a:spAutoFit/>
          </a:bodyPr>
          <a:lstStyle/>
          <a:p>
            <a:pPr algn="ctr"/>
            <a:r>
              <a:rPr lang="en-US" sz="1200" dirty="0" smtClean="0"/>
              <a:t>Plan for differentiated instruction using Think Central Resources.</a:t>
            </a:r>
          </a:p>
        </p:txBody>
      </p:sp>
      <p:sp>
        <p:nvSpPr>
          <p:cNvPr id="26" name="TextBox 25"/>
          <p:cNvSpPr txBox="1"/>
          <p:nvPr/>
        </p:nvSpPr>
        <p:spPr>
          <a:xfrm>
            <a:off x="4420737" y="3939247"/>
            <a:ext cx="2438400" cy="461665"/>
          </a:xfrm>
          <a:prstGeom prst="rect">
            <a:avLst/>
          </a:prstGeom>
          <a:noFill/>
          <a:ln w="19050">
            <a:solidFill>
              <a:schemeClr val="tx1"/>
            </a:solidFill>
            <a:prstDash val="sysDash"/>
          </a:ln>
        </p:spPr>
        <p:txBody>
          <a:bodyPr wrap="square" rtlCol="0">
            <a:spAutoFit/>
          </a:bodyPr>
          <a:lstStyle/>
          <a:p>
            <a:pPr algn="ctr"/>
            <a:r>
              <a:rPr lang="en-US" sz="1200" dirty="0" smtClean="0"/>
              <a:t>Management system for use of technology.</a:t>
            </a:r>
          </a:p>
        </p:txBody>
      </p:sp>
      <p:sp>
        <p:nvSpPr>
          <p:cNvPr id="27" name="TextBox 26"/>
          <p:cNvSpPr txBox="1"/>
          <p:nvPr/>
        </p:nvSpPr>
        <p:spPr>
          <a:xfrm>
            <a:off x="4421874" y="4508282"/>
            <a:ext cx="2438400" cy="276999"/>
          </a:xfrm>
          <a:prstGeom prst="rect">
            <a:avLst/>
          </a:prstGeom>
          <a:noFill/>
          <a:ln w="19050">
            <a:solidFill>
              <a:schemeClr val="tx1"/>
            </a:solidFill>
            <a:prstDash val="sysDash"/>
          </a:ln>
        </p:spPr>
        <p:txBody>
          <a:bodyPr wrap="square" rtlCol="0">
            <a:spAutoFit/>
          </a:bodyPr>
          <a:lstStyle/>
          <a:p>
            <a:pPr algn="ctr"/>
            <a:r>
              <a:rPr lang="en-US" sz="1200" dirty="0" smtClean="0"/>
              <a:t>Organization of manipulatives</a:t>
            </a:r>
          </a:p>
        </p:txBody>
      </p:sp>
      <p:sp>
        <p:nvSpPr>
          <p:cNvPr id="28" name="TextBox 27"/>
          <p:cNvSpPr txBox="1"/>
          <p:nvPr/>
        </p:nvSpPr>
        <p:spPr>
          <a:xfrm>
            <a:off x="6938749" y="2426494"/>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9" name="TextBox 28"/>
          <p:cNvSpPr txBox="1"/>
          <p:nvPr/>
        </p:nvSpPr>
        <p:spPr>
          <a:xfrm>
            <a:off x="6934200" y="3164806"/>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smtClean="0"/>
              <a:t>Tier 3</a:t>
            </a:r>
          </a:p>
        </p:txBody>
      </p:sp>
      <p:sp>
        <p:nvSpPr>
          <p:cNvPr id="30" name="TextBox 29"/>
          <p:cNvSpPr txBox="1"/>
          <p:nvPr/>
        </p:nvSpPr>
        <p:spPr>
          <a:xfrm>
            <a:off x="6934200" y="3533001"/>
            <a:ext cx="2133600" cy="276999"/>
          </a:xfrm>
          <a:prstGeom prst="rect">
            <a:avLst/>
          </a:prstGeom>
          <a:solidFill>
            <a:srgbClr val="CCECFF"/>
          </a:solidFill>
          <a:ln w="19050">
            <a:solidFill>
              <a:schemeClr val="tx1"/>
            </a:solidFill>
            <a:prstDash val="sysDash"/>
          </a:ln>
        </p:spPr>
        <p:txBody>
          <a:bodyPr wrap="square" rtlCol="0">
            <a:spAutoFit/>
          </a:bodyPr>
          <a:lstStyle/>
          <a:p>
            <a:pPr algn="ctr"/>
            <a:r>
              <a:rPr lang="en-US" sz="1200" dirty="0" err="1" smtClean="0"/>
              <a:t>Fastt</a:t>
            </a:r>
            <a:r>
              <a:rPr lang="en-US" sz="1200" dirty="0" smtClean="0"/>
              <a:t> Math</a:t>
            </a:r>
          </a:p>
        </p:txBody>
      </p:sp>
    </p:spTree>
    <p:extLst>
      <p:ext uri="{BB962C8B-B14F-4D97-AF65-F5344CB8AC3E}">
        <p14:creationId xmlns:p14="http://schemas.microsoft.com/office/powerpoint/2010/main" val="185131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7" name="TextBox 6"/>
          <p:cNvSpPr txBox="1"/>
          <p:nvPr/>
        </p:nvSpPr>
        <p:spPr>
          <a:xfrm>
            <a:off x="4419600" y="1447800"/>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Whole Group Concept Development</a:t>
            </a:r>
            <a:endParaRPr lang="en-US" sz="1600" b="1" dirty="0"/>
          </a:p>
        </p:txBody>
      </p:sp>
      <p:sp>
        <p:nvSpPr>
          <p:cNvPr id="8" name="TextBox 7"/>
          <p:cNvSpPr txBox="1"/>
          <p:nvPr/>
        </p:nvSpPr>
        <p:spPr>
          <a:xfrm>
            <a:off x="6934200" y="1447800"/>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Formative Assessment</a:t>
            </a:r>
            <a:endParaRPr lang="en-US" sz="1600" b="1" dirty="0"/>
          </a:p>
        </p:txBody>
      </p:sp>
      <p:cxnSp>
        <p:nvCxnSpPr>
          <p:cNvPr id="3" name="Straight Connector 2"/>
          <p:cNvCxnSpPr/>
          <p:nvPr/>
        </p:nvCxnSpPr>
        <p:spPr>
          <a:xfrm>
            <a:off x="152400" y="2286000"/>
            <a:ext cx="8915400" cy="0"/>
          </a:xfrm>
          <a:prstGeom prst="line">
            <a:avLst/>
          </a:prstGeom>
          <a:ln>
            <a:solidFill>
              <a:srgbClr val="66CCFF"/>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2400" y="2539425"/>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Differentiated Instruction</a:t>
            </a:r>
          </a:p>
        </p:txBody>
      </p:sp>
      <p:sp>
        <p:nvSpPr>
          <p:cNvPr id="25" name="TextBox 24"/>
          <p:cNvSpPr txBox="1"/>
          <p:nvPr/>
        </p:nvSpPr>
        <p:spPr>
          <a:xfrm>
            <a:off x="2209800"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Problem </a:t>
            </a:r>
          </a:p>
          <a:p>
            <a:pPr algn="ctr"/>
            <a:r>
              <a:rPr lang="en-US" sz="1600" b="1" dirty="0" smtClean="0"/>
              <a:t>Solving</a:t>
            </a:r>
            <a:endParaRPr lang="en-US" sz="1600" b="1" dirty="0"/>
          </a:p>
        </p:txBody>
      </p:sp>
      <p:sp>
        <p:nvSpPr>
          <p:cNvPr id="27" name="TextBox 26"/>
          <p:cNvSpPr txBox="1"/>
          <p:nvPr/>
        </p:nvSpPr>
        <p:spPr>
          <a:xfrm>
            <a:off x="4419600" y="2539425"/>
            <a:ext cx="24384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Management + Organization</a:t>
            </a:r>
            <a:endParaRPr lang="en-US" sz="1600" b="1" dirty="0"/>
          </a:p>
        </p:txBody>
      </p:sp>
      <p:sp>
        <p:nvSpPr>
          <p:cNvPr id="28" name="TextBox 27"/>
          <p:cNvSpPr txBox="1"/>
          <p:nvPr/>
        </p:nvSpPr>
        <p:spPr>
          <a:xfrm>
            <a:off x="6938749" y="2539425"/>
            <a:ext cx="21336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Intervention</a:t>
            </a:r>
          </a:p>
          <a:p>
            <a:pPr algn="ctr"/>
            <a:endParaRPr lang="en-US" sz="1600" b="1" dirty="0"/>
          </a:p>
        </p:txBody>
      </p:sp>
      <p:sp>
        <p:nvSpPr>
          <p:cNvPr id="2" name="AutoShape 2"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CEAAkGBxQSEhQUERATExAUFBQaFRYWEBQYFxYZFRUYFxYTFRUYHCggGBolGxcUITEiJSorLjouFyE0ODMsOSgtLi0BCgoKDg0OGhAQGiwkICUtLCwsLCwsLCwsMjQsLCwsLCwsLCwsLCwsLCwsLCwsLCwsLCw3LCwsLCwsLCwsLCwsLP/AABEIAOAA4AMBEQACEQEDEQH/xAAbAAEAAgMBAQAAAAAAAAAAAAAABQYCBAcBA//EADwQAAEDAQQHBQUIAgIDAAAAAAEAAhEDBAUhMQYSQVFhcYETIjJSkQeCobHRI0JikqLB4fAz8RRyFkOj/8QAGgEBAAMBAQEAAAAAAAAAAAAAAAMEBQIBBv/EAC8RAQACAQMDAQgCAgIDAAAAAAABAgMEETESIUETIkJRYXGBkbEFMqHRFCMzUuH/2gAMAwEAAhEDEQA/AO4oCAgICAgICDxxjE4AIIC8tMrLRkdp2rhspDW/V4firNNJlt42+qvfU46+d/orVu9olQ/4aDGje9xcfQRHqVapoK+9P4V7ayfdhC2nS22PztBaNzGtbHUCfirFdLijwhnUZJ8o2reVZ3ir1nc6zz8ypYx0jiI/CPrvPmfy13PJzJPMyuohzM/Ea8jIkcjCbET8GxSvKs3w16zeVZ4+RXM46TzEfh113jzP5SNm0ttjMrQXDc9rXT1In4qK2lxT4SRqMkeU3YfaJUH+agxw3scWn0Mz6hV76CvuymrrJ96Flu3TKy1oHadk7dVGr+rw/FVb6TLXxv8ARYpqcdvO31T7TOIxBVZYeoCAgICAgICAgICAgICDF7wASSAAJJJgADaSkRuKffmntOnLbM3tX+cyKY5bX9IHFXsWitbvft+1PJq6x2r3/SjXrfVe0n7aq5w8owYOTRh1OK0MeGmP+sKV8t7/ANpaIYVPFJlSy6vFj5nv8u7MUuK7jF8VHJ/Jz7lfyzDBuXcUqq21ue3vfh6F1tCCcl7czP5eyvUZKDwrzaEkZL14mfy8LRuXM0qnrrc9fe/LA0uK4nF8FrH/ACc+/X8MCwriaTC9i1eLJxPf59m9dV9V7MfsarmjynFh5tOHUYqDJhpk/tC7TLen9ZXm5NPadSG2lvZP84k0zz2s6yOKz8uitXvTv+13Hq6z2t2/S4MeCAQQQRIIMgg7QVRmNlxkgICAgICAgICAgIIq/r+pWRs1DLz4WDxO+g4n+FNhwWyz2/KLLlrjju5hf2kVa1nvu1aU4U2nujcT5jxPQBa2HBTFxz8WblzWyc8fBFNYrNaTLOz6zHi7cy+gACmisQyc2qyZe0z2+EPZXSsSgSg+lGi5/gY5x/C0n5LmbVrzLumO9/6xM/RusuS0HKi7rA+ZUc6nFHvJ40OefdeuuO0D/wBJ9Wn5Fef8nF8Xs6DUR7v6aleyvZ46b282kfEqWt624lBfDkp/asw+ErpGSgSg8IBXM1iVnDqsmLtE9vhL5uYobUmGtg1mPL24lK3DpFWsh7jtalONNx7p3keU8R1BVbNgpl55+LRxZrY+OPg6fcN/UrW2aZh48TD4m/UcR/Cyc2C2Ke/5aWLNXJHZKqFKICAgICAgICCtaWaVNso1KcPtBGWxgOTn/sFa0+mnJ3nhWz6iMfaOXL7VaX1Xl9Rxe9xxccz9BwyWvWsRHTWGXkybb2vLABWK025Y2o11r+zTtH+WUqRnkoEoN27LrqVz3B3Rm44NHXaeAUWXNXHHdY0+lyZp9nj4rZYNG6NPFw7R293h6Ny9ZWdk1d7cdm3h/j8WPmN5+f8ApMNaAIAAG4CB6KtM7r0REdoerwEAr0RduuCjV+5qO3sw9RkVPj1OSnnf6qmbQ4cnjafkq163FUo4+On5mjL/ALDZ8loYtTTJ24ljajQZMPfmPj/tFSrCkSgSgxIUdqb8L+n11qezfvH+WdltL6Tw+m4se04OGY+o4ZKvasTHTaG1jyb7WpLqGielTbUNSpDLQBlseBm5n7hZGo004+8cNTBqIydp5WVVVkQEBAQEBBWtMdJhZW6lODaHjDaGDzuHyH0VrTaf1J3nhW1Gf042jlyyo8uJc4lziSSSZJJzJK2a18QycmSKRNrSBT1rswtRqLZp78fAldK5KBKCa0fuQ1zrPkUQerjuHDef6K2o1Hp9o5X9HopzT1W/r+13o0g0BrQGtGQAwCy5mZneW/WsVjaI7Ml49EBAQEBAQVbSHR4QalBsRi5g+bB+3or+n1Xu3/LI1mgjbrxR9Y/0qsq+xyUCUArm1d0+n1FsM9uPgU3lpDmktc0gggwQRkQVBaviW9jyReItWXU9DtJham6lSBaGDHYHjztHzH1WNqdP6c7xw1tPn9SNp5WVVVkQEBAQRWkd9NslEvOLzhTb5nfQZn/SmwYZy22/KLLljHXdx+1Wl1V7n1HFz3mXE7T+w2RuC261iIitWPkyc3tL5SrNa7MHUZ5y238eCV0rkoEoJC47tNoqauTBi87huHE/3JQ58vp138+FrSaac19vEcuh0qYaA1ohoEADYAseZmZ3l9JWsVjaGSPRAQEBAQEBAlBSdK7q7J/aMEU3nEbGuz9DifVaelzdUdM8wwv5DTdFvUrxP7/+oCVbZpKBKBK5tXdY0+ecVt/Hl9LLaXUntfTcWvYZaRsP7jZHFVrViYmtm9jycXrLsOjd9NtdEPGDxhUb5XfQ5j/axM+GcVtvw2MOWMld0qoUogIMXvABJIAAJJJwAGZJSI3HHdKL6Nrrl+PZNltIbm+Yje7M9BsW5gw+lTbz5ZGbL6lt/HhDkq5Su3dhazP126I4h5K7USUCUCUe7OjXDd/YUQ0+N2L+Z2dBgsfPl9S+/jw+l0uD0ccV8+UioVgQEBAQEBAQEBBr3jZBWpvpn7wwO45g+sLvHfotFkeXHGSk0ny5k9pBIIggkEbiMwtuJ37vlprMTtLGUeEoEoPQVxeu/de0efot0TxKY0Xvo2SuH49m6G1Bvb5gN4zHUbVTz4fVpt58N3Dl9O2/jy7Ex4cAQQQQCCMiDkQsOY2a7JAQU32j3x2dIUGHv1cX8KYOXvHDkHK9osXVbrnx+1PV5Nq9MeXNXFa9I3li6rN6dO3MsJUzFJQJQJQS2i9lFS0Nnwsl593L9RaoNTfpxz8+y5ocUXzRv47uhrIfQiAgIK1fWlIpksogPeM3HwjgPMfhzVzDpJt3t2Zup18Unpp3n/CsWi+K7zLqz+QcWj0bAV2uHHXiIZl9Vmtzaf0yst9V6ZltZx4OOsPR37JbBjtzBTVZqT2tP37rlcN+ttA1SA2qBi3YRvb9FnZ9POPv4bWl1dc0bT2lMKutiAgIOeaU0NS0vjJ0OHvDH9WstfTW6scPntdj6c0/PuiZU6mSgSgSgzaVDeNpbWlzepTvzDpXs4vjtKRoPPfpYs40ycvdOHItWRrcXTbrjz+21pMm9emfC5KiuPHGMTgAg4rf15G016lXY49zgwYNEbMMeZK3sOP06RVjZb9d5sinuVusbQwdTk9S8z48PJXSuSgSgSgsOhDwLQ4b6TgPzNPyBVTWR/1x9Wj/ABv/AJZ+n+l5WY2xAQVnS++CwdjTMPcO+RsacmjiflzVzS4eqeuWdr9TNI9OvM8qXK0mISgSg+lmtDqbmvYYc0yD/di5tWLRtLul5paLR4dQsdoFSmx4ye0GN0jJYt69Nph9PS0XrFo8vsuXQgIKTp037amd9OPRzvqtLRT7Ex82N/J19us/JW5VxmEoEoEoPWOXNo3hY02T07xPjylbhvI2avTq7Gu7/FhwcI24Y8wFUzY/UpNW9iv0XiztTTIkYg5LBbKA06t/Y2R8GHVYpj3p1v0hys6SnVlj5d1fU36cc/Ps5E8wFt1jeWJqL9GOZ+z4ypmKSgSgSgSg+9gtZpVG1G5tM8xkR1Ejqub0i9ZrKTFknHeLR4dLu+3srMD6ZkbRtafK4bCse9JpO0vo8WWuSvVVsrhI1LzvFlBhfUPIbXHcF3jxzedoRZctcVeqzmlstRqvc93icST+wHADDotilYrWKw+cyXnJabT5fKV04JQJQJQdMuGmW2eiDnqA+uP7rGzTvkn6vpdPG2KsT8G+o0wgIKPp1UmuwbqY+LnfQLS0cexM/Ni/yU/9kR8lclW2cSgSgSgSg+zDIUNo2ltae/Xjifs65oJb+2sjJMupTTPuxq/pLViaunTln5923pr9WOPl2Vv2n2yalGkMmsLzzedUegafzK1oKezNvsr6y3eKqHXdkFp0YWtt3iv3fKVIoEoEoEoEoEoPtZrU+mdam9zHbwY6HeFzatbRtMO6XtSd6zskf/J7VEdt/wDOnPrqqL/jYvh+1j/m5/8A2/xCNtFpdUdrPe5zt5JPTkpq1isbRCve9rzvad3yleuCUCUCUEno/dptFYNjuNxeeA2czl/pQ58vp138+FnS4PVvt4jl0pZD6EQEBBzXSS1dpaahBwB1R7g1fmCeq19PXpxxD5/V3680z9kZKmVSUCUCUCUH1oOzUd1/RW7zX7r57MLZFWrSOTmB45sMH1Dh+VZmvp7MWbujt7U1Qumto17bWM4NLWjhqtAI9dZWNLXbFCHUTvklWazsSrteGFqZ3ySwldICUCUCUCUCUCUCUCUCUCUCUH2sdmdVeGMEuccPqdwXNrRWN5d48dr26aulXNdjbPTDG4uOL3eY/TcFkZcs5Lby+gwYYxU6Yb6jTCAgjr/vHsKLnz3z3Wf9jkemJ6KXDj67xCDUZfSxzb8OYyth86SgSgSgSgSgzouxC5twn007ZIWXQu0altomcHEtPHWaQB66qpaqu+KW7p52yQjr1qa1es7zVah9XkqXHG1Ij5Qjv3vP1lDvOJ5qzHDDv3tMvJXrglAlAlAlAlAlAlAlAlAlBlTaXEBolxIAAzJOAAXkztG8vYrMztDo+jlyizMkwazh3zu/A3h8z0WVnzTkn5N7TaeMNfn5S6gWRAQY1KgaC5xAaASScgBmSkRv2h5MxEby5tpFe5tFWRhSbIYOG1x4n6LWwYvTr82Fqs/q37cRwipU6qSgSgSgSgSg9YcRzXk8OqdrRKYuqpq16LvLVpn0eCq2SN6THylu0na0fWGvUdJJ3kn1XUOZlFyp2ISgSgSgSgSgSgSgSgSgSgSgumhF0QP+Q8YmRTB2DIv64gdd6oavN7kfdq6HT7R6k/ZblRaIgIPHOABJIAGJJyAG0r0UDSjSHtz2dIkUQcT5yNp/DuHXlpafB0e1blj6vU+p7NeP2rsq0okoEoEoEoEoEoEoJRjoIO4g+igltxJUbBI3Ej0SCY8ImVOxdiUCUCUCUCUCUCUCUCUCUG5c9hNesymMnHvHc0YuPp8YUeW/RWbJcOL1LxV1amwNAa0Q1oAAGwDABY8zvO8voIiIjaGS8eiAgoOlmkXak0qTvsge84ffI3fhHx9FpafB0+1blk6vVdXsU4VmVbZ5KBKBKBKBKBKBKBKCWY2SBvICgltRDYvWnq16zfLVqD0eQucc70iflDq/a8/WUDUzPMqxDHvG1phjKOSUCUCUCUCUCUCUCUCUF09n1jwqVTnIY3pDnfNvoqOsvxX7tP8Aj8fab/ZcVRaIgIKzpte/ZUxSYYqVB3j5WZH1xHIFWtLi6p6p4hS1mbor0xzKgLSZBKBKBKBKBKBKBKBKDKnmOYSXVI3tEJ66qetXot81WmPV4Cr5J2pM/KWxTvaPrCR01s+pbawjBxa4cdZoJPrrKLS23xQk1EbZJVG1iHlXK8MjPG15fKV6hJQJQJQJQJQJQJQJQJQdO0Qo6tkpb3Bzj7zjHwhZOonfJLc0tdsVUwoVgQeoOT37bu2r1HzLS4hv/VuDfgJ6rYw06KRDB1F+vJMtCVIhJQJQJQJQJQJQJQJQfWyCXheW4S4I3vC3aF2fXttERg0lx4arSQfXVVPVW2xS2NPG+SE37T7HFSjVAwcwsPNhkeocfyqvoL+zNU2sr3iznd5NyPRaVWPqa8S0pXasSgSgSgSgSgSgSgSgSg6norU1rJRI8pH5XEH5LIzxtkluaed8VUsokwg0r6tXZWeq/ItY6OZEN+JC7x16rxCPLbppMuRytlgkoEoEoEoEoEoEoEoEoN27W5nouLLOmrzLonswsc1atUjBrAwc3mT6Bo/Ms3X39mKtjR19qbLLp1YO2sj4EupRUHuzrfpLlV0l+nLHz7LGpp1Y5+Xdx6109Zh35jotqOWNlr1VmERKkUCUCUCUCUCUCUCUCUCUF79n14gsfQJ7zSXN4tOYHI4+8qGrptPU1NFk3r0fBb1TXhBVPaDbw2k2kD3qjpI/C36uj8pVvSU3t1fBS1t9qdPxUCVoMolAlAlAlAlAlAlAlAlBL2SnqsG84nqo5nuv4q9NYh2DQSwdjZGSIdVmofejV/SGrF1d+rLPy7NnTU6ccfPusDhOBxBVZYcVv67TZrRUpbGu7nFhxaeOGHMFb2HJ6lIsxstOi81Ve2UtVxGw4hWIlm5adNnwleoyUCUCUCUCUCUCUCUH0s1pdTc17HFr2mQRsXloi0bS6raazvC6WDTxsRXou1t9OCDx1XER6lUraSd/ZloU10be1H4fW16eUwD2VF7nbNfVaOeBJPwXldHbzLq2tpt2hSrwtz61Q1KjpcfQDY0DYArtKRSNoZ2S83t1S15XTglAlAlAlAlAlAlAlB97HS1nAbBiV5MpMVOqy0XDdxtNenS2Od3uDBi48MMOZCr5cnp0mzSxU67RV2pogQBAGSwWy9QU32j3R2lIV2Dv0sH8aZOfunHkXK9osvTbonz+1PV4969UeHLbfQ1m4eIYj9wtWJ2ZWWnVCHlSKZKBKBKBKBKBKBKBKBKDyUNiUNnsoEoEoEoEoEoEoEoEoEoJiwUNVuPiOJ/YLiZXMVOmHUvZxc/Z0jXeO/VwZwpg5+8ceTWrJ1uXqt0R4/bV0mPavVPlclRXBBi9gIIIBBBBByIOYKROw47pRcpslcsx7N0upHe3yzvGR6HatzBm9Wm/nyyM2L07bePCpXlZtU6w8Jz4FWYlQy02neGjK9QkoEoEoEoEoEoEoLJopo0bT9pUJbQBjDN5GYB2Deeg4V8+fo7Ryt6fTdftW4dBsV3UqIilSYwcGiTzdmeqz7XtbmWjWlaxtEPbZd9KqIq0mPHFonocx0St5rxL21K27TDn+lejP/G+0pEuoEwQcSwnIE7W7j0538Gfr7TyzdRpuj2q8KzKsqhKBKBKBKBKBKBKDeu2zax1j4RlxK8mU2Km87ytui9ym11wzHs296odzdwO85DqdirZ83pU38+F/Di9S23jy7ExgaAAAAAAAMgBkAsOZ3a7JAQEEVpJcrbXRLDg8Y03eV30OR/0psGacVt/yizYoyV2cdt1kcxz6VVsOaSHNP8AeRB5FbdbRaImGRau0zWVdtlmNM/hOR/u1SRKnenTLXleuSUCUCUCUCUHoxwGa8Ijd2iwWUUqbKbcmNA5xmepk9Vj2tNpmZblaxWIiH3XL0QfK12ZtVjqbvC9paeoiV7W01neHkxExtLi1RpaSDmCQeYwK2YnfuxJrtOzGV68JQJQJQJQJQbFjsxqH8IzP92ryZdUp1SsVisjnuZSpNlziA1o/vMk8yo7WisTMrla7zFYdi0buVtkohgxecajvM76DIf7WJnzTltv+GvhxRjrslVClEBAQEFa0x0ZFqbr04FoYMNgePI4/I/VWtNqPTnaeFbUYPUjeOXKLVZvEyo0ggkEEQQR8iFsRO/eGXaviUBbLKaZxxacj/dq7iVa1OlryjglAlAlAlB618EEZjEdEex2nd2yzWgVGNe3Fr2hw5OErGmNp2ltxO8bw+q8eiDCtWDGue4w1oLidwAkr2I3naHk9u7iVarrOLjm4knqZWzEbRsxLTvMyxlHhKBKBKBKDYsdlNQ4YNGZ/u1Jl3WnUn7LZvCym0kkgAASST8yVxM7d5Wa18Q6vodoyLK3XqAG0PGO0MHkB37z9Fj6nUepO0cNTT4PTjeeVlVVZEBAQEBAQVrSzRVtqGvThloAz2PAya/9irWn1M4+08K2fTxk7xy5bbrG5jnU6zC1wwc1w/vQha9bRaN4lmWrMTtaEDbbtLcWd5u7aPqu4lBbH8EfK9RkoEoEoEoLdobpSKI7Gufsp7j/ACTm134ScZ2TuyqZ8HV7VeVzT5+n2bcOhUarXgOY4Oaci0gg8iFRmNu0r8Tvw9q1A0FznBrRmSQAOJJySI34J7cuf6ZaVNqg0LOZpz33+aPut/DO3bG7O9gwTX2rKGozxMdNVOlW1MlAlAlAlBIWK7S7F/dbu2n6LzdJXH8U9YbG57m06TC5xwa1o/vUnquLWisbynrWZnasOpaJ6Ktso7SpD7QRnsYDm1nHeVkajUzk7Rw08GnjH3nlZVVWRAQEBAQEBAQRV/XBStbYqCHjwvHib9RwP8qbDntint+EWXDXJHdzC/tHa1kPfbrU5wqNHdO4HyngehK1sOemXjn4M3Lhtj54+KuWu7mvx8Lt428wp91eaRKItNhezMS3eMR13L3dFNJhqyvXJKBKBKD62e1PZ/jqPZPleW/JczWJ5h1FrRxL20Wt9T/JUe+MtZ7nfMpFYjiCbWnmXxldOSUCUCUG1ZrC9+QgbzgOm9ebuopMpeyXc1mPidvOzkF5ulikQsdw6O1rWe43VpzjUcO6N4HmPAdSFBmz0xc8/BYxYbZOOPi6fcNwUrI2KYl58Tz4ncOA4D+Vk5s9ss9/w0sWGuOOyVUKUQEBAQEBAQEBAQYvYHAhwBBEEESCDsISJ2FPvvQKnUl1md2T/IZNM8trOkjgr2LW2r2v3/ank0lZ717fpRr1uWvZj9tSc0bHDFh5OGHQ4rQx5qZP6ypXxXp/aELXu+m/NsHeMP4UqKaxLQrXKfuPB4ER8Qm7iaNSpd1UfcJ5EFe7ueiWu6k4ZtcObSE3edMsJQ2JQ2ZtpOOTXHk0lNzplsU7uqn7hHMgJu96JbdG5T994HACfiU3dRRv0LvpsybJ3nH+F47isQmrruavaT9jSc4bXZMHNxw6DFRZM1Mf9pS0xWv/AFhebk0Cp04daXdq/wAgkUxz2v6wOCz8uttbtTt+13HpKx3t3/S4MYGgBoAAEAAQABsAVGZ3XGSAgICAgICAgICAgICAg8cJEESCgr95aG2WtJFPsnb6R1f0+H4KzTV5a+d/qr302O3jb6K3bvZ3UH+Gux43PaWn1Ez6BWqa+vvQr20dvdlCWnRK2Mzs7nDexzXT0Bn4KxXVYp8oZ0+SPCOqXbWb4qFZvOk8fMKWMlJ4mPyjmlo8T+Gu9hGYI5hdbudhjCcgTyCbmzYp3bWd4aFZ3Kk8/ILmclI5mPy6ilp8T+EjZtErY/KzuaN73NbHQmfgorarFHlJGnyT4Tdi9ndQ/wCauxg3MaXH1MR6FV76+vuwmro7e9KyXbobZaME0+1dvqnW/Tg34KrfV5bedvosU02Ovjf6rA0QIAgDJVlh6gICAgICAg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4vector.com/i/free-vector-question-mark-clip-art_117499_Question_Mark_clip_art_hi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429000"/>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38600" y="3810625"/>
            <a:ext cx="3733800" cy="1446550"/>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Questions?</a:t>
            </a:r>
          </a:p>
          <a:p>
            <a:pPr marL="285750" indent="-285750">
              <a:buFont typeface="Arial" panose="020B0604020202020204" pitchFamily="34" charset="0"/>
              <a:buChar char="•"/>
            </a:pPr>
            <a:r>
              <a:rPr lang="en-US" sz="4400" dirty="0" smtClean="0"/>
              <a:t>Process Time</a:t>
            </a:r>
            <a:endParaRPr lang="en-US" sz="4400" dirty="0"/>
          </a:p>
        </p:txBody>
      </p:sp>
    </p:spTree>
    <p:extLst>
      <p:ext uri="{BB962C8B-B14F-4D97-AF65-F5344CB8AC3E}">
        <p14:creationId xmlns:p14="http://schemas.microsoft.com/office/powerpoint/2010/main" val="260247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905000"/>
            <a:ext cx="7772400" cy="1362075"/>
          </a:xfrm>
        </p:spPr>
        <p:txBody>
          <a:bodyPr>
            <a:noAutofit/>
          </a:bodyPr>
          <a:lstStyle/>
          <a:p>
            <a:r>
              <a:rPr lang="en-US" sz="5400" dirty="0" smtClean="0"/>
              <a:t>Professional development</a:t>
            </a:r>
            <a:endParaRPr lang="en-US" sz="5400" dirty="0"/>
          </a:p>
        </p:txBody>
      </p:sp>
    </p:spTree>
    <p:extLst>
      <p:ext uri="{BB962C8B-B14F-4D97-AF65-F5344CB8AC3E}">
        <p14:creationId xmlns:p14="http://schemas.microsoft.com/office/powerpoint/2010/main" val="37059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Spring 2014 District </a:t>
            </a:r>
            <a:r>
              <a:rPr lang="en-US" dirty="0" err="1" smtClean="0"/>
              <a:t>PLCs</a:t>
            </a:r>
            <a:endParaRPr lang="en-US" dirty="0"/>
          </a:p>
        </p:txBody>
      </p:sp>
      <p:sp>
        <p:nvSpPr>
          <p:cNvPr id="3" name="Content Placeholder 2"/>
          <p:cNvSpPr>
            <a:spLocks noGrp="1"/>
          </p:cNvSpPr>
          <p:nvPr>
            <p:ph idx="1"/>
          </p:nvPr>
        </p:nvSpPr>
        <p:spPr>
          <a:xfrm>
            <a:off x="110359" y="1346692"/>
            <a:ext cx="8844456" cy="4832121"/>
          </a:xfrm>
        </p:spPr>
        <p:txBody>
          <a:bodyPr>
            <a:normAutofit/>
          </a:bodyPr>
          <a:lstStyle/>
          <a:p>
            <a:pPr marL="4572" indent="0">
              <a:spcBef>
                <a:spcPts val="0"/>
              </a:spcBef>
              <a:spcAft>
                <a:spcPts val="0"/>
              </a:spcAft>
              <a:buNone/>
            </a:pPr>
            <a:r>
              <a:rPr lang="en-US" sz="2400" b="1" u="sng" dirty="0" smtClean="0"/>
              <a:t>3.5.14 District PLC </a:t>
            </a:r>
          </a:p>
          <a:p>
            <a:pPr marL="4572" indent="0">
              <a:spcBef>
                <a:spcPts val="0"/>
              </a:spcBef>
              <a:spcAft>
                <a:spcPts val="0"/>
              </a:spcAft>
              <a:buNone/>
            </a:pPr>
            <a:endParaRPr lang="en-US" sz="500" dirty="0"/>
          </a:p>
          <a:p>
            <a:pPr>
              <a:spcBef>
                <a:spcPts val="0"/>
              </a:spcBef>
              <a:spcAft>
                <a:spcPts val="0"/>
              </a:spcAft>
              <a:buFont typeface="Wingdings" panose="05000000000000000000" pitchFamily="2" charset="2"/>
              <a:buChar char="q"/>
            </a:pPr>
            <a:r>
              <a:rPr lang="en-US" sz="1800" dirty="0" smtClean="0"/>
              <a:t>Become familiar with the set-up of Chapter One in the Teacher’s Edition of Go Math.</a:t>
            </a:r>
          </a:p>
          <a:p>
            <a:pPr>
              <a:spcBef>
                <a:spcPts val="0"/>
              </a:spcBef>
              <a:spcAft>
                <a:spcPts val="0"/>
              </a:spcAft>
              <a:buFont typeface="Wingdings" panose="05000000000000000000" pitchFamily="2" charset="2"/>
              <a:buChar char="q"/>
            </a:pPr>
            <a:r>
              <a:rPr lang="en-US" sz="1800" dirty="0" smtClean="0"/>
              <a:t>Review the new Curriculum Guide format.</a:t>
            </a:r>
          </a:p>
          <a:p>
            <a:pPr>
              <a:spcBef>
                <a:spcPts val="0"/>
              </a:spcBef>
              <a:spcAft>
                <a:spcPts val="0"/>
              </a:spcAft>
              <a:buFont typeface="Wingdings" panose="05000000000000000000" pitchFamily="2" charset="2"/>
              <a:buChar char="q"/>
            </a:pPr>
            <a:r>
              <a:rPr lang="en-US" sz="1800" dirty="0" smtClean="0"/>
              <a:t>Use the Planning Guide to identify the components in a Go Math lesson. </a:t>
            </a:r>
          </a:p>
          <a:p>
            <a:pPr>
              <a:spcBef>
                <a:spcPts val="0"/>
              </a:spcBef>
              <a:spcAft>
                <a:spcPts val="0"/>
              </a:spcAft>
            </a:pPr>
            <a:endParaRPr lang="en-US" sz="1800" i="1" dirty="0" smtClean="0"/>
          </a:p>
          <a:p>
            <a:pPr marL="4572" indent="0">
              <a:spcBef>
                <a:spcPts val="0"/>
              </a:spcBef>
              <a:spcAft>
                <a:spcPts val="0"/>
              </a:spcAft>
              <a:buNone/>
            </a:pPr>
            <a:r>
              <a:rPr lang="en-US" sz="2400" b="1" u="sng" dirty="0" smtClean="0"/>
              <a:t>4.16.14 District PLC</a:t>
            </a:r>
            <a:endParaRPr lang="en-US" sz="2400" b="1" u="sng" dirty="0"/>
          </a:p>
          <a:p>
            <a:pPr>
              <a:spcBef>
                <a:spcPts val="0"/>
              </a:spcBef>
              <a:spcAft>
                <a:spcPts val="0"/>
              </a:spcAft>
              <a:buFont typeface="Wingdings" panose="05000000000000000000" pitchFamily="2" charset="2"/>
              <a:buChar char="q"/>
            </a:pPr>
            <a:endParaRPr lang="en-US" sz="500" dirty="0"/>
          </a:p>
          <a:p>
            <a:pPr>
              <a:spcBef>
                <a:spcPts val="0"/>
              </a:spcBef>
              <a:spcAft>
                <a:spcPts val="0"/>
              </a:spcAft>
              <a:buFont typeface="Wingdings" panose="05000000000000000000" pitchFamily="2" charset="2"/>
              <a:buChar char="q"/>
            </a:pPr>
            <a:r>
              <a:rPr lang="en-US" sz="1800" dirty="0" smtClean="0"/>
              <a:t>Walk through the Framework for Teaching Elementary Math with Go Math .</a:t>
            </a:r>
          </a:p>
          <a:p>
            <a:pPr>
              <a:spcBef>
                <a:spcPts val="0"/>
              </a:spcBef>
              <a:spcAft>
                <a:spcPts val="0"/>
              </a:spcAft>
              <a:buFont typeface="Wingdings" panose="05000000000000000000" pitchFamily="2" charset="2"/>
              <a:buChar char="q"/>
            </a:pPr>
            <a:r>
              <a:rPr lang="en-US" sz="1800" dirty="0" smtClean="0"/>
              <a:t>Discuss differentiation and small group instruction supports. </a:t>
            </a:r>
          </a:p>
          <a:p>
            <a:pPr>
              <a:spcBef>
                <a:spcPts val="0"/>
              </a:spcBef>
              <a:spcAft>
                <a:spcPts val="0"/>
              </a:spcAft>
            </a:pPr>
            <a:endParaRPr lang="en-US" sz="1800" dirty="0"/>
          </a:p>
          <a:p>
            <a:pPr marL="4572" indent="0">
              <a:spcBef>
                <a:spcPts val="0"/>
              </a:spcBef>
              <a:spcAft>
                <a:spcPts val="0"/>
              </a:spcAft>
              <a:buNone/>
            </a:pPr>
            <a:r>
              <a:rPr lang="en-US" sz="2400" b="1" u="sng" dirty="0" smtClean="0"/>
              <a:t>May </a:t>
            </a:r>
            <a:r>
              <a:rPr lang="en-US" sz="2400" b="1" u="sng" dirty="0"/>
              <a:t>District </a:t>
            </a:r>
            <a:r>
              <a:rPr lang="en-US" sz="2400" b="1" u="sng" dirty="0" smtClean="0"/>
              <a:t>PLC + Summer Training</a:t>
            </a:r>
            <a:endParaRPr lang="en-US" sz="2400" b="1" u="sng" dirty="0"/>
          </a:p>
          <a:p>
            <a:pPr marL="4572" indent="0">
              <a:spcBef>
                <a:spcPts val="0"/>
              </a:spcBef>
              <a:spcAft>
                <a:spcPts val="0"/>
              </a:spcAft>
              <a:buNone/>
            </a:pPr>
            <a:endParaRPr lang="en-US" sz="500" dirty="0" smtClean="0"/>
          </a:p>
          <a:p>
            <a:pPr>
              <a:spcBef>
                <a:spcPts val="0"/>
              </a:spcBef>
              <a:spcAft>
                <a:spcPts val="0"/>
              </a:spcAft>
              <a:buFont typeface="Wingdings" panose="05000000000000000000" pitchFamily="2" charset="2"/>
              <a:buChar char="q"/>
            </a:pPr>
            <a:r>
              <a:rPr lang="en-US" sz="1800" dirty="0" smtClean="0"/>
              <a:t>Assessments + Pacing</a:t>
            </a:r>
          </a:p>
          <a:p>
            <a:pPr>
              <a:spcBef>
                <a:spcPts val="0"/>
              </a:spcBef>
              <a:spcAft>
                <a:spcPts val="0"/>
              </a:spcAft>
              <a:buFont typeface="Wingdings" panose="05000000000000000000" pitchFamily="2" charset="2"/>
              <a:buChar char="q"/>
            </a:pPr>
            <a:r>
              <a:rPr lang="en-US" sz="1800" dirty="0" smtClean="0"/>
              <a:t>Technology </a:t>
            </a:r>
          </a:p>
          <a:p>
            <a:pPr>
              <a:spcBef>
                <a:spcPts val="0"/>
              </a:spcBef>
              <a:spcAft>
                <a:spcPts val="0"/>
              </a:spcAft>
            </a:pPr>
            <a:endParaRPr lang="en-US" sz="1800"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smtClean="0"/>
          </a:p>
        </p:txBody>
      </p:sp>
    </p:spTree>
    <p:extLst>
      <p:ext uri="{BB962C8B-B14F-4D97-AF65-F5344CB8AC3E}">
        <p14:creationId xmlns:p14="http://schemas.microsoft.com/office/powerpoint/2010/main" val="91605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animEffect transition="in" filter="fade">
                                      <p:cBhvr>
                                        <p:cTn id="35" dur="500"/>
                                        <p:tgtEl>
                                          <p:spTgt spid="3">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4" end="14"/>
                                            </p:txEl>
                                          </p:spTgt>
                                        </p:tgtEl>
                                        <p:attrNameLst>
                                          <p:attrName>style.visibility</p:attrName>
                                        </p:attrNameLst>
                                      </p:cBhvr>
                                      <p:to>
                                        <p:strVal val="visible"/>
                                      </p:to>
                                    </p:set>
                                    <p:animEffect transition="in" filter="fade">
                                      <p:cBhvr>
                                        <p:cTn id="3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Summer Training</a:t>
            </a:r>
            <a:endParaRPr lang="en-US" dirty="0"/>
          </a:p>
        </p:txBody>
      </p:sp>
      <p:sp>
        <p:nvSpPr>
          <p:cNvPr id="3" name="Content Placeholder 2"/>
          <p:cNvSpPr>
            <a:spLocks noGrp="1"/>
          </p:cNvSpPr>
          <p:nvPr>
            <p:ph idx="1"/>
          </p:nvPr>
        </p:nvSpPr>
        <p:spPr>
          <a:xfrm>
            <a:off x="110359" y="1346692"/>
            <a:ext cx="8844456" cy="4832121"/>
          </a:xfrm>
        </p:spPr>
        <p:txBody>
          <a:bodyPr>
            <a:normAutofit lnSpcReduction="10000"/>
          </a:bodyPr>
          <a:lstStyle/>
          <a:p>
            <a:pPr marL="4572" indent="0">
              <a:spcBef>
                <a:spcPts val="0"/>
              </a:spcBef>
              <a:spcAft>
                <a:spcPts val="0"/>
              </a:spcAft>
              <a:buNone/>
            </a:pPr>
            <a:r>
              <a:rPr lang="en-US" sz="2400" b="1" u="sng" dirty="0"/>
              <a:t>Summer PD Agenda Overview</a:t>
            </a:r>
          </a:p>
          <a:p>
            <a:pPr>
              <a:spcBef>
                <a:spcPts val="0"/>
              </a:spcBef>
              <a:spcAft>
                <a:spcPts val="0"/>
              </a:spcAft>
            </a:pPr>
            <a:r>
              <a:rPr lang="en-US" sz="2000" dirty="0" smtClean="0"/>
              <a:t>Teacher and Student Edition Exploration and Collaboration</a:t>
            </a:r>
          </a:p>
          <a:p>
            <a:pPr>
              <a:spcBef>
                <a:spcPts val="0"/>
              </a:spcBef>
              <a:spcAft>
                <a:spcPts val="0"/>
              </a:spcAft>
            </a:pPr>
            <a:r>
              <a:rPr lang="en-US" sz="2000" dirty="0" smtClean="0"/>
              <a:t>Framework for Teaching and Critical Success Factors</a:t>
            </a:r>
          </a:p>
          <a:p>
            <a:pPr>
              <a:spcBef>
                <a:spcPts val="0"/>
              </a:spcBef>
              <a:spcAft>
                <a:spcPts val="0"/>
              </a:spcAft>
            </a:pPr>
            <a:r>
              <a:rPr lang="en-US" sz="2000" dirty="0" smtClean="0"/>
              <a:t>Go Math Technology Components </a:t>
            </a:r>
          </a:p>
          <a:p>
            <a:pPr>
              <a:spcBef>
                <a:spcPts val="0"/>
              </a:spcBef>
              <a:spcAft>
                <a:spcPts val="0"/>
              </a:spcAft>
            </a:pPr>
            <a:r>
              <a:rPr lang="en-US" sz="2000" dirty="0" smtClean="0"/>
              <a:t>Problem Solving Classroom Situations </a:t>
            </a:r>
          </a:p>
          <a:p>
            <a:pPr>
              <a:spcBef>
                <a:spcPts val="0"/>
              </a:spcBef>
              <a:spcAft>
                <a:spcPts val="0"/>
              </a:spcAft>
            </a:pPr>
            <a:r>
              <a:rPr lang="en-US" sz="2000" dirty="0" smtClean="0"/>
              <a:t>Assessment and Pacing </a:t>
            </a:r>
            <a:endParaRPr lang="en-US" sz="2400" b="1" u="sng" dirty="0" smtClean="0"/>
          </a:p>
          <a:p>
            <a:pPr marL="4572" indent="0">
              <a:spcBef>
                <a:spcPts val="0"/>
              </a:spcBef>
              <a:spcAft>
                <a:spcPts val="0"/>
              </a:spcAft>
              <a:buNone/>
            </a:pPr>
            <a:endParaRPr lang="en-US" sz="2400" b="1" u="sng" dirty="0"/>
          </a:p>
          <a:p>
            <a:pPr marL="4572" indent="0">
              <a:spcBef>
                <a:spcPts val="0"/>
              </a:spcBef>
              <a:spcAft>
                <a:spcPts val="0"/>
              </a:spcAft>
              <a:buNone/>
            </a:pPr>
            <a:r>
              <a:rPr lang="en-US" sz="2400" b="1" u="sng" dirty="0" smtClean="0"/>
              <a:t>Summer </a:t>
            </a:r>
            <a:r>
              <a:rPr lang="en-US" sz="2400" b="1" u="sng" dirty="0"/>
              <a:t>PD</a:t>
            </a:r>
          </a:p>
          <a:p>
            <a:pPr marL="4572" indent="0">
              <a:spcBef>
                <a:spcPts val="0"/>
              </a:spcBef>
              <a:spcAft>
                <a:spcPts val="0"/>
              </a:spcAft>
              <a:buNone/>
            </a:pPr>
            <a:r>
              <a:rPr lang="en-US" sz="1800" b="1" dirty="0"/>
              <a:t>1. Are there only 75 openings per grade level for summer training?  </a:t>
            </a:r>
          </a:p>
          <a:p>
            <a:pPr marL="4572" indent="0">
              <a:spcBef>
                <a:spcPts val="0"/>
              </a:spcBef>
              <a:spcAft>
                <a:spcPts val="0"/>
              </a:spcAft>
              <a:buNone/>
            </a:pPr>
            <a:endParaRPr lang="en-US" sz="400" dirty="0"/>
          </a:p>
          <a:p>
            <a:pPr marL="4572" indent="0">
              <a:spcBef>
                <a:spcPts val="0"/>
              </a:spcBef>
              <a:spcAft>
                <a:spcPts val="0"/>
              </a:spcAft>
              <a:buNone/>
            </a:pPr>
            <a:r>
              <a:rPr lang="en-US" sz="1600" i="1" dirty="0"/>
              <a:t>There will be 14 half day sessions available for teachers to attend which will allow for over 1,000 teachers to participate. We will monitor the numbers during registration and provide additional sessions if needed. </a:t>
            </a:r>
          </a:p>
          <a:p>
            <a:pPr marL="4572" indent="0">
              <a:spcBef>
                <a:spcPts val="0"/>
              </a:spcBef>
              <a:spcAft>
                <a:spcPts val="0"/>
              </a:spcAft>
              <a:buNone/>
            </a:pPr>
            <a:endParaRPr lang="en-US" sz="1600" i="1" dirty="0"/>
          </a:p>
          <a:p>
            <a:pPr marL="4572" indent="0">
              <a:spcBef>
                <a:spcPts val="0"/>
              </a:spcBef>
              <a:spcAft>
                <a:spcPts val="0"/>
              </a:spcAft>
              <a:buNone/>
            </a:pPr>
            <a:r>
              <a:rPr lang="en-US" sz="1800" b="1" dirty="0"/>
              <a:t>2. When are the sessions for summer training? Will there be both am and pm sessions? </a:t>
            </a:r>
          </a:p>
          <a:p>
            <a:pPr marL="4572" indent="0">
              <a:spcBef>
                <a:spcPts val="0"/>
              </a:spcBef>
              <a:spcAft>
                <a:spcPts val="0"/>
              </a:spcAft>
              <a:buNone/>
            </a:pPr>
            <a:endParaRPr lang="en-US" sz="400" dirty="0"/>
          </a:p>
          <a:p>
            <a:pPr marL="4572" indent="0">
              <a:spcBef>
                <a:spcPts val="0"/>
              </a:spcBef>
              <a:spcAft>
                <a:spcPts val="0"/>
              </a:spcAft>
              <a:buNone/>
            </a:pPr>
            <a:r>
              <a:rPr lang="en-US" sz="1600" i="1" dirty="0"/>
              <a:t>The 14 sessions will be offered in June and August. More information on dates and registration to come. The sessions will be from 8:30am – 12:00pm or 12:30pm – 4:00pm. </a:t>
            </a:r>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smtClean="0"/>
          </a:p>
        </p:txBody>
      </p:sp>
    </p:spTree>
    <p:extLst>
      <p:ext uri="{BB962C8B-B14F-4D97-AF65-F5344CB8AC3E}">
        <p14:creationId xmlns:p14="http://schemas.microsoft.com/office/powerpoint/2010/main" val="427177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fade">
                                      <p:cBhvr>
                                        <p:cTn id="15" dur="500"/>
                                        <p:tgtEl>
                                          <p:spTgt spid="3">
                                            <p:txEl>
                                              <p:pRg st="10" end="1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2" end="12"/>
                                            </p:txEl>
                                          </p:spTgt>
                                        </p:tgtEl>
                                        <p:attrNameLst>
                                          <p:attrName>style.visibility</p:attrName>
                                        </p:attrNameLst>
                                      </p:cBhvr>
                                      <p:to>
                                        <p:strVal val="visible"/>
                                      </p:to>
                                    </p:set>
                                    <p:animEffect transition="in" filter="fade">
                                      <p:cBhvr>
                                        <p:cTn id="20" dur="500"/>
                                        <p:tgtEl>
                                          <p:spTgt spid="3">
                                            <p:txEl>
                                              <p:pRg st="12" end="1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animEffect transition="in" filter="fade">
                                      <p:cBhvr>
                                        <p:cTn id="2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Test Security Guidelines</a:t>
            </a:r>
            <a:endParaRPr lang="en-US" dirty="0"/>
          </a:p>
        </p:txBody>
      </p:sp>
      <p:sp>
        <p:nvSpPr>
          <p:cNvPr id="3" name="Content Placeholder 2"/>
          <p:cNvSpPr>
            <a:spLocks noGrp="1"/>
          </p:cNvSpPr>
          <p:nvPr>
            <p:ph idx="1"/>
          </p:nvPr>
        </p:nvSpPr>
        <p:spPr>
          <a:xfrm>
            <a:off x="228600" y="1752600"/>
            <a:ext cx="8686800" cy="4288896"/>
          </a:xfrm>
        </p:spPr>
        <p:txBody>
          <a:bodyPr/>
          <a:lstStyle/>
          <a:p>
            <a:pPr marL="4572" lvl="0" indent="0">
              <a:buNone/>
            </a:pPr>
            <a:endParaRPr lang="en-US" sz="2800" dirty="0" smtClean="0"/>
          </a:p>
          <a:p>
            <a:pPr marL="0" lvl="0" indent="0">
              <a:buNone/>
            </a:pPr>
            <a:endParaRPr lang="en-US" sz="1600" dirty="0" smtClean="0"/>
          </a:p>
          <a:p>
            <a:pPr marL="0" lvl="0" indent="0">
              <a:buNone/>
            </a:pPr>
            <a:endParaRPr lang="en-US" dirty="0"/>
          </a:p>
        </p:txBody>
      </p:sp>
      <p:sp>
        <p:nvSpPr>
          <p:cNvPr id="4" name="TextBox 3"/>
          <p:cNvSpPr txBox="1"/>
          <p:nvPr/>
        </p:nvSpPr>
        <p:spPr>
          <a:xfrm>
            <a:off x="304800" y="1600200"/>
            <a:ext cx="8686800" cy="4524315"/>
          </a:xfrm>
          <a:prstGeom prst="rect">
            <a:avLst/>
          </a:prstGeom>
          <a:noFill/>
        </p:spPr>
        <p:txBody>
          <a:bodyPr wrap="square" rtlCol="0">
            <a:spAutoFit/>
          </a:bodyPr>
          <a:lstStyle/>
          <a:p>
            <a:r>
              <a:rPr lang="en-US" sz="3200" dirty="0" smtClean="0">
                <a:solidFill>
                  <a:srgbClr val="404040"/>
                </a:solidFill>
              </a:rPr>
              <a:t>Who is responsible?</a:t>
            </a:r>
          </a:p>
          <a:p>
            <a:r>
              <a:rPr lang="en-US" sz="3200" dirty="0">
                <a:solidFill>
                  <a:srgbClr val="404040"/>
                </a:solidFill>
              </a:rPr>
              <a:t>	</a:t>
            </a:r>
            <a:r>
              <a:rPr lang="en-US" sz="3200" dirty="0" smtClean="0">
                <a:solidFill>
                  <a:srgbClr val="404040"/>
                </a:solidFill>
              </a:rPr>
              <a:t>Everyone is responsible! </a:t>
            </a:r>
          </a:p>
          <a:p>
            <a:r>
              <a:rPr lang="en-US" sz="3200" dirty="0" smtClean="0">
                <a:solidFill>
                  <a:srgbClr val="404040"/>
                </a:solidFill>
              </a:rPr>
              <a:t>The building principal is ultimately responsible.</a:t>
            </a:r>
          </a:p>
          <a:p>
            <a:endParaRPr lang="en-US" sz="3200" dirty="0">
              <a:solidFill>
                <a:srgbClr val="404040"/>
              </a:solidFill>
            </a:endParaRPr>
          </a:p>
          <a:p>
            <a:r>
              <a:rPr lang="en-US" sz="3200" dirty="0" smtClean="0">
                <a:solidFill>
                  <a:srgbClr val="404040"/>
                </a:solidFill>
              </a:rPr>
              <a:t>At what times are we responsible?</a:t>
            </a:r>
          </a:p>
          <a:p>
            <a:r>
              <a:rPr lang="en-US" sz="3200" dirty="0" smtClean="0">
                <a:solidFill>
                  <a:srgbClr val="404040"/>
                </a:solidFill>
              </a:rPr>
              <a:t>	At ALL times!</a:t>
            </a:r>
            <a:r>
              <a:rPr lang="en-US" sz="3200" dirty="0">
                <a:solidFill>
                  <a:srgbClr val="404040"/>
                </a:solidFill>
              </a:rPr>
              <a:t>	</a:t>
            </a:r>
            <a:endParaRPr lang="en-US" sz="3200" dirty="0" smtClean="0">
              <a:solidFill>
                <a:srgbClr val="404040"/>
              </a:solidFill>
            </a:endParaRPr>
          </a:p>
          <a:p>
            <a:r>
              <a:rPr lang="en-US" sz="3200" dirty="0" smtClean="0">
                <a:solidFill>
                  <a:srgbClr val="404040"/>
                </a:solidFill>
              </a:rPr>
              <a:t>When you receive, store, distribute, test,  package, and return testing materials!</a:t>
            </a:r>
          </a:p>
          <a:p>
            <a:endParaRPr lang="en-US" sz="3200" dirty="0">
              <a:solidFill>
                <a:srgbClr val="404040"/>
              </a:solidFill>
            </a:endParaRPr>
          </a:p>
        </p:txBody>
      </p:sp>
    </p:spTree>
    <p:extLst>
      <p:ext uri="{BB962C8B-B14F-4D97-AF65-F5344CB8AC3E}">
        <p14:creationId xmlns:p14="http://schemas.microsoft.com/office/powerpoint/2010/main" val="315061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2014-2015 District PLCs</a:t>
            </a:r>
            <a:endParaRPr lang="en-US" dirty="0"/>
          </a:p>
        </p:txBody>
      </p:sp>
      <p:sp>
        <p:nvSpPr>
          <p:cNvPr id="3" name="Content Placeholder 2"/>
          <p:cNvSpPr>
            <a:spLocks noGrp="1"/>
          </p:cNvSpPr>
          <p:nvPr>
            <p:ph idx="1"/>
          </p:nvPr>
        </p:nvSpPr>
        <p:spPr>
          <a:xfrm>
            <a:off x="110359" y="1346692"/>
            <a:ext cx="8844456" cy="4832121"/>
          </a:xfrm>
        </p:spPr>
        <p:txBody>
          <a:bodyPr>
            <a:normAutofit/>
          </a:bodyPr>
          <a:lstStyle/>
          <a:p>
            <a:pPr marL="4572" indent="0">
              <a:spcBef>
                <a:spcPts val="0"/>
              </a:spcBef>
              <a:spcAft>
                <a:spcPts val="0"/>
              </a:spcAft>
              <a:buNone/>
            </a:pPr>
            <a:r>
              <a:rPr lang="en-US" sz="2800" b="1" u="sng" dirty="0" smtClean="0"/>
              <a:t>District PLCs </a:t>
            </a:r>
          </a:p>
          <a:p>
            <a:pPr>
              <a:lnSpc>
                <a:spcPct val="150000"/>
              </a:lnSpc>
              <a:spcBef>
                <a:spcPts val="0"/>
              </a:spcBef>
              <a:spcAft>
                <a:spcPts val="0"/>
              </a:spcAft>
            </a:pPr>
            <a:r>
              <a:rPr lang="en-US" sz="2000" dirty="0" smtClean="0"/>
              <a:t>Current Chapter Exploration, Collaboration, and Planning</a:t>
            </a:r>
          </a:p>
          <a:p>
            <a:pPr>
              <a:lnSpc>
                <a:spcPct val="150000"/>
              </a:lnSpc>
              <a:spcBef>
                <a:spcPts val="0"/>
              </a:spcBef>
              <a:spcAft>
                <a:spcPts val="0"/>
              </a:spcAft>
            </a:pPr>
            <a:r>
              <a:rPr lang="en-US" sz="2000" dirty="0" smtClean="0"/>
              <a:t>Assessments, Pacing, and Data Teams</a:t>
            </a:r>
          </a:p>
          <a:p>
            <a:pPr>
              <a:lnSpc>
                <a:spcPct val="150000"/>
              </a:lnSpc>
              <a:spcBef>
                <a:spcPts val="0"/>
              </a:spcBef>
              <a:spcAft>
                <a:spcPts val="0"/>
              </a:spcAft>
            </a:pPr>
            <a:r>
              <a:rPr lang="en-US" sz="2000" dirty="0" smtClean="0"/>
              <a:t>Time Management in the Math Block</a:t>
            </a:r>
          </a:p>
          <a:p>
            <a:pPr>
              <a:lnSpc>
                <a:spcPct val="150000"/>
              </a:lnSpc>
              <a:spcBef>
                <a:spcPts val="0"/>
              </a:spcBef>
              <a:spcAft>
                <a:spcPts val="0"/>
              </a:spcAft>
            </a:pPr>
            <a:r>
              <a:rPr lang="en-US" sz="2000" dirty="0" smtClean="0"/>
              <a:t>Go Math Technology</a:t>
            </a:r>
          </a:p>
          <a:p>
            <a:pPr>
              <a:lnSpc>
                <a:spcPct val="150000"/>
              </a:lnSpc>
              <a:spcBef>
                <a:spcPts val="0"/>
              </a:spcBef>
              <a:spcAft>
                <a:spcPts val="0"/>
              </a:spcAft>
            </a:pPr>
            <a:r>
              <a:rPr lang="en-US" sz="2000" dirty="0" smtClean="0"/>
              <a:t>Building Content Knowledge – Using Go Math Resources </a:t>
            </a:r>
          </a:p>
          <a:p>
            <a:pPr>
              <a:lnSpc>
                <a:spcPct val="150000"/>
              </a:lnSpc>
              <a:spcBef>
                <a:spcPts val="0"/>
              </a:spcBef>
              <a:spcAft>
                <a:spcPts val="0"/>
              </a:spcAft>
            </a:pPr>
            <a:r>
              <a:rPr lang="en-US" sz="2000" dirty="0" smtClean="0"/>
              <a:t>Technology + Manipulative Management and Organization</a:t>
            </a:r>
          </a:p>
          <a:p>
            <a:pPr>
              <a:lnSpc>
                <a:spcPct val="150000"/>
              </a:lnSpc>
              <a:spcBef>
                <a:spcPts val="0"/>
              </a:spcBef>
              <a:spcAft>
                <a:spcPts val="0"/>
              </a:spcAft>
            </a:pPr>
            <a:r>
              <a:rPr lang="en-US" sz="2000" dirty="0" smtClean="0"/>
              <a:t>Problem Solving Classroom Situations </a:t>
            </a:r>
          </a:p>
          <a:p>
            <a:pPr>
              <a:lnSpc>
                <a:spcPct val="150000"/>
              </a:lnSpc>
              <a:spcBef>
                <a:spcPts val="0"/>
              </a:spcBef>
              <a:spcAft>
                <a:spcPts val="0"/>
              </a:spcAft>
            </a:pPr>
            <a:r>
              <a:rPr lang="en-US" sz="2000" dirty="0" smtClean="0"/>
              <a:t>Grade Level Specific</a:t>
            </a:r>
          </a:p>
          <a:p>
            <a:pPr>
              <a:lnSpc>
                <a:spcPct val="150000"/>
              </a:lnSpc>
              <a:spcBef>
                <a:spcPts val="0"/>
              </a:spcBef>
              <a:spcAft>
                <a:spcPts val="0"/>
              </a:spcAft>
            </a:pPr>
            <a:r>
              <a:rPr lang="en-US" sz="2000" dirty="0" smtClean="0"/>
              <a:t>Classroom Teacher Led </a:t>
            </a:r>
            <a:endParaRPr lang="en-US" sz="2400" dirty="0" smtClean="0"/>
          </a:p>
          <a:p>
            <a:pPr marL="4572" indent="0">
              <a:spcBef>
                <a:spcPts val="0"/>
              </a:spcBef>
              <a:spcAft>
                <a:spcPts val="0"/>
              </a:spcAft>
              <a:buNone/>
            </a:pPr>
            <a:endParaRPr lang="en-US" sz="2400" b="1" u="sng"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smtClean="0"/>
          </a:p>
        </p:txBody>
      </p:sp>
    </p:spTree>
    <p:extLst>
      <p:ext uri="{BB962C8B-B14F-4D97-AF65-F5344CB8AC3E}">
        <p14:creationId xmlns:p14="http://schemas.microsoft.com/office/powerpoint/2010/main" val="607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133600"/>
            <a:ext cx="7772400" cy="1362075"/>
          </a:xfrm>
        </p:spPr>
        <p:txBody>
          <a:bodyPr>
            <a:noAutofit/>
          </a:bodyPr>
          <a:lstStyle/>
          <a:p>
            <a:r>
              <a:rPr lang="en-US" sz="5400" dirty="0" smtClean="0">
                <a:solidFill>
                  <a:srgbClr val="FFC000"/>
                </a:solidFill>
              </a:rPr>
              <a:t>Questions from </a:t>
            </a:r>
            <a:r>
              <a:rPr lang="en-US" sz="3600" dirty="0" smtClean="0"/>
              <a:t>Critical Success Factors and Professional Development</a:t>
            </a:r>
            <a:endParaRPr lang="en-US" sz="3600" dirty="0"/>
          </a:p>
        </p:txBody>
      </p:sp>
      <p:pic>
        <p:nvPicPr>
          <p:cNvPr id="3" name="Picture 8" descr="http://4vector.com/i/free-vector-question-mark-clip-art_117499_Question_Mark_clip_art_hi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81000"/>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0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0"/>
            <a:ext cx="7772400" cy="1362075"/>
          </a:xfrm>
        </p:spPr>
        <p:txBody>
          <a:bodyPr>
            <a:noAutofit/>
          </a:bodyPr>
          <a:lstStyle/>
          <a:p>
            <a:r>
              <a:rPr lang="en-US" sz="7200" dirty="0" smtClean="0">
                <a:solidFill>
                  <a:srgbClr val="FFC000"/>
                </a:solidFill>
              </a:rPr>
              <a:t>Next Steps…</a:t>
            </a:r>
            <a:endParaRPr lang="en-US" sz="7200" dirty="0"/>
          </a:p>
        </p:txBody>
      </p:sp>
    </p:spTree>
    <p:extLst>
      <p:ext uri="{BB962C8B-B14F-4D97-AF65-F5344CB8AC3E}">
        <p14:creationId xmlns:p14="http://schemas.microsoft.com/office/powerpoint/2010/main" val="146280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Distribution Plan</a:t>
            </a:r>
            <a:endParaRPr lang="en-US" dirty="0">
              <a:solidFill>
                <a:srgbClr val="FFC000"/>
              </a:solidFill>
            </a:endParaRPr>
          </a:p>
        </p:txBody>
      </p:sp>
      <p:sp>
        <p:nvSpPr>
          <p:cNvPr id="2" name="Content Placeholder 1"/>
          <p:cNvSpPr>
            <a:spLocks noGrp="1"/>
          </p:cNvSpPr>
          <p:nvPr>
            <p:ph idx="1"/>
          </p:nvPr>
        </p:nvSpPr>
        <p:spPr/>
        <p:txBody>
          <a:bodyPr>
            <a:normAutofit fontScale="92500" lnSpcReduction="10000"/>
          </a:bodyPr>
          <a:lstStyle/>
          <a:p>
            <a:r>
              <a:rPr lang="en-US" dirty="0" smtClean="0"/>
              <a:t>We </a:t>
            </a:r>
            <a:r>
              <a:rPr lang="en-US" dirty="0"/>
              <a:t>ordered </a:t>
            </a:r>
            <a:r>
              <a:rPr lang="en-US" dirty="0" smtClean="0"/>
              <a:t>printed copies of </a:t>
            </a:r>
            <a:r>
              <a:rPr lang="en-US" b="1" u="sng" dirty="0" smtClean="0"/>
              <a:t>Chapter 1</a:t>
            </a:r>
            <a:r>
              <a:rPr lang="en-US" dirty="0" smtClean="0"/>
              <a:t> for </a:t>
            </a:r>
            <a:r>
              <a:rPr lang="en-US" dirty="0"/>
              <a:t>all core classroom teachers + 2 at each grade level. </a:t>
            </a:r>
            <a:endParaRPr lang="en-US" dirty="0" smtClean="0"/>
          </a:p>
          <a:p>
            <a:r>
              <a:rPr lang="en-US" dirty="0" smtClean="0"/>
              <a:t>These documents are also available on SharePoint if additional copies are needed.</a:t>
            </a:r>
          </a:p>
          <a:p>
            <a:r>
              <a:rPr lang="en-US" dirty="0" smtClean="0"/>
              <a:t>Student Editions for </a:t>
            </a:r>
            <a:r>
              <a:rPr lang="en-US" b="1" u="sng" dirty="0" smtClean="0"/>
              <a:t>Chapter 1</a:t>
            </a:r>
            <a:r>
              <a:rPr lang="en-US" dirty="0" smtClean="0"/>
              <a:t> will be printed if delivery is not guaranteed by the 1</a:t>
            </a:r>
            <a:r>
              <a:rPr lang="en-US" baseline="30000" dirty="0" smtClean="0"/>
              <a:t>st</a:t>
            </a:r>
            <a:r>
              <a:rPr lang="en-US" dirty="0" smtClean="0"/>
              <a:t> day of implementation.</a:t>
            </a:r>
          </a:p>
          <a:p>
            <a:r>
              <a:rPr lang="en-US" dirty="0" smtClean="0"/>
              <a:t>Additional distribution information will be provided as we receive confirmation.</a:t>
            </a:r>
            <a:endParaRPr lang="en-US" dirty="0"/>
          </a:p>
        </p:txBody>
      </p:sp>
    </p:spTree>
    <p:extLst>
      <p:ext uri="{BB962C8B-B14F-4D97-AF65-F5344CB8AC3E}">
        <p14:creationId xmlns:p14="http://schemas.microsoft.com/office/powerpoint/2010/main" val="36177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a:bodyPr>
          <a:lstStyle/>
          <a:p>
            <a:r>
              <a:rPr lang="en-US" dirty="0" smtClean="0"/>
              <a:t>What will be ordered? </a:t>
            </a:r>
            <a:br>
              <a:rPr lang="en-US" dirty="0" smtClean="0"/>
            </a:br>
            <a:r>
              <a:rPr lang="en-US" dirty="0" smtClean="0"/>
              <a:t>(Physical Materials)</a:t>
            </a:r>
            <a:endParaRPr lang="en-US" dirty="0"/>
          </a:p>
        </p:txBody>
      </p:sp>
      <p:sp>
        <p:nvSpPr>
          <p:cNvPr id="3" name="Content Placeholder 2"/>
          <p:cNvSpPr>
            <a:spLocks noGrp="1"/>
          </p:cNvSpPr>
          <p:nvPr>
            <p:ph idx="1"/>
          </p:nvPr>
        </p:nvSpPr>
        <p:spPr>
          <a:xfrm>
            <a:off x="457200" y="1600200"/>
            <a:ext cx="8382000" cy="4525963"/>
          </a:xfrm>
        </p:spPr>
        <p:txBody>
          <a:bodyPr>
            <a:normAutofit fontScale="85000" lnSpcReduction="10000"/>
          </a:bodyPr>
          <a:lstStyle/>
          <a:p>
            <a:pPr marL="4572" indent="0">
              <a:buNone/>
            </a:pPr>
            <a:r>
              <a:rPr lang="en-US" sz="2800" dirty="0" smtClean="0"/>
              <a:t>Core Classroom &amp; Self-Contained Special Education Classrooms:</a:t>
            </a:r>
          </a:p>
          <a:p>
            <a:pPr lvl="1"/>
            <a:r>
              <a:rPr lang="en-US" dirty="0" smtClean="0"/>
              <a:t>Teacher Edition</a:t>
            </a:r>
          </a:p>
          <a:p>
            <a:pPr lvl="1"/>
            <a:r>
              <a:rPr lang="en-US" dirty="0" smtClean="0"/>
              <a:t>Student Edition (1 per student – consumable)</a:t>
            </a:r>
          </a:p>
          <a:p>
            <a:pPr lvl="1"/>
            <a:r>
              <a:rPr lang="en-US" dirty="0" smtClean="0"/>
              <a:t>Math Boards (1 per student)</a:t>
            </a:r>
          </a:p>
          <a:p>
            <a:pPr lvl="1"/>
            <a:r>
              <a:rPr lang="en-US" dirty="0" smtClean="0"/>
              <a:t>Differentiated Centers</a:t>
            </a:r>
          </a:p>
          <a:p>
            <a:pPr lvl="1"/>
            <a:r>
              <a:rPr lang="en-US" dirty="0" smtClean="0"/>
              <a:t>Manipulative Kits (1 per student)</a:t>
            </a:r>
          </a:p>
          <a:p>
            <a:pPr marL="4572" indent="0">
              <a:buNone/>
            </a:pPr>
            <a:r>
              <a:rPr lang="en-US" sz="2800" dirty="0" smtClean="0"/>
              <a:t>					</a:t>
            </a:r>
          </a:p>
          <a:p>
            <a:pPr marL="4572" indent="0">
              <a:buNone/>
            </a:pPr>
            <a:r>
              <a:rPr lang="en-US" sz="2800" dirty="0" smtClean="0"/>
              <a:t>In-Class Interventionists (Title, ELL and Special Education)</a:t>
            </a:r>
          </a:p>
          <a:p>
            <a:pPr lvl="1"/>
            <a:r>
              <a:rPr lang="en-US" dirty="0" smtClean="0"/>
              <a:t>Teacher Edition</a:t>
            </a:r>
          </a:p>
          <a:p>
            <a:pPr lvl="1"/>
            <a:r>
              <a:rPr lang="en-US" dirty="0" smtClean="0"/>
              <a:t>Intervention Lesson Book</a:t>
            </a:r>
            <a:endParaRPr lang="en-US" dirty="0"/>
          </a:p>
        </p:txBody>
      </p:sp>
    </p:spTree>
    <p:extLst>
      <p:ext uri="{BB962C8B-B14F-4D97-AF65-F5344CB8AC3E}">
        <p14:creationId xmlns:p14="http://schemas.microsoft.com/office/powerpoint/2010/main" val="1899770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Removal of Materials</a:t>
            </a:r>
            <a:endParaRPr lang="en-US" dirty="0"/>
          </a:p>
        </p:txBody>
      </p:sp>
      <p:sp>
        <p:nvSpPr>
          <p:cNvPr id="3" name="Content Placeholder 2"/>
          <p:cNvSpPr>
            <a:spLocks noGrp="1"/>
          </p:cNvSpPr>
          <p:nvPr>
            <p:ph idx="1"/>
          </p:nvPr>
        </p:nvSpPr>
        <p:spPr/>
        <p:txBody>
          <a:bodyPr>
            <a:normAutofit lnSpcReduction="10000"/>
          </a:bodyPr>
          <a:lstStyle/>
          <a:p>
            <a:r>
              <a:rPr lang="en-US" dirty="0" smtClean="0"/>
              <a:t>The option to remove your 2008 HM Reading Materials will be provided this spring.  </a:t>
            </a:r>
            <a:r>
              <a:rPr lang="en-US" b="1" u="sng" dirty="0" smtClean="0"/>
              <a:t>The procedures for this removal will be provided in next week’s CIA </a:t>
            </a:r>
            <a:r>
              <a:rPr lang="en-US" b="1" u="sng" dirty="0" err="1" smtClean="0"/>
              <a:t>eBlast</a:t>
            </a:r>
            <a:r>
              <a:rPr lang="en-US" dirty="0" smtClean="0"/>
              <a:t>.</a:t>
            </a:r>
          </a:p>
          <a:p>
            <a:endParaRPr lang="en-US" dirty="0"/>
          </a:p>
          <a:p>
            <a:r>
              <a:rPr lang="en-US" dirty="0" smtClean="0"/>
              <a:t>The removal of Math Expressions &amp; Investigations will occur in October.  </a:t>
            </a:r>
            <a:r>
              <a:rPr lang="en-US" b="1" u="sng" dirty="0" smtClean="0"/>
              <a:t>Please do NOT initiate a transfer for these materials prior to October</a:t>
            </a:r>
            <a:r>
              <a:rPr lang="en-US" dirty="0" smtClean="0"/>
              <a:t>.</a:t>
            </a:r>
            <a:endParaRPr lang="en-US" dirty="0"/>
          </a:p>
        </p:txBody>
      </p:sp>
    </p:spTree>
    <p:extLst>
      <p:ext uri="{BB962C8B-B14F-4D97-AF65-F5344CB8AC3E}">
        <p14:creationId xmlns:p14="http://schemas.microsoft.com/office/powerpoint/2010/main" val="38406626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March T+L Agenda </a:t>
            </a:r>
            <a:r>
              <a:rPr lang="en-US" dirty="0" smtClean="0">
                <a:solidFill>
                  <a:srgbClr val="FFC000"/>
                </a:solidFill>
              </a:rPr>
              <a:t>(**March 11</a:t>
            </a:r>
            <a:r>
              <a:rPr lang="en-US" baseline="30000" dirty="0" smtClean="0">
                <a:solidFill>
                  <a:srgbClr val="FFC000"/>
                </a:solidFill>
              </a:rPr>
              <a:t>th</a:t>
            </a:r>
            <a:r>
              <a:rPr lang="en-US" dirty="0">
                <a:solidFill>
                  <a:srgbClr val="FFC000"/>
                </a:solidFill>
              </a:rPr>
              <a:t>)</a:t>
            </a:r>
          </a:p>
        </p:txBody>
      </p:sp>
      <p:sp>
        <p:nvSpPr>
          <p:cNvPr id="2" name="Content Placeholder 1"/>
          <p:cNvSpPr>
            <a:spLocks noGrp="1"/>
          </p:cNvSpPr>
          <p:nvPr>
            <p:ph idx="1"/>
          </p:nvPr>
        </p:nvSpPr>
        <p:spPr>
          <a:xfrm>
            <a:off x="228600" y="1600200"/>
            <a:ext cx="8763000" cy="4525963"/>
          </a:xfrm>
        </p:spPr>
        <p:txBody>
          <a:bodyPr>
            <a:normAutofit/>
          </a:bodyPr>
          <a:lstStyle/>
          <a:p>
            <a:pPr marL="576072" indent="-571500">
              <a:buFont typeface="+mj-lt"/>
              <a:buAutoNum type="romanUcPeriod"/>
            </a:pPr>
            <a:r>
              <a:rPr lang="en-US" sz="2800" dirty="0" smtClean="0"/>
              <a:t>Continuation of Go Math! Implementation Information</a:t>
            </a:r>
            <a:br>
              <a:rPr lang="en-US" sz="2800" dirty="0" smtClean="0"/>
            </a:br>
            <a:endParaRPr lang="en-US" sz="2800" dirty="0" smtClean="0"/>
          </a:p>
          <a:p>
            <a:pPr marL="576072" indent="-571500">
              <a:buFont typeface="+mj-lt"/>
              <a:buAutoNum type="romanUcPeriod"/>
            </a:pPr>
            <a:r>
              <a:rPr lang="en-US" sz="2800" dirty="0" smtClean="0"/>
              <a:t>Technology Integration</a:t>
            </a:r>
            <a:br>
              <a:rPr lang="en-US" sz="2800" dirty="0" smtClean="0"/>
            </a:br>
            <a:endParaRPr lang="en-US" sz="2800" dirty="0" smtClean="0"/>
          </a:p>
          <a:p>
            <a:pPr marL="576072" indent="-571500">
              <a:buFont typeface="+mj-lt"/>
              <a:buAutoNum type="romanUcPeriod"/>
            </a:pPr>
            <a:r>
              <a:rPr lang="en-US" sz="2800" dirty="0" smtClean="0"/>
              <a:t>2014-2015 Science &amp; Social Studies Information</a:t>
            </a:r>
            <a:br>
              <a:rPr lang="en-US" sz="2800" dirty="0" smtClean="0"/>
            </a:br>
            <a:endParaRPr lang="en-US" sz="2800" dirty="0" smtClean="0"/>
          </a:p>
          <a:p>
            <a:pPr marL="576072" indent="-571500">
              <a:buFont typeface="+mj-lt"/>
              <a:buAutoNum type="romanUcPeriod"/>
            </a:pPr>
            <a:r>
              <a:rPr lang="en-US" sz="2800" dirty="0" smtClean="0"/>
              <a:t>Finalized Summer Professional Development Plan</a:t>
            </a:r>
            <a:endParaRPr lang="en-US" sz="2800" dirty="0"/>
          </a:p>
        </p:txBody>
      </p:sp>
    </p:spTree>
    <p:extLst>
      <p:ext uri="{BB962C8B-B14F-4D97-AF65-F5344CB8AC3E}">
        <p14:creationId xmlns:p14="http://schemas.microsoft.com/office/powerpoint/2010/main" val="169752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Public Data Snapshot</a:t>
            </a:r>
            <a:endParaRPr lang="en-US" dirty="0"/>
          </a:p>
        </p:txBody>
      </p:sp>
      <p:sp>
        <p:nvSpPr>
          <p:cNvPr id="3" name="Subtitle 2"/>
          <p:cNvSpPr>
            <a:spLocks noGrp="1"/>
          </p:cNvSpPr>
          <p:nvPr>
            <p:ph type="subTitle" idx="1"/>
          </p:nvPr>
        </p:nvSpPr>
        <p:spPr/>
        <p:txBody>
          <a:bodyPr/>
          <a:lstStyle/>
          <a:p>
            <a:r>
              <a:rPr lang="en-US" dirty="0" smtClean="0"/>
              <a:t>T &amp; L Meetings</a:t>
            </a:r>
          </a:p>
          <a:p>
            <a:r>
              <a:rPr lang="en-US" dirty="0" smtClean="0"/>
              <a:t>February 2014</a:t>
            </a:r>
            <a:endParaRPr lang="en-US" dirty="0"/>
          </a:p>
        </p:txBody>
      </p:sp>
    </p:spTree>
    <p:extLst>
      <p:ext uri="{BB962C8B-B14F-4D97-AF65-F5344CB8AC3E}">
        <p14:creationId xmlns:p14="http://schemas.microsoft.com/office/powerpoint/2010/main" val="423239988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Accessing the Data Snapshot for Review</a:t>
            </a:r>
            <a:endParaRPr lang="en-US" dirty="0"/>
          </a:p>
        </p:txBody>
      </p:sp>
      <p:sp>
        <p:nvSpPr>
          <p:cNvPr id="3" name="Content Placeholder 2"/>
          <p:cNvSpPr>
            <a:spLocks noGrp="1"/>
          </p:cNvSpPr>
          <p:nvPr>
            <p:ph sz="half" idx="1"/>
          </p:nvPr>
        </p:nvSpPr>
        <p:spPr/>
        <p:txBody>
          <a:bodyPr/>
          <a:lstStyle/>
          <a:p>
            <a:r>
              <a:rPr lang="en-US" sz="1800" b="1" u="sng" dirty="0" smtClean="0"/>
              <a:t>Infinite </a:t>
            </a:r>
            <a:r>
              <a:rPr lang="en-US" sz="1800" b="1" u="sng" dirty="0"/>
              <a:t>Campus:   </a:t>
            </a:r>
            <a:r>
              <a:rPr lang="en-US" sz="1800" dirty="0"/>
              <a:t>Once logging in, navigate to the following location on the Infinite Campus Outline. (Preferred method)</a:t>
            </a:r>
          </a:p>
          <a:p>
            <a:endParaRPr lang="en-US" dirty="0"/>
          </a:p>
        </p:txBody>
      </p:sp>
      <p:sp>
        <p:nvSpPr>
          <p:cNvPr id="4" name="Content Placeholder 3"/>
          <p:cNvSpPr>
            <a:spLocks noGrp="1"/>
          </p:cNvSpPr>
          <p:nvPr>
            <p:ph sz="half" idx="2"/>
          </p:nvPr>
        </p:nvSpPr>
        <p:spPr/>
        <p:txBody>
          <a:bodyPr>
            <a:normAutofit/>
          </a:bodyPr>
          <a:lstStyle/>
          <a:p>
            <a:r>
              <a:rPr lang="en-US" sz="2000" b="1" u="sng" dirty="0" smtClean="0"/>
              <a:t>Web: </a:t>
            </a:r>
            <a:r>
              <a:rPr lang="en-US" sz="2000" dirty="0" smtClean="0">
                <a:solidFill>
                  <a:schemeClr val="tx1">
                    <a:lumMod val="50000"/>
                  </a:schemeClr>
                </a:solidFill>
                <a:hlinkClick r:id="rId2"/>
              </a:rPr>
              <a:t>http</a:t>
            </a:r>
            <a:r>
              <a:rPr lang="en-US" sz="2000" dirty="0">
                <a:solidFill>
                  <a:schemeClr val="tx1">
                    <a:lumMod val="50000"/>
                  </a:schemeClr>
                </a:solidFill>
                <a:hlinkClick r:id="rId2"/>
              </a:rPr>
              <a:t>://</a:t>
            </a:r>
            <a:r>
              <a:rPr lang="en-US" sz="2000" dirty="0" smtClean="0">
                <a:solidFill>
                  <a:schemeClr val="tx1">
                    <a:lumMod val="50000"/>
                  </a:schemeClr>
                </a:solidFill>
                <a:hlinkClick r:id="rId2"/>
              </a:rPr>
              <a:t>tableau.dmps.k12.ia.us/views/PublicDashboard_022114/MapSplashScreen#4</a:t>
            </a:r>
            <a:r>
              <a:rPr lang="en-US" sz="2000" dirty="0" smtClean="0">
                <a:solidFill>
                  <a:schemeClr val="tx1">
                    <a:lumMod val="50000"/>
                  </a:schemeClr>
                </a:solidFill>
              </a:rPr>
              <a:t> </a:t>
            </a:r>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95600"/>
            <a:ext cx="2324100"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413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92500"/>
          </a:bodyPr>
          <a:lstStyle/>
          <a:p>
            <a:r>
              <a:rPr lang="en-US" dirty="0" smtClean="0"/>
              <a:t>February 24 - March 6: Collect feedback from school leaders</a:t>
            </a:r>
          </a:p>
          <a:p>
            <a:r>
              <a:rPr lang="en-US" dirty="0" smtClean="0"/>
              <a:t>March 6 - 11: Edit data snapshot according to feedback</a:t>
            </a:r>
          </a:p>
          <a:p>
            <a:r>
              <a:rPr lang="en-US" dirty="0" smtClean="0"/>
              <a:t>March 12: Internal review of final data snapshot (link will be emailed to all school leaders)</a:t>
            </a:r>
          </a:p>
          <a:p>
            <a:r>
              <a:rPr lang="en-US" dirty="0" smtClean="0"/>
              <a:t>March 17: Data snapshot posted to district website</a:t>
            </a:r>
          </a:p>
          <a:p>
            <a:endParaRPr lang="en-US" dirty="0" smtClean="0"/>
          </a:p>
          <a:p>
            <a:endParaRPr lang="en-US" dirty="0"/>
          </a:p>
        </p:txBody>
      </p:sp>
    </p:spTree>
    <p:extLst>
      <p:ext uri="{BB962C8B-B14F-4D97-AF65-F5344CB8AC3E}">
        <p14:creationId xmlns:p14="http://schemas.microsoft.com/office/powerpoint/2010/main" val="2441745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777" y="685800"/>
            <a:ext cx="6664223" cy="5022849"/>
          </a:xfrm>
          <a:prstGeom prst="rect">
            <a:avLst/>
          </a:prstGeom>
        </p:spPr>
      </p:pic>
    </p:spTree>
    <p:extLst>
      <p:ext uri="{BB962C8B-B14F-4D97-AF65-F5344CB8AC3E}">
        <p14:creationId xmlns:p14="http://schemas.microsoft.com/office/powerpoint/2010/main" val="41339843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normAutofit/>
          </a:bodyPr>
          <a:lstStyle/>
          <a:p>
            <a:r>
              <a:rPr lang="en-US" sz="3000" dirty="0"/>
              <a:t>https://www.surveymonkey.com/s/datasnapshot</a:t>
            </a:r>
          </a:p>
        </p:txBody>
      </p:sp>
    </p:spTree>
    <p:extLst>
      <p:ext uri="{BB962C8B-B14F-4D97-AF65-F5344CB8AC3E}">
        <p14:creationId xmlns:p14="http://schemas.microsoft.com/office/powerpoint/2010/main" val="2283475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572" lvl="0">
              <a:spcBef>
                <a:spcPts val="500"/>
              </a:spcBef>
              <a:spcAft>
                <a:spcPts val="800"/>
              </a:spcAft>
            </a:pPr>
            <a:r>
              <a:rPr lang="en-US" sz="4400" b="0" dirty="0"/>
              <a:t>Report all incidents of unethical behavior by students or staff </a:t>
            </a:r>
            <a:r>
              <a:rPr lang="en-US" sz="3800" b="0" dirty="0"/>
              <a:t/>
            </a:r>
            <a:br>
              <a:rPr lang="en-US" sz="3800" b="0" dirty="0"/>
            </a:br>
            <a:endParaRPr lang="en-US" dirty="0"/>
          </a:p>
        </p:txBody>
      </p:sp>
      <p:sp>
        <p:nvSpPr>
          <p:cNvPr id="3" name="Content Placeholder 2"/>
          <p:cNvSpPr>
            <a:spLocks noGrp="1"/>
          </p:cNvSpPr>
          <p:nvPr>
            <p:ph idx="1"/>
          </p:nvPr>
        </p:nvSpPr>
        <p:spPr>
          <a:xfrm>
            <a:off x="304801" y="1676400"/>
            <a:ext cx="8610600" cy="4419600"/>
          </a:xfrm>
        </p:spPr>
        <p:txBody>
          <a:bodyPr>
            <a:normAutofit lnSpcReduction="10000"/>
          </a:bodyPr>
          <a:lstStyle/>
          <a:p>
            <a:pPr>
              <a:buFont typeface="Arial" panose="020B0604020202020204" pitchFamily="34" charset="0"/>
              <a:buChar char="•"/>
            </a:pPr>
            <a:r>
              <a:rPr lang="en-US" sz="3600" dirty="0" smtClean="0"/>
              <a:t>Create documentation and deliver to Building Administrator</a:t>
            </a:r>
            <a:endParaRPr lang="en-US" sz="3600" dirty="0"/>
          </a:p>
          <a:p>
            <a:pPr>
              <a:buFont typeface="Arial" panose="020B0604020202020204" pitchFamily="34" charset="0"/>
              <a:buChar char="•"/>
            </a:pPr>
            <a:r>
              <a:rPr lang="en-US" sz="3600" dirty="0" smtClean="0"/>
              <a:t>Building Administrator will pass along the report to the assessment department</a:t>
            </a:r>
          </a:p>
          <a:p>
            <a:pPr>
              <a:buFont typeface="Arial" panose="020B0604020202020204" pitchFamily="34" charset="0"/>
              <a:buChar char="•"/>
            </a:pPr>
            <a:r>
              <a:rPr lang="en-US" sz="3600" dirty="0" smtClean="0"/>
              <a:t>Student’s tests results may be invalidated</a:t>
            </a:r>
          </a:p>
          <a:p>
            <a:pPr>
              <a:buFont typeface="Arial" panose="020B0604020202020204" pitchFamily="34" charset="0"/>
              <a:buChar char="•"/>
            </a:pPr>
            <a:r>
              <a:rPr lang="en-US" sz="3600" dirty="0" smtClean="0"/>
              <a:t>Staff member shall be disciplined according to Iowa Code and Board Policy </a:t>
            </a:r>
            <a:endParaRPr lang="en-US" sz="3600" dirty="0"/>
          </a:p>
        </p:txBody>
      </p:sp>
    </p:spTree>
    <p:extLst>
      <p:ext uri="{BB962C8B-B14F-4D97-AF65-F5344CB8AC3E}">
        <p14:creationId xmlns:p14="http://schemas.microsoft.com/office/powerpoint/2010/main" val="2126987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t>Creating a Test Schedule</a:t>
            </a:r>
          </a:p>
        </p:txBody>
      </p:sp>
      <p:sp>
        <p:nvSpPr>
          <p:cNvPr id="2" name="Content Placeholder 1"/>
          <p:cNvSpPr>
            <a:spLocks noGrp="1"/>
          </p:cNvSpPr>
          <p:nvPr>
            <p:ph idx="1"/>
          </p:nvPr>
        </p:nvSpPr>
        <p:spPr/>
        <p:txBody>
          <a:bodyPr>
            <a:normAutofit lnSpcReduction="10000"/>
          </a:bodyPr>
          <a:lstStyle/>
          <a:p>
            <a:pPr marL="4572" indent="0">
              <a:buNone/>
            </a:pPr>
            <a:r>
              <a:rPr lang="en-US" dirty="0" smtClean="0"/>
              <a:t>Determine:</a:t>
            </a:r>
          </a:p>
          <a:p>
            <a:r>
              <a:rPr lang="en-US" dirty="0" smtClean="0"/>
              <a:t>accommodations that need to be provided to ELL, Special Education students, and students with a 504 plan</a:t>
            </a:r>
          </a:p>
          <a:p>
            <a:r>
              <a:rPr lang="en-US" dirty="0" smtClean="0"/>
              <a:t>available test administrators</a:t>
            </a:r>
          </a:p>
          <a:p>
            <a:r>
              <a:rPr lang="en-US" dirty="0"/>
              <a:t>a</a:t>
            </a:r>
            <a:r>
              <a:rPr lang="en-US" dirty="0" smtClean="0"/>
              <a:t>mount of time for each test including Try Out Items (20 minutes)</a:t>
            </a:r>
          </a:p>
          <a:p>
            <a:r>
              <a:rPr lang="en-US" dirty="0"/>
              <a:t>appropriate testing rooms</a:t>
            </a:r>
          </a:p>
          <a:p>
            <a:pPr marL="4572" indent="0">
              <a:buNone/>
            </a:pPr>
            <a:endParaRPr lang="en-US" dirty="0"/>
          </a:p>
        </p:txBody>
      </p:sp>
    </p:spTree>
    <p:extLst>
      <p:ext uri="{BB962C8B-B14F-4D97-AF65-F5344CB8AC3E}">
        <p14:creationId xmlns:p14="http://schemas.microsoft.com/office/powerpoint/2010/main" val="3396883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Rooms</a:t>
            </a:r>
            <a:endParaRPr lang="en-US" dirty="0"/>
          </a:p>
        </p:txBody>
      </p:sp>
      <p:sp>
        <p:nvSpPr>
          <p:cNvPr id="3" name="Content Placeholder 2"/>
          <p:cNvSpPr>
            <a:spLocks noGrp="1"/>
          </p:cNvSpPr>
          <p:nvPr>
            <p:ph idx="1"/>
          </p:nvPr>
        </p:nvSpPr>
        <p:spPr>
          <a:xfrm>
            <a:off x="457200" y="1752600"/>
            <a:ext cx="8229600" cy="4373563"/>
          </a:xfrm>
        </p:spPr>
        <p:txBody>
          <a:bodyPr>
            <a:normAutofit/>
          </a:bodyPr>
          <a:lstStyle/>
          <a:p>
            <a:r>
              <a:rPr lang="en-US" dirty="0" smtClean="0"/>
              <a:t>Adequate lighting</a:t>
            </a:r>
          </a:p>
          <a:p>
            <a:r>
              <a:rPr lang="en-US" dirty="0" smtClean="0"/>
              <a:t>Students spaced far enough apart to prevent sharing of answers</a:t>
            </a:r>
          </a:p>
          <a:p>
            <a:r>
              <a:rPr lang="en-US" dirty="0" smtClean="0"/>
              <a:t>Adequate writing surface for answer folder and open test booklet</a:t>
            </a:r>
          </a:p>
          <a:p>
            <a:r>
              <a:rPr lang="en-US" dirty="0"/>
              <a:t>No visual aids that would allow for an unfair advantage-if in doubt cover or remove</a:t>
            </a:r>
          </a:p>
          <a:p>
            <a:pPr marL="4572" indent="0">
              <a:buNone/>
            </a:pPr>
            <a:endParaRPr lang="en-US" dirty="0"/>
          </a:p>
        </p:txBody>
      </p:sp>
    </p:spTree>
    <p:extLst>
      <p:ext uri="{BB962C8B-B14F-4D97-AF65-F5344CB8AC3E}">
        <p14:creationId xmlns:p14="http://schemas.microsoft.com/office/powerpoint/2010/main" val="2853389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Accommodations</a:t>
            </a:r>
            <a:endParaRPr lang="en-US" dirty="0"/>
          </a:p>
        </p:txBody>
      </p:sp>
      <p:sp>
        <p:nvSpPr>
          <p:cNvPr id="3" name="Content Placeholder 2"/>
          <p:cNvSpPr>
            <a:spLocks noGrp="1"/>
          </p:cNvSpPr>
          <p:nvPr>
            <p:ph idx="1"/>
          </p:nvPr>
        </p:nvSpPr>
        <p:spPr>
          <a:xfrm>
            <a:off x="457200" y="1600200"/>
            <a:ext cx="8229600" cy="4648200"/>
          </a:xfrm>
        </p:spPr>
        <p:txBody>
          <a:bodyPr>
            <a:normAutofit/>
          </a:bodyPr>
          <a:lstStyle/>
          <a:p>
            <a:pPr lvl="0"/>
            <a:r>
              <a:rPr lang="en-US" dirty="0"/>
              <a:t>Provided to students as documented on IEP or 504 Plan</a:t>
            </a:r>
          </a:p>
          <a:p>
            <a:r>
              <a:rPr lang="en-US" dirty="0" smtClean="0"/>
              <a:t>English Language Learners participate in all tests except for</a:t>
            </a:r>
          </a:p>
          <a:p>
            <a:pPr lvl="1"/>
            <a:r>
              <a:rPr lang="en-US" i="1" dirty="0" smtClean="0"/>
              <a:t>New ELL students (first year in the US) take ALL tests except the Reading </a:t>
            </a:r>
          </a:p>
          <a:p>
            <a:r>
              <a:rPr lang="en-US" dirty="0" smtClean="0"/>
              <a:t>Consult </a:t>
            </a:r>
            <a:r>
              <a:rPr lang="en-US" dirty="0"/>
              <a:t>with ELL </a:t>
            </a:r>
            <a:r>
              <a:rPr lang="en-US" dirty="0" smtClean="0"/>
              <a:t>and Special Education teachers </a:t>
            </a:r>
            <a:r>
              <a:rPr lang="en-US" dirty="0"/>
              <a:t>regarding accommodations</a:t>
            </a:r>
          </a:p>
          <a:p>
            <a:pPr marL="4572" indent="0">
              <a:buNone/>
            </a:pPr>
            <a:endParaRPr lang="en-US" dirty="0"/>
          </a:p>
          <a:p>
            <a:pPr lvl="1">
              <a:buNone/>
            </a:pPr>
            <a:endParaRPr lang="en-US" dirty="0" smtClean="0"/>
          </a:p>
        </p:txBody>
      </p:sp>
    </p:spTree>
    <p:extLst>
      <p:ext uri="{BB962C8B-B14F-4D97-AF65-F5344CB8AC3E}">
        <p14:creationId xmlns:p14="http://schemas.microsoft.com/office/powerpoint/2010/main" val="2707154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386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rPr>
              <a:t>Do’s and Don’ts</a:t>
            </a:r>
            <a:endParaRPr lang="en-US" dirty="0"/>
          </a:p>
        </p:txBody>
      </p:sp>
      <p:sp>
        <p:nvSpPr>
          <p:cNvPr id="3" name="Content Placeholder 2"/>
          <p:cNvSpPr>
            <a:spLocks noGrp="1"/>
          </p:cNvSpPr>
          <p:nvPr>
            <p:ph idx="1"/>
          </p:nvPr>
        </p:nvSpPr>
        <p:spPr>
          <a:xfrm>
            <a:off x="457200" y="1371600"/>
            <a:ext cx="8229600" cy="5029200"/>
          </a:xfrm>
        </p:spPr>
        <p:txBody>
          <a:bodyPr>
            <a:normAutofit fontScale="92500" lnSpcReduction="20000"/>
          </a:bodyPr>
          <a:lstStyle/>
          <a:p>
            <a:pPr lvl="0"/>
            <a:r>
              <a:rPr lang="en-US" dirty="0"/>
              <a:t>Do document ELL </a:t>
            </a:r>
            <a:r>
              <a:rPr lang="en-US" dirty="0" smtClean="0"/>
              <a:t>accommodations by referring to Testing Accommodations with Codes document </a:t>
            </a:r>
            <a:r>
              <a:rPr lang="en-US" dirty="0"/>
              <a:t>and send to the ELL </a:t>
            </a:r>
            <a:r>
              <a:rPr lang="en-US" dirty="0" smtClean="0"/>
              <a:t>department</a:t>
            </a:r>
          </a:p>
          <a:p>
            <a:pPr lvl="0"/>
            <a:r>
              <a:rPr lang="en-US" dirty="0" smtClean="0"/>
              <a:t>Do follow recommended testing </a:t>
            </a:r>
            <a:r>
              <a:rPr lang="en-US" b="1" dirty="0" smtClean="0"/>
              <a:t>practices</a:t>
            </a:r>
            <a:r>
              <a:rPr lang="en-US" dirty="0" smtClean="0"/>
              <a:t> for ELL students</a:t>
            </a:r>
          </a:p>
          <a:p>
            <a:pPr lvl="0"/>
            <a:r>
              <a:rPr lang="en-US" dirty="0" smtClean="0"/>
              <a:t>Do ensure that all students with </a:t>
            </a:r>
            <a:r>
              <a:rPr lang="en-US" b="1" dirty="0" smtClean="0"/>
              <a:t>documented</a:t>
            </a:r>
            <a:r>
              <a:rPr lang="en-US" dirty="0" smtClean="0"/>
              <a:t> accommodations actually receive these accommodations</a:t>
            </a:r>
          </a:p>
          <a:p>
            <a:pPr lvl="0"/>
            <a:r>
              <a:rPr lang="en-US" dirty="0" smtClean="0"/>
              <a:t>Do use the documents available on the Assessment Site to support the teachers administering the tests</a:t>
            </a:r>
          </a:p>
          <a:p>
            <a:pPr lvl="0"/>
            <a:endParaRPr lang="en-US" dirty="0"/>
          </a:p>
          <a:p>
            <a:endParaRPr lang="en-US" dirty="0"/>
          </a:p>
        </p:txBody>
      </p:sp>
    </p:spTree>
    <p:extLst>
      <p:ext uri="{BB962C8B-B14F-4D97-AF65-F5344CB8AC3E}">
        <p14:creationId xmlns:p14="http://schemas.microsoft.com/office/powerpoint/2010/main" val="2870959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 and Don’ts</a:t>
            </a:r>
            <a:endParaRPr lang="en-US" dirty="0"/>
          </a:p>
        </p:txBody>
      </p:sp>
      <p:sp>
        <p:nvSpPr>
          <p:cNvPr id="3" name="Content Placeholder 2"/>
          <p:cNvSpPr>
            <a:spLocks noGrp="1"/>
          </p:cNvSpPr>
          <p:nvPr>
            <p:ph idx="1"/>
          </p:nvPr>
        </p:nvSpPr>
        <p:spPr>
          <a:xfrm>
            <a:off x="228600" y="2057400"/>
            <a:ext cx="8686800" cy="4068763"/>
          </a:xfrm>
        </p:spPr>
        <p:txBody>
          <a:bodyPr>
            <a:normAutofit/>
          </a:bodyPr>
          <a:lstStyle/>
          <a:p>
            <a:r>
              <a:rPr lang="en-US" dirty="0" smtClean="0"/>
              <a:t>Don’t read the reading comprehension test passages, questions, or answers to anyone</a:t>
            </a:r>
          </a:p>
          <a:p>
            <a:r>
              <a:rPr lang="en-US" dirty="0" smtClean="0"/>
              <a:t>Don’t provide dictionaries with definitions</a:t>
            </a:r>
          </a:p>
          <a:p>
            <a:r>
              <a:rPr lang="en-US" dirty="0" smtClean="0"/>
              <a:t>Don’t translate questions and answers</a:t>
            </a:r>
          </a:p>
          <a:p>
            <a:r>
              <a:rPr lang="en-US" dirty="0" smtClean="0"/>
              <a:t>Don’t alert students to possible errors</a:t>
            </a:r>
          </a:p>
          <a:p>
            <a:pPr marL="4572" indent="0">
              <a:buNone/>
            </a:pPr>
            <a:endParaRPr lang="en-US" dirty="0"/>
          </a:p>
        </p:txBody>
      </p:sp>
    </p:spTree>
    <p:extLst>
      <p:ext uri="{BB962C8B-B14F-4D97-AF65-F5344CB8AC3E}">
        <p14:creationId xmlns:p14="http://schemas.microsoft.com/office/powerpoint/2010/main" val="4075572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
            <a:ext cx="8229600" cy="1143000"/>
          </a:xfrm>
        </p:spPr>
        <p:txBody>
          <a:bodyPr/>
          <a:lstStyle/>
          <a:p>
            <a:r>
              <a:rPr lang="en-US" dirty="0" smtClean="0"/>
              <a:t>Today’s </a:t>
            </a:r>
            <a:r>
              <a:rPr lang="en-US" dirty="0" smtClean="0">
                <a:solidFill>
                  <a:srgbClr val="FFC000"/>
                </a:solidFill>
              </a:rPr>
              <a:t>Agenda</a:t>
            </a:r>
            <a:endParaRPr lang="en-US" dirty="0">
              <a:solidFill>
                <a:srgbClr val="FFC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2777096"/>
              </p:ext>
            </p:extLst>
          </p:nvPr>
        </p:nvGraphicFramePr>
        <p:xfrm>
          <a:off x="152400" y="1676400"/>
          <a:ext cx="8763000" cy="4066032"/>
        </p:xfrm>
        <a:graphic>
          <a:graphicData uri="http://schemas.openxmlformats.org/drawingml/2006/table">
            <a:tbl>
              <a:tblPr firstRow="1" firstCol="1" bandRow="1">
                <a:tableStyleId>{5C22544A-7EE6-4342-B048-85BDC9FD1C3A}</a:tableStyleId>
              </a:tblPr>
              <a:tblGrid>
                <a:gridCol w="1524000"/>
                <a:gridCol w="3276600"/>
                <a:gridCol w="2286000"/>
                <a:gridCol w="1676400"/>
              </a:tblGrid>
              <a:tr h="236810">
                <a:tc>
                  <a:txBody>
                    <a:bodyPr/>
                    <a:lstStyle/>
                    <a:p>
                      <a:pPr marL="0" marR="0" algn="ctr">
                        <a:lnSpc>
                          <a:spcPct val="115000"/>
                        </a:lnSpc>
                        <a:spcBef>
                          <a:spcPts val="0"/>
                        </a:spcBef>
                        <a:spcAft>
                          <a:spcPts val="0"/>
                        </a:spcAft>
                      </a:pPr>
                      <a:r>
                        <a:rPr lang="en-US" sz="1600" dirty="0">
                          <a:effectLst/>
                        </a:rPr>
                        <a:t>Time Frame</a:t>
                      </a:r>
                      <a:endParaRPr lang="en-US" sz="1400" dirty="0">
                        <a:effectLst/>
                        <a:latin typeface="Calibri"/>
                        <a:ea typeface="Times New Roman"/>
                        <a:cs typeface="Times New Roman"/>
                      </a:endParaRPr>
                    </a:p>
                  </a:txBody>
                  <a:tcPr marL="52615" marR="52615" marT="0" marB="0" anchor="b"/>
                </a:tc>
                <a:tc>
                  <a:txBody>
                    <a:bodyPr/>
                    <a:lstStyle/>
                    <a:p>
                      <a:pPr marL="0" marR="0" algn="ctr">
                        <a:lnSpc>
                          <a:spcPct val="115000"/>
                        </a:lnSpc>
                        <a:spcBef>
                          <a:spcPts val="0"/>
                        </a:spcBef>
                        <a:spcAft>
                          <a:spcPts val="0"/>
                        </a:spcAft>
                      </a:pPr>
                      <a:r>
                        <a:rPr lang="en-US" sz="1600" dirty="0">
                          <a:effectLst/>
                        </a:rPr>
                        <a:t>Agenda Item</a:t>
                      </a:r>
                      <a:endParaRPr lang="en-US" sz="1400" dirty="0">
                        <a:effectLst/>
                        <a:latin typeface="Calibri"/>
                        <a:ea typeface="Times New Roman"/>
                        <a:cs typeface="Times New Roman"/>
                      </a:endParaRPr>
                    </a:p>
                  </a:txBody>
                  <a:tcPr marL="52615" marR="52615" marT="0" marB="0" anchor="b"/>
                </a:tc>
                <a:tc>
                  <a:txBody>
                    <a:bodyPr/>
                    <a:lstStyle/>
                    <a:p>
                      <a:pPr marL="0" marR="0" algn="ctr">
                        <a:lnSpc>
                          <a:spcPct val="115000"/>
                        </a:lnSpc>
                        <a:spcBef>
                          <a:spcPts val="0"/>
                        </a:spcBef>
                        <a:spcAft>
                          <a:spcPts val="0"/>
                        </a:spcAft>
                      </a:pPr>
                      <a:r>
                        <a:rPr lang="en-US" sz="1600" dirty="0">
                          <a:effectLst/>
                        </a:rPr>
                        <a:t>Area of Focus</a:t>
                      </a:r>
                      <a:endParaRPr lang="en-US" sz="1400" dirty="0">
                        <a:effectLst/>
                        <a:latin typeface="Calibri"/>
                        <a:ea typeface="Times New Roman"/>
                        <a:cs typeface="Times New Roman"/>
                      </a:endParaRPr>
                    </a:p>
                  </a:txBody>
                  <a:tcPr marL="52615" marR="52615" marT="0" marB="0" anchor="b"/>
                </a:tc>
                <a:tc>
                  <a:txBody>
                    <a:bodyPr/>
                    <a:lstStyle/>
                    <a:p>
                      <a:pPr marL="0" marR="0" algn="ctr">
                        <a:lnSpc>
                          <a:spcPct val="115000"/>
                        </a:lnSpc>
                        <a:spcBef>
                          <a:spcPts val="0"/>
                        </a:spcBef>
                        <a:spcAft>
                          <a:spcPts val="0"/>
                        </a:spcAft>
                      </a:pPr>
                      <a:r>
                        <a:rPr lang="en-US" sz="1600" dirty="0" smtClean="0">
                          <a:effectLst/>
                        </a:rPr>
                        <a:t>Presenter</a:t>
                      </a:r>
                      <a:endParaRPr lang="en-US" sz="1100" dirty="0">
                        <a:effectLst/>
                        <a:latin typeface="Calibri"/>
                        <a:ea typeface="Times New Roman"/>
                        <a:cs typeface="Times New Roman"/>
                      </a:endParaRPr>
                    </a:p>
                  </a:txBody>
                  <a:tcPr marL="52615" marR="52615" marT="0" marB="0" anchor="b"/>
                </a:tc>
              </a:tr>
              <a:tr h="420624">
                <a:tc>
                  <a:txBody>
                    <a:bodyPr/>
                    <a:lstStyle/>
                    <a:p>
                      <a:pPr marL="0" marR="0">
                        <a:lnSpc>
                          <a:spcPct val="115000"/>
                        </a:lnSpc>
                        <a:spcBef>
                          <a:spcPts val="0"/>
                        </a:spcBef>
                        <a:spcAft>
                          <a:spcPts val="0"/>
                        </a:spcAft>
                      </a:pPr>
                      <a:r>
                        <a:rPr lang="en-US" sz="1600" dirty="0">
                          <a:effectLst/>
                        </a:rPr>
                        <a:t>8:30-8:35am</a:t>
                      </a:r>
                      <a:endParaRPr lang="en-US" sz="1600" dirty="0">
                        <a:effectLst/>
                        <a:latin typeface="Calibri"/>
                        <a:ea typeface="Times New Roman"/>
                        <a:cs typeface="Times New Roman"/>
                      </a:endParaRPr>
                    </a:p>
                  </a:txBody>
                  <a:tcPr marL="52615" marR="52615" marT="0" marB="0" anchor="ctr"/>
                </a:tc>
                <a:tc gridSpan="2">
                  <a:txBody>
                    <a:bodyPr/>
                    <a:lstStyle/>
                    <a:p>
                      <a:pPr marL="0" marR="0">
                        <a:lnSpc>
                          <a:spcPct val="115000"/>
                        </a:lnSpc>
                        <a:spcBef>
                          <a:spcPts val="0"/>
                        </a:spcBef>
                        <a:spcAft>
                          <a:spcPts val="0"/>
                        </a:spcAft>
                      </a:pPr>
                      <a:r>
                        <a:rPr lang="en-US" sz="1600" dirty="0">
                          <a:effectLst/>
                        </a:rPr>
                        <a:t>Welcome and Overview of Agenda</a:t>
                      </a:r>
                      <a:endParaRPr lang="en-US" sz="1600" dirty="0">
                        <a:effectLst/>
                        <a:latin typeface="Calibri"/>
                        <a:ea typeface="Times New Roman"/>
                        <a:cs typeface="Times New Roman"/>
                      </a:endParaRPr>
                    </a:p>
                  </a:txBody>
                  <a:tcPr marL="52615" marR="52615"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Carlyn Cox</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rPr>
                        <a:t>8:35-9:20am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Iowa Assessment</a:t>
                      </a:r>
                      <a:endParaRPr lang="en-US" sz="1600" dirty="0">
                        <a:effectLst/>
                      </a:endParaRPr>
                    </a:p>
                  </a:txBody>
                  <a:tcPr marL="52615" marR="52615" marT="0" marB="0" anchor="ctr"/>
                </a:tc>
                <a:tc>
                  <a:txBody>
                    <a:bodyPr/>
                    <a:lstStyle/>
                    <a:p>
                      <a:pPr marL="0" marR="0" algn="ctr">
                        <a:lnSpc>
                          <a:spcPct val="115000"/>
                        </a:lnSpc>
                        <a:spcBef>
                          <a:spcPts val="0"/>
                        </a:spcBef>
                        <a:spcAft>
                          <a:spcPts val="0"/>
                        </a:spcAft>
                      </a:pPr>
                      <a:r>
                        <a:rPr lang="en-US" sz="1100" dirty="0">
                          <a:effectLst/>
                        </a:rPr>
                        <a:t>Data-Driven Decision Making</a:t>
                      </a:r>
                      <a:endParaRPr lang="en-US" sz="1100" dirty="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200" dirty="0" smtClean="0">
                          <a:effectLst/>
                        </a:rPr>
                        <a:t>Cindy Slinger</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rPr>
                        <a:t>9:20-9:30am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Celebrations &amp; Updates</a:t>
                      </a:r>
                      <a:endParaRPr lang="en-US" sz="1600" dirty="0">
                        <a:effectLst/>
                      </a:endParaRPr>
                    </a:p>
                  </a:txBody>
                  <a:tcPr marL="52615" marR="52615" marT="0" marB="0" anchor="ctr"/>
                </a:tc>
                <a:tc>
                  <a:txBody>
                    <a:bodyPr/>
                    <a:lstStyle/>
                    <a:p>
                      <a:pPr marL="0" marR="0" algn="ctr">
                        <a:lnSpc>
                          <a:spcPct val="115000"/>
                        </a:lnSpc>
                        <a:spcBef>
                          <a:spcPts val="0"/>
                        </a:spcBef>
                        <a:spcAft>
                          <a:spcPts val="0"/>
                        </a:spcAft>
                      </a:pPr>
                      <a:r>
                        <a:rPr lang="en-US" sz="1100" dirty="0" smtClean="0">
                          <a:effectLst/>
                        </a:rPr>
                        <a:t>Data-Driven Decision Making</a:t>
                      </a:r>
                      <a:endParaRPr lang="en-US" sz="1100" dirty="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200" dirty="0" err="1" smtClean="0">
                          <a:effectLst/>
                        </a:rPr>
                        <a:t>Carlyn</a:t>
                      </a:r>
                      <a:r>
                        <a:rPr lang="en-US" sz="1200" dirty="0" smtClean="0">
                          <a:effectLst/>
                        </a:rPr>
                        <a:t> Cox</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rPr>
                        <a:t>9:30-10:00am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Go Math Framework for Teaching</a:t>
                      </a:r>
                      <a:endParaRPr lang="en-US" sz="1600" dirty="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100" dirty="0" smtClean="0">
                          <a:effectLst/>
                        </a:rPr>
                        <a:t>Effective Instructional Practices</a:t>
                      </a:r>
                      <a:endParaRPr lang="en-US" sz="1100" dirty="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200" dirty="0" smtClean="0">
                          <a:effectLst/>
                        </a:rPr>
                        <a:t>Anna Taggart</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rPr>
                        <a:t>10:00 -10:30am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Go Math Chapter One + Guide</a:t>
                      </a:r>
                      <a:endParaRPr lang="en-US" sz="1600" dirty="0">
                        <a:effectLst/>
                      </a:endParaRPr>
                    </a:p>
                  </a:txBody>
                  <a:tcPr marL="52615" marR="52615"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dirty="0" smtClean="0">
                          <a:effectLst/>
                        </a:rPr>
                        <a:t>Effective Instructional Practices</a:t>
                      </a:r>
                      <a:endParaRPr lang="en-US" sz="1100" dirty="0" smtClean="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200" dirty="0" smtClean="0">
                          <a:effectLst/>
                        </a:rPr>
                        <a:t>J. Starr</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rPr>
                        <a:t>10:30-10:45am</a:t>
                      </a:r>
                      <a:endParaRPr lang="en-US" sz="1600" dirty="0">
                        <a:effectLst/>
                        <a:latin typeface="Calibri"/>
                        <a:ea typeface="Times New Roman"/>
                        <a:cs typeface="Times New Roman"/>
                      </a:endParaRPr>
                    </a:p>
                  </a:txBody>
                  <a:tcPr marL="52615" marR="52615" marT="0" marB="0" anchor="ctr"/>
                </a:tc>
                <a:tc gridSpan="3">
                  <a:txBody>
                    <a:bodyPr/>
                    <a:lstStyle/>
                    <a:p>
                      <a:pPr marL="0" marR="0">
                        <a:lnSpc>
                          <a:spcPct val="115000"/>
                        </a:lnSpc>
                        <a:spcBef>
                          <a:spcPts val="0"/>
                        </a:spcBef>
                        <a:spcAft>
                          <a:spcPts val="0"/>
                        </a:spcAft>
                      </a:pPr>
                      <a:r>
                        <a:rPr lang="en-US" sz="1600" dirty="0" smtClean="0">
                          <a:effectLst/>
                        </a:rPr>
                        <a:t>Break</a:t>
                      </a:r>
                      <a:endParaRPr lang="en-US" sz="1600" dirty="0">
                        <a:effectLst/>
                      </a:endParaRPr>
                    </a:p>
                  </a:txBody>
                  <a:tcPr marL="52615" marR="52615" marT="0" marB="0" anchor="ctr"/>
                </a:tc>
                <a:tc hMerge="1">
                  <a:txBody>
                    <a:bodyPr/>
                    <a:lstStyle/>
                    <a:p>
                      <a:endParaRPr lang="en-US"/>
                    </a:p>
                  </a:txBody>
                  <a:tcPr/>
                </a:tc>
                <a:tc hMerge="1">
                  <a:txBody>
                    <a:bodyPr/>
                    <a:lstStyle/>
                    <a:p>
                      <a:endParaRPr lang="en-US"/>
                    </a:p>
                  </a:txBody>
                  <a:tcPr/>
                </a:tc>
              </a:tr>
              <a:tr h="420624">
                <a:tc>
                  <a:txBody>
                    <a:bodyPr/>
                    <a:lstStyle/>
                    <a:p>
                      <a:pPr marL="0" marR="0">
                        <a:lnSpc>
                          <a:spcPct val="115000"/>
                        </a:lnSpc>
                        <a:spcBef>
                          <a:spcPts val="0"/>
                        </a:spcBef>
                        <a:spcAft>
                          <a:spcPts val="0"/>
                        </a:spcAft>
                      </a:pPr>
                      <a:r>
                        <a:rPr lang="en-US" sz="1600" dirty="0" smtClean="0">
                          <a:effectLst/>
                        </a:rPr>
                        <a:t>10:45-11:40am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Supporting Implementation</a:t>
                      </a:r>
                      <a:endParaRPr lang="en-US" sz="1600" dirty="0">
                        <a:effectLst/>
                      </a:endParaRPr>
                    </a:p>
                  </a:txBody>
                  <a:tcPr marL="52615" marR="52615" marT="0" marB="0" anchor="ctr"/>
                </a:tc>
                <a:tc>
                  <a:txBody>
                    <a:bodyPr/>
                    <a:lstStyle/>
                    <a:p>
                      <a:pPr marL="0" marR="0" algn="ctr">
                        <a:lnSpc>
                          <a:spcPct val="115000"/>
                        </a:lnSpc>
                        <a:spcBef>
                          <a:spcPts val="0"/>
                        </a:spcBef>
                        <a:spcAft>
                          <a:spcPts val="0"/>
                        </a:spcAft>
                      </a:pPr>
                      <a:r>
                        <a:rPr lang="en-US" sz="1100" dirty="0" smtClean="0">
                          <a:effectLst/>
                        </a:rPr>
                        <a:t>Collaborative Structures</a:t>
                      </a:r>
                      <a:endParaRPr lang="en-US" sz="1100" dirty="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200" dirty="0" smtClean="0">
                          <a:effectLst/>
                        </a:rPr>
                        <a:t>Anna</a:t>
                      </a:r>
                      <a:r>
                        <a:rPr lang="en-US" sz="1200" baseline="0" dirty="0" smtClean="0">
                          <a:effectLst/>
                        </a:rPr>
                        <a:t> Taggart + </a:t>
                      </a:r>
                    </a:p>
                    <a:p>
                      <a:pPr marL="0" marR="0" algn="ctr">
                        <a:lnSpc>
                          <a:spcPct val="115000"/>
                        </a:lnSpc>
                        <a:spcBef>
                          <a:spcPts val="0"/>
                        </a:spcBef>
                        <a:spcAft>
                          <a:spcPts val="0"/>
                        </a:spcAft>
                      </a:pPr>
                      <a:r>
                        <a:rPr lang="en-US" sz="1200" baseline="0" dirty="0" smtClean="0">
                          <a:effectLst/>
                        </a:rPr>
                        <a:t>Carlyn Cox</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rPr>
                        <a:t>11:40-12:00pm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Next Steps</a:t>
                      </a:r>
                      <a:endParaRPr lang="en-US" sz="1600" dirty="0">
                        <a:effectLst/>
                      </a:endParaRPr>
                    </a:p>
                  </a:txBody>
                  <a:tcPr marL="52615" marR="52615" marT="0" marB="0" anchor="ctr"/>
                </a:tc>
                <a:tc>
                  <a:txBody>
                    <a:bodyPr/>
                    <a:lstStyle/>
                    <a:p>
                      <a:pPr marL="0" marR="0" algn="ctr">
                        <a:lnSpc>
                          <a:spcPct val="115000"/>
                        </a:lnSpc>
                        <a:spcBef>
                          <a:spcPts val="0"/>
                        </a:spcBef>
                        <a:spcAft>
                          <a:spcPts val="0"/>
                        </a:spcAft>
                      </a:pPr>
                      <a:r>
                        <a:rPr lang="en-US" sz="1100" dirty="0" smtClean="0">
                          <a:effectLst/>
                        </a:rPr>
                        <a:t>Collaborative Structures</a:t>
                      </a:r>
                      <a:endParaRPr lang="en-US" sz="1100" dirty="0">
                        <a:effectLst/>
                        <a:latin typeface="Calibri"/>
                        <a:ea typeface="Times New Roman"/>
                        <a:cs typeface="Times New Roman"/>
                      </a:endParaRPr>
                    </a:p>
                  </a:txBody>
                  <a:tcPr marL="52615" marR="52615" marT="0" marB="0" anchor="ctr"/>
                </a:tc>
                <a:tc>
                  <a:txBody>
                    <a:bodyPr/>
                    <a:lstStyle/>
                    <a:p>
                      <a:pPr marL="0" marR="0" algn="ctr">
                        <a:lnSpc>
                          <a:spcPct val="115000"/>
                        </a:lnSpc>
                        <a:spcBef>
                          <a:spcPts val="0"/>
                        </a:spcBef>
                        <a:spcAft>
                          <a:spcPts val="0"/>
                        </a:spcAft>
                      </a:pPr>
                      <a:r>
                        <a:rPr lang="en-US" sz="1200" baseline="0" dirty="0" err="1" smtClean="0">
                          <a:effectLst/>
                        </a:rPr>
                        <a:t>Carlyn</a:t>
                      </a:r>
                      <a:r>
                        <a:rPr lang="en-US" sz="1200" baseline="0" dirty="0" smtClean="0">
                          <a:effectLst/>
                        </a:rPr>
                        <a:t> Cox</a:t>
                      </a:r>
                      <a:endParaRPr lang="en-US" sz="1200" dirty="0">
                        <a:effectLst/>
                        <a:latin typeface="Calibri"/>
                        <a:ea typeface="Times New Roman"/>
                        <a:cs typeface="Times New Roman"/>
                      </a:endParaRPr>
                    </a:p>
                  </a:txBody>
                  <a:tcPr marL="52615" marR="52615" marT="0" marB="0" anchor="ctr"/>
                </a:tc>
              </a:tr>
              <a:tr h="420624">
                <a:tc>
                  <a:txBody>
                    <a:bodyPr/>
                    <a:lstStyle/>
                    <a:p>
                      <a:pPr marL="0" marR="0">
                        <a:lnSpc>
                          <a:spcPct val="115000"/>
                        </a:lnSpc>
                        <a:spcBef>
                          <a:spcPts val="0"/>
                        </a:spcBef>
                        <a:spcAft>
                          <a:spcPts val="0"/>
                        </a:spcAft>
                      </a:pPr>
                      <a:r>
                        <a:rPr lang="en-US" sz="1600" dirty="0" smtClean="0">
                          <a:effectLst/>
                          <a:latin typeface="Calibri"/>
                          <a:ea typeface="Times New Roman"/>
                          <a:cs typeface="Times New Roman"/>
                        </a:rPr>
                        <a:t>12:00</a:t>
                      </a:r>
                      <a:r>
                        <a:rPr lang="en-US" sz="1600" baseline="0" dirty="0" smtClean="0">
                          <a:effectLst/>
                          <a:latin typeface="Calibri"/>
                          <a:ea typeface="Times New Roman"/>
                          <a:cs typeface="Times New Roman"/>
                        </a:rPr>
                        <a:t>-12:20pm</a:t>
                      </a:r>
                      <a:endParaRPr lang="en-US" sz="1600" dirty="0">
                        <a:effectLst/>
                        <a:latin typeface="Calibri"/>
                        <a:ea typeface="Times New Roman"/>
                        <a:cs typeface="Times New Roman"/>
                      </a:endParaRPr>
                    </a:p>
                  </a:txBody>
                  <a:tcPr marL="52615" marR="52615" marT="0" marB="0" anchor="ctr"/>
                </a:tc>
                <a:tc>
                  <a:txBody>
                    <a:bodyPr/>
                    <a:lstStyle/>
                    <a:p>
                      <a:pPr marL="0" marR="0">
                        <a:lnSpc>
                          <a:spcPct val="115000"/>
                        </a:lnSpc>
                        <a:spcBef>
                          <a:spcPts val="0"/>
                        </a:spcBef>
                        <a:spcAft>
                          <a:spcPts val="0"/>
                        </a:spcAft>
                      </a:pPr>
                      <a:r>
                        <a:rPr lang="en-US" sz="1600" dirty="0" smtClean="0">
                          <a:effectLst/>
                        </a:rPr>
                        <a:t>Data Dashboard</a:t>
                      </a:r>
                      <a:endParaRPr lang="en-US" sz="1600" dirty="0">
                        <a:effectLst/>
                      </a:endParaRPr>
                    </a:p>
                  </a:txBody>
                  <a:tcPr marL="52615" marR="52615"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100" dirty="0" smtClean="0">
                          <a:effectLst/>
                        </a:rPr>
                        <a:t>Data-Driven Decision Making</a:t>
                      </a:r>
                      <a:endParaRPr lang="en-US" sz="1100" dirty="0" smtClean="0">
                        <a:effectLst/>
                        <a:latin typeface="Calibri"/>
                        <a:ea typeface="Times New Roman"/>
                        <a:cs typeface="Times New Roman"/>
                      </a:endParaRPr>
                    </a:p>
                  </a:txBody>
                  <a:tcPr marL="52615" marR="52615"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US" sz="1200" baseline="0" dirty="0" smtClean="0">
                          <a:effectLst/>
                        </a:rPr>
                        <a:t>Nick </a:t>
                      </a:r>
                      <a:r>
                        <a:rPr lang="en-US" sz="1200" baseline="0" dirty="0" err="1" smtClean="0">
                          <a:effectLst/>
                        </a:rPr>
                        <a:t>Lenhardt</a:t>
                      </a:r>
                      <a:r>
                        <a:rPr lang="en-US" sz="1200" baseline="0" dirty="0" smtClean="0">
                          <a:effectLst/>
                        </a:rPr>
                        <a:t> + </a:t>
                      </a:r>
                    </a:p>
                    <a:p>
                      <a:pPr marL="0" marR="0" indent="0" algn="ctr" defTabSz="457200" rtl="0" eaLnBrk="1" fontAlgn="auto" latinLnBrk="0" hangingPunct="1">
                        <a:lnSpc>
                          <a:spcPct val="115000"/>
                        </a:lnSpc>
                        <a:spcBef>
                          <a:spcPts val="0"/>
                        </a:spcBef>
                        <a:spcAft>
                          <a:spcPts val="0"/>
                        </a:spcAft>
                        <a:buClrTx/>
                        <a:buSzTx/>
                        <a:buFontTx/>
                        <a:buNone/>
                        <a:tabLst/>
                        <a:defRPr/>
                      </a:pPr>
                      <a:r>
                        <a:rPr lang="en-US" sz="1200" baseline="0" dirty="0" smtClean="0">
                          <a:effectLst/>
                        </a:rPr>
                        <a:t>Mary Grinstead</a:t>
                      </a:r>
                      <a:endParaRPr lang="en-US" sz="1200" dirty="0" smtClean="0">
                        <a:effectLst/>
                        <a:latin typeface="Calibri"/>
                        <a:ea typeface="Times New Roman"/>
                        <a:cs typeface="Times New Roman"/>
                      </a:endParaRPr>
                    </a:p>
                  </a:txBody>
                  <a:tcPr marL="52615" marR="52615" marT="0" marB="0" anchor="ctr"/>
                </a:tc>
              </a:tr>
            </a:tbl>
          </a:graphicData>
        </a:graphic>
      </p:graphicFrame>
    </p:spTree>
    <p:extLst>
      <p:ext uri="{BB962C8B-B14F-4D97-AF65-F5344CB8AC3E}">
        <p14:creationId xmlns:p14="http://schemas.microsoft.com/office/powerpoint/2010/main" val="50272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Distributing Testing Materials</a:t>
            </a:r>
            <a:endParaRPr lang="en-US" dirty="0"/>
          </a:p>
        </p:txBody>
      </p:sp>
      <p:sp>
        <p:nvSpPr>
          <p:cNvPr id="3" name="Content Placeholder 2"/>
          <p:cNvSpPr>
            <a:spLocks noGrp="1"/>
          </p:cNvSpPr>
          <p:nvPr>
            <p:ph idx="1"/>
          </p:nvPr>
        </p:nvSpPr>
        <p:spPr>
          <a:xfrm>
            <a:off x="457200" y="1676400"/>
            <a:ext cx="8229600" cy="4449763"/>
          </a:xfrm>
        </p:spPr>
        <p:txBody>
          <a:bodyPr>
            <a:normAutofit lnSpcReduction="10000"/>
          </a:bodyPr>
          <a:lstStyle/>
          <a:p>
            <a:r>
              <a:rPr lang="en-US" dirty="0" smtClean="0"/>
              <a:t>Bar code labels come separately from answer folders and test booklets</a:t>
            </a:r>
          </a:p>
          <a:p>
            <a:r>
              <a:rPr lang="en-US" dirty="0" smtClean="0"/>
              <a:t>Bar code labels must be affixed to the answer folders</a:t>
            </a:r>
          </a:p>
          <a:p>
            <a:r>
              <a:rPr lang="en-US" dirty="0" smtClean="0"/>
              <a:t>Need more bar code labels-email the Order Form for Addition Barcode Labels (p.27) to Cindy Slinger within the first 2 days of testing</a:t>
            </a:r>
          </a:p>
          <a:p>
            <a:r>
              <a:rPr lang="en-US" dirty="0" smtClean="0"/>
              <a:t>Detailed instructions on page 17</a:t>
            </a:r>
            <a:endParaRPr lang="en-US" dirty="0"/>
          </a:p>
          <a:p>
            <a:endParaRPr lang="en-US" dirty="0" smtClean="0"/>
          </a:p>
          <a:p>
            <a:endParaRPr lang="en-US" dirty="0"/>
          </a:p>
        </p:txBody>
      </p:sp>
    </p:spTree>
    <p:extLst>
      <p:ext uri="{BB962C8B-B14F-4D97-AF65-F5344CB8AC3E}">
        <p14:creationId xmlns:p14="http://schemas.microsoft.com/office/powerpoint/2010/main" val="16740531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Assessment Audit p. 19</a:t>
            </a:r>
            <a:endParaRPr lang="en-US" dirty="0"/>
          </a:p>
        </p:txBody>
      </p:sp>
      <p:sp>
        <p:nvSpPr>
          <p:cNvPr id="3" name="Content Placeholder 2"/>
          <p:cNvSpPr>
            <a:spLocks noGrp="1"/>
          </p:cNvSpPr>
          <p:nvPr>
            <p:ph idx="1"/>
          </p:nvPr>
        </p:nvSpPr>
        <p:spPr>
          <a:xfrm>
            <a:off x="457200" y="1828800"/>
            <a:ext cx="8229600" cy="3962400"/>
          </a:xfrm>
        </p:spPr>
        <p:txBody>
          <a:bodyPr>
            <a:normAutofit fontScale="92500" lnSpcReduction="10000"/>
          </a:bodyPr>
          <a:lstStyle/>
          <a:p>
            <a:r>
              <a:rPr lang="en-US" dirty="0" smtClean="0"/>
              <a:t>To support test administration, identify needs for improvement, and standardize testing experience for students</a:t>
            </a:r>
          </a:p>
          <a:p>
            <a:r>
              <a:rPr lang="en-US" dirty="0" smtClean="0"/>
              <a:t>Information will be used to improve training the following year</a:t>
            </a:r>
          </a:p>
          <a:p>
            <a:r>
              <a:rPr lang="en-US" dirty="0" smtClean="0"/>
              <a:t>Building administrators will be notified if their building is randomly selected for the audit by email</a:t>
            </a:r>
            <a:endParaRPr lang="en-US" dirty="0"/>
          </a:p>
        </p:txBody>
      </p:sp>
    </p:spTree>
    <p:extLst>
      <p:ext uri="{BB962C8B-B14F-4D97-AF65-F5344CB8AC3E}">
        <p14:creationId xmlns:p14="http://schemas.microsoft.com/office/powerpoint/2010/main" val="1003860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71600" y="3429000"/>
            <a:ext cx="6400800" cy="1981200"/>
          </a:xfrm>
        </p:spPr>
        <p:txBody>
          <a:bodyPr>
            <a:normAutofit fontScale="92500" lnSpcReduction="20000"/>
          </a:bodyPr>
          <a:lstStyle/>
          <a:p>
            <a:r>
              <a:rPr lang="en-US" dirty="0">
                <a:solidFill>
                  <a:schemeClr val="tx1"/>
                </a:solidFill>
              </a:rPr>
              <a:t>Flyers available to distribute to parents a week before test administration </a:t>
            </a:r>
            <a:r>
              <a:rPr lang="en-US" dirty="0" smtClean="0">
                <a:solidFill>
                  <a:schemeClr val="tx1"/>
                </a:solidFill>
              </a:rPr>
              <a:t>(p.21)</a:t>
            </a:r>
            <a:endParaRPr lang="en-US" dirty="0">
              <a:solidFill>
                <a:schemeClr val="tx1"/>
              </a:solidFill>
            </a:endParaRPr>
          </a:p>
          <a:p>
            <a:r>
              <a:rPr lang="en-US" dirty="0">
                <a:solidFill>
                  <a:schemeClr val="tx1"/>
                </a:solidFill>
              </a:rPr>
              <a:t>Opt Out forms are available </a:t>
            </a:r>
            <a:r>
              <a:rPr lang="en-US" dirty="0" smtClean="0">
                <a:solidFill>
                  <a:schemeClr val="tx1"/>
                </a:solidFill>
              </a:rPr>
              <a:t>if parents </a:t>
            </a:r>
            <a:r>
              <a:rPr lang="en-US" dirty="0">
                <a:solidFill>
                  <a:schemeClr val="tx1"/>
                </a:solidFill>
              </a:rPr>
              <a:t>request </a:t>
            </a:r>
            <a:r>
              <a:rPr lang="en-US" dirty="0" smtClean="0">
                <a:solidFill>
                  <a:schemeClr val="tx1"/>
                </a:solidFill>
              </a:rPr>
              <a:t>p. 22-23</a:t>
            </a:r>
            <a:endParaRPr lang="en-US" dirty="0">
              <a:solidFill>
                <a:schemeClr val="tx1"/>
              </a:solidFill>
            </a:endParaRPr>
          </a:p>
          <a:p>
            <a:endParaRPr lang="en-US" dirty="0"/>
          </a:p>
        </p:txBody>
      </p:sp>
      <p:sp>
        <p:nvSpPr>
          <p:cNvPr id="5" name="Rectangle 4"/>
          <p:cNvSpPr/>
          <p:nvPr/>
        </p:nvSpPr>
        <p:spPr>
          <a:xfrm>
            <a:off x="1374058" y="381000"/>
            <a:ext cx="6629400" cy="2554545"/>
          </a:xfrm>
          <a:prstGeom prst="rect">
            <a:avLst/>
          </a:prstGeom>
        </p:spPr>
        <p:txBody>
          <a:bodyPr wrap="square">
            <a:spAutoFit/>
          </a:bodyPr>
          <a:lstStyle/>
          <a:p>
            <a:r>
              <a:rPr lang="en-US" sz="4000" b="1" dirty="0">
                <a:solidFill>
                  <a:prstClr val="white"/>
                </a:solidFill>
                <a:latin typeface="Gill Sans MT"/>
              </a:rPr>
              <a:t>Parent Support on the Assessment </a:t>
            </a:r>
            <a:r>
              <a:rPr lang="en-US" sz="4000" b="1" dirty="0" smtClean="0">
                <a:solidFill>
                  <a:prstClr val="white"/>
                </a:solidFill>
                <a:latin typeface="Gill Sans MT"/>
              </a:rPr>
              <a:t>Site</a:t>
            </a:r>
          </a:p>
          <a:p>
            <a:endParaRPr lang="en-US" sz="4000" b="1" dirty="0" smtClean="0">
              <a:solidFill>
                <a:prstClr val="white"/>
              </a:solidFill>
              <a:latin typeface="Gill Sans MT"/>
            </a:endParaRPr>
          </a:p>
          <a:p>
            <a:r>
              <a:rPr lang="en-US" sz="4000" b="1" u="sng" dirty="0">
                <a:solidFill>
                  <a:prstClr val="white"/>
                </a:solidFill>
                <a:latin typeface="Gill Sans MT"/>
              </a:rPr>
              <a:t>a</a:t>
            </a:r>
            <a:r>
              <a:rPr lang="en-US" sz="4000" b="1" u="sng" dirty="0" smtClean="0">
                <a:solidFill>
                  <a:prstClr val="white"/>
                </a:solidFill>
                <a:latin typeface="Gill Sans MT"/>
              </a:rPr>
              <a:t>ssessment.dmschools.org</a:t>
            </a:r>
            <a:endParaRPr lang="en-US" sz="2000" u="sng" dirty="0">
              <a:solidFill>
                <a:srgbClr val="404040"/>
              </a:solidFill>
            </a:endParaRPr>
          </a:p>
        </p:txBody>
      </p:sp>
    </p:spTree>
    <p:extLst>
      <p:ext uri="{BB962C8B-B14F-4D97-AF65-F5344CB8AC3E}">
        <p14:creationId xmlns:p14="http://schemas.microsoft.com/office/powerpoint/2010/main" val="1610783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797511"/>
            <a:ext cx="6400800" cy="707886"/>
          </a:xfrm>
          <a:prstGeom prst="rect">
            <a:avLst/>
          </a:prstGeom>
        </p:spPr>
        <p:txBody>
          <a:bodyPr wrap="square">
            <a:spAutoFit/>
          </a:bodyPr>
          <a:lstStyle/>
          <a:p>
            <a:pPr algn="ctr"/>
            <a:r>
              <a:rPr lang="en-US" sz="4000" b="1" dirty="0" smtClean="0">
                <a:solidFill>
                  <a:prstClr val="white"/>
                </a:solidFill>
                <a:latin typeface="Gill Sans MT"/>
              </a:rPr>
              <a:t>During Testing</a:t>
            </a:r>
            <a:endParaRPr lang="en-US" sz="2000" dirty="0">
              <a:solidFill>
                <a:srgbClr val="404040"/>
              </a:solidFill>
            </a:endParaRPr>
          </a:p>
        </p:txBody>
      </p:sp>
    </p:spTree>
    <p:extLst>
      <p:ext uri="{BB962C8B-B14F-4D97-AF65-F5344CB8AC3E}">
        <p14:creationId xmlns:p14="http://schemas.microsoft.com/office/powerpoint/2010/main" val="10956809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dirty="0" smtClean="0"/>
              <a:t>Procedures for Handling Testing Irregularities and Emergencies p. 26</a:t>
            </a:r>
            <a:endParaRPr lang="en-US" dirty="0"/>
          </a:p>
        </p:txBody>
      </p:sp>
      <p:sp>
        <p:nvSpPr>
          <p:cNvPr id="5" name="Content Placeholder 4"/>
          <p:cNvSpPr>
            <a:spLocks noGrp="1"/>
          </p:cNvSpPr>
          <p:nvPr>
            <p:ph idx="1"/>
          </p:nvPr>
        </p:nvSpPr>
        <p:spPr>
          <a:xfrm>
            <a:off x="457200" y="2514600"/>
            <a:ext cx="8229600" cy="3611563"/>
          </a:xfrm>
        </p:spPr>
        <p:txBody>
          <a:bodyPr/>
          <a:lstStyle/>
          <a:p>
            <a:r>
              <a:rPr lang="en-US" dirty="0" smtClean="0"/>
              <a:t>Student safety is the first concern</a:t>
            </a:r>
          </a:p>
          <a:p>
            <a:r>
              <a:rPr lang="en-US" dirty="0" smtClean="0"/>
              <a:t>Test security must be maintained</a:t>
            </a:r>
          </a:p>
          <a:p>
            <a:r>
              <a:rPr lang="en-US" dirty="0" smtClean="0"/>
              <a:t>Document details and send to the Building Administrator</a:t>
            </a:r>
            <a:endParaRPr lang="en-US" dirty="0"/>
          </a:p>
        </p:txBody>
      </p:sp>
    </p:spTree>
    <p:extLst>
      <p:ext uri="{BB962C8B-B14F-4D97-AF65-F5344CB8AC3E}">
        <p14:creationId xmlns:p14="http://schemas.microsoft.com/office/powerpoint/2010/main" val="3554325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57200" y="3429000"/>
            <a:ext cx="8153400" cy="1981200"/>
          </a:xfrm>
        </p:spPr>
        <p:txBody>
          <a:bodyPr>
            <a:normAutofit/>
          </a:bodyPr>
          <a:lstStyle/>
          <a:p>
            <a:r>
              <a:rPr lang="en-US" dirty="0" smtClean="0">
                <a:solidFill>
                  <a:schemeClr val="tx1"/>
                </a:solidFill>
              </a:rPr>
              <a:t>Sent out to teachers in Teacher email and </a:t>
            </a:r>
          </a:p>
          <a:p>
            <a:r>
              <a:rPr lang="en-US" dirty="0">
                <a:solidFill>
                  <a:schemeClr val="tx1"/>
                </a:solidFill>
              </a:rPr>
              <a:t>w</a:t>
            </a:r>
            <a:r>
              <a:rPr lang="en-US" dirty="0" smtClean="0">
                <a:solidFill>
                  <a:schemeClr val="tx1"/>
                </a:solidFill>
              </a:rPr>
              <a:t>ill be available on the Assessment Site</a:t>
            </a:r>
          </a:p>
          <a:p>
            <a:endParaRPr lang="en-US" dirty="0">
              <a:solidFill>
                <a:schemeClr val="tx1"/>
              </a:solidFill>
            </a:endParaRPr>
          </a:p>
          <a:p>
            <a:endParaRPr lang="en-US" dirty="0"/>
          </a:p>
        </p:txBody>
      </p:sp>
      <p:sp>
        <p:nvSpPr>
          <p:cNvPr id="5" name="Rectangle 4"/>
          <p:cNvSpPr/>
          <p:nvPr/>
        </p:nvSpPr>
        <p:spPr>
          <a:xfrm>
            <a:off x="1600200" y="797511"/>
            <a:ext cx="6400800" cy="1323439"/>
          </a:xfrm>
          <a:prstGeom prst="rect">
            <a:avLst/>
          </a:prstGeom>
        </p:spPr>
        <p:txBody>
          <a:bodyPr wrap="square">
            <a:spAutoFit/>
          </a:bodyPr>
          <a:lstStyle/>
          <a:p>
            <a:r>
              <a:rPr lang="en-US" sz="4000" b="1" dirty="0" smtClean="0">
                <a:solidFill>
                  <a:prstClr val="white"/>
                </a:solidFill>
                <a:latin typeface="Gill Sans MT"/>
              </a:rPr>
              <a:t>Iowa Assessment Teacher Administration Guide</a:t>
            </a:r>
            <a:endParaRPr lang="en-US" sz="2000" dirty="0">
              <a:solidFill>
                <a:srgbClr val="404040"/>
              </a:solidFill>
            </a:endParaRPr>
          </a:p>
        </p:txBody>
      </p:sp>
    </p:spTree>
    <p:extLst>
      <p:ext uri="{BB962C8B-B14F-4D97-AF65-F5344CB8AC3E}">
        <p14:creationId xmlns:p14="http://schemas.microsoft.com/office/powerpoint/2010/main" val="948025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797511"/>
            <a:ext cx="6400800" cy="707886"/>
          </a:xfrm>
          <a:prstGeom prst="rect">
            <a:avLst/>
          </a:prstGeom>
        </p:spPr>
        <p:txBody>
          <a:bodyPr wrap="square">
            <a:spAutoFit/>
          </a:bodyPr>
          <a:lstStyle/>
          <a:p>
            <a:pPr algn="ctr"/>
            <a:r>
              <a:rPr lang="en-US" sz="4000" b="1" dirty="0" smtClean="0">
                <a:solidFill>
                  <a:prstClr val="white"/>
                </a:solidFill>
                <a:latin typeface="Gill Sans MT"/>
              </a:rPr>
              <a:t>After Testing</a:t>
            </a:r>
            <a:endParaRPr lang="en-US" sz="2000" dirty="0">
              <a:solidFill>
                <a:srgbClr val="404040"/>
              </a:solidFill>
            </a:endParaRPr>
          </a:p>
        </p:txBody>
      </p:sp>
    </p:spTree>
    <p:extLst>
      <p:ext uri="{BB962C8B-B14F-4D97-AF65-F5344CB8AC3E}">
        <p14:creationId xmlns:p14="http://schemas.microsoft.com/office/powerpoint/2010/main" val="2699196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Returning Materials</a:t>
            </a:r>
            <a:endParaRPr lang="en-US" dirty="0"/>
          </a:p>
        </p:txBody>
      </p:sp>
      <p:sp>
        <p:nvSpPr>
          <p:cNvPr id="4" name="Content Placeholder 3"/>
          <p:cNvSpPr>
            <a:spLocks noGrp="1"/>
          </p:cNvSpPr>
          <p:nvPr>
            <p:ph idx="1"/>
          </p:nvPr>
        </p:nvSpPr>
        <p:spPr/>
        <p:txBody>
          <a:bodyPr>
            <a:normAutofit fontScale="92500" lnSpcReduction="20000"/>
          </a:bodyPr>
          <a:lstStyle/>
          <a:p>
            <a:r>
              <a:rPr lang="en-US" dirty="0" smtClean="0"/>
              <a:t>Email communication sign up sheet with time slots for returning answer folders, parking, maps, etc.</a:t>
            </a:r>
          </a:p>
          <a:p>
            <a:r>
              <a:rPr lang="en-US" dirty="0" smtClean="0"/>
              <a:t>Post-testing Checklist for Test Coordinator document details how to organize answer folders (p. 30)</a:t>
            </a:r>
          </a:p>
          <a:p>
            <a:r>
              <a:rPr lang="en-US" dirty="0" smtClean="0"/>
              <a:t>Submit a pick up request to Central Stores for test booklets </a:t>
            </a:r>
          </a:p>
          <a:p>
            <a:r>
              <a:rPr lang="en-US" dirty="0" smtClean="0"/>
              <a:t>Store Directions for Administration manuals for use next year</a:t>
            </a:r>
            <a:endParaRPr lang="en-US" dirty="0"/>
          </a:p>
        </p:txBody>
      </p:sp>
    </p:spTree>
    <p:extLst>
      <p:ext uri="{BB962C8B-B14F-4D97-AF65-F5344CB8AC3E}">
        <p14:creationId xmlns:p14="http://schemas.microsoft.com/office/powerpoint/2010/main" val="824811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Individual Student Performance Rewards</a:t>
            </a:r>
            <a:endParaRPr lang="en-US" dirty="0"/>
          </a:p>
        </p:txBody>
      </p:sp>
      <p:sp>
        <p:nvSpPr>
          <p:cNvPr id="3" name="Content Placeholder 2"/>
          <p:cNvSpPr>
            <a:spLocks noGrp="1"/>
          </p:cNvSpPr>
          <p:nvPr>
            <p:ph idx="1"/>
          </p:nvPr>
        </p:nvSpPr>
        <p:spPr/>
        <p:txBody>
          <a:bodyPr/>
          <a:lstStyle/>
          <a:p>
            <a:r>
              <a:rPr lang="en-US" dirty="0" smtClean="0"/>
              <a:t>Please consider the diverse populations in our district if instituting a reward structure</a:t>
            </a:r>
          </a:p>
          <a:p>
            <a:r>
              <a:rPr lang="en-US" dirty="0" smtClean="0"/>
              <a:t>If a student population is less likely to get the reward because of language, socio economic status, or ability, the reward structure should not be put into place because of discrimination issues</a:t>
            </a:r>
            <a:endParaRPr lang="en-US" dirty="0"/>
          </a:p>
        </p:txBody>
      </p:sp>
    </p:spTree>
    <p:extLst>
      <p:ext uri="{BB962C8B-B14F-4D97-AF65-F5344CB8AC3E}">
        <p14:creationId xmlns:p14="http://schemas.microsoft.com/office/powerpoint/2010/main" val="790600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900" dirty="0" smtClean="0"/>
              <a:t>Questions?</a:t>
            </a:r>
            <a:r>
              <a:rPr lang="en-US" dirty="0" smtClean="0"/>
              <a:t/>
            </a:r>
            <a:br>
              <a:rPr lang="en-US" dirty="0" smtClean="0"/>
            </a:b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96693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685800" y="152400"/>
            <a:ext cx="7772400" cy="2971800"/>
          </a:xfrm>
        </p:spPr>
        <p:txBody>
          <a:bodyPr>
            <a:normAutofit/>
          </a:bodyPr>
          <a:lstStyle/>
          <a:p>
            <a:pPr algn="ctr" eaLnBrk="1" hangingPunct="1"/>
            <a:r>
              <a:rPr lang="en-US" sz="6300" dirty="0" smtClean="0"/>
              <a:t>Overview of Administering the </a:t>
            </a:r>
            <a:br>
              <a:rPr lang="en-US" sz="6300" dirty="0" smtClean="0"/>
            </a:br>
            <a:r>
              <a:rPr lang="en-US" sz="6300" dirty="0" smtClean="0"/>
              <a:t>Iowa Assessments</a:t>
            </a:r>
          </a:p>
        </p:txBody>
      </p:sp>
      <p:sp>
        <p:nvSpPr>
          <p:cNvPr id="3075" name="Rectangle 6"/>
          <p:cNvSpPr>
            <a:spLocks noGrp="1" noChangeArrowheads="1"/>
          </p:cNvSpPr>
          <p:nvPr>
            <p:ph type="subTitle" idx="1"/>
          </p:nvPr>
        </p:nvSpPr>
        <p:spPr>
          <a:xfrm>
            <a:off x="838200" y="3657600"/>
            <a:ext cx="7543800" cy="1524000"/>
          </a:xfrm>
        </p:spPr>
        <p:txBody>
          <a:bodyPr>
            <a:normAutofit/>
          </a:bodyPr>
          <a:lstStyle/>
          <a:p>
            <a:pPr eaLnBrk="1" hangingPunct="1"/>
            <a:r>
              <a:rPr lang="en-US" sz="4800" dirty="0" smtClean="0">
                <a:latin typeface="+mj-lt"/>
              </a:rPr>
              <a:t>March 31-April 11, 2014</a:t>
            </a:r>
          </a:p>
        </p:txBody>
      </p:sp>
    </p:spTree>
    <p:extLst>
      <p:ext uri="{BB962C8B-B14F-4D97-AF65-F5344CB8AC3E}">
        <p14:creationId xmlns:p14="http://schemas.microsoft.com/office/powerpoint/2010/main" val="17801669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057400"/>
            <a:ext cx="7772400" cy="1362075"/>
          </a:xfrm>
        </p:spPr>
        <p:txBody>
          <a:bodyPr>
            <a:noAutofit/>
          </a:bodyPr>
          <a:lstStyle/>
          <a:p>
            <a:r>
              <a:rPr lang="en-US" sz="6600" dirty="0" smtClean="0">
                <a:solidFill>
                  <a:srgbClr val="FFC000"/>
                </a:solidFill>
              </a:rPr>
              <a:t>Celebrations</a:t>
            </a:r>
            <a:r>
              <a:rPr lang="en-US" sz="6600" dirty="0" smtClean="0"/>
              <a:t> &amp; Updates</a:t>
            </a:r>
            <a:endParaRPr lang="en-US" sz="6600" dirty="0"/>
          </a:p>
        </p:txBody>
      </p:sp>
    </p:spTree>
    <p:extLst>
      <p:ext uri="{BB962C8B-B14F-4D97-AF65-F5344CB8AC3E}">
        <p14:creationId xmlns:p14="http://schemas.microsoft.com/office/powerpoint/2010/main" val="307989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57275"/>
          </a:xfrm>
        </p:spPr>
        <p:txBody>
          <a:bodyPr>
            <a:noAutofit/>
          </a:bodyPr>
          <a:lstStyle/>
          <a:p>
            <a:r>
              <a:rPr lang="en-US" sz="6000" dirty="0" smtClean="0"/>
              <a:t>Scholastic Reading &amp; Math Inventory </a:t>
            </a:r>
            <a:br>
              <a:rPr lang="en-US" sz="6000" dirty="0" smtClean="0"/>
            </a:br>
            <a:r>
              <a:rPr lang="en-US" sz="6000" dirty="0" smtClean="0"/>
              <a:t>Winter Data</a:t>
            </a:r>
            <a:endParaRPr lang="en-US" sz="6000" dirty="0"/>
          </a:p>
        </p:txBody>
      </p:sp>
    </p:spTree>
    <p:extLst>
      <p:ext uri="{BB962C8B-B14F-4D97-AF65-F5344CB8AC3E}">
        <p14:creationId xmlns:p14="http://schemas.microsoft.com/office/powerpoint/2010/main" val="16739661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sz="3600" b="1" dirty="0" smtClean="0">
                <a:solidFill>
                  <a:schemeClr val="bg1"/>
                </a:solidFill>
              </a:rPr>
              <a:t>SRI Mid-Year % Basic and Above</a:t>
            </a:r>
            <a:endParaRPr lang="en-US" sz="36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8545919"/>
              </p:ext>
            </p:extLst>
          </p:nvPr>
        </p:nvGraphicFramePr>
        <p:xfrm>
          <a:off x="0" y="1308100"/>
          <a:ext cx="9144000" cy="497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841500" y="3759201"/>
            <a:ext cx="1562100" cy="707886"/>
          </a:xfrm>
          <a:prstGeom prst="rect">
            <a:avLst/>
          </a:prstGeom>
          <a:noFill/>
        </p:spPr>
        <p:txBody>
          <a:bodyPr wrap="square" rtlCol="0">
            <a:spAutoFit/>
          </a:bodyPr>
          <a:lstStyle/>
          <a:p>
            <a:pPr defTabSz="457200"/>
            <a:r>
              <a:rPr lang="en-US" sz="4000" b="1" dirty="0" smtClean="0">
                <a:solidFill>
                  <a:prstClr val="white"/>
                </a:solidFill>
              </a:rPr>
              <a:t>+ 20 %</a:t>
            </a:r>
            <a:endParaRPr lang="en-US" sz="4000" b="1" dirty="0">
              <a:solidFill>
                <a:prstClr val="white"/>
              </a:solidFill>
            </a:endParaRPr>
          </a:p>
        </p:txBody>
      </p:sp>
    </p:spTree>
    <p:extLst>
      <p:ext uri="{BB962C8B-B14F-4D97-AF65-F5344CB8AC3E}">
        <p14:creationId xmlns:p14="http://schemas.microsoft.com/office/powerpoint/2010/main" val="2694503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sz="3600" b="1" dirty="0" smtClean="0">
                <a:solidFill>
                  <a:schemeClr val="bg1"/>
                </a:solidFill>
              </a:rPr>
              <a:t>SRI Mean </a:t>
            </a:r>
            <a:r>
              <a:rPr lang="en-US" sz="3600" b="1" dirty="0" err="1" smtClean="0">
                <a:solidFill>
                  <a:schemeClr val="bg1"/>
                </a:solidFill>
              </a:rPr>
              <a:t>Lexile</a:t>
            </a:r>
            <a:r>
              <a:rPr lang="en-US" sz="3600" b="1" dirty="0" smtClean="0">
                <a:solidFill>
                  <a:schemeClr val="bg1"/>
                </a:solidFill>
              </a:rPr>
              <a:t> Score</a:t>
            </a:r>
            <a:endParaRPr lang="en-US" sz="36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3074776"/>
              </p:ext>
            </p:extLst>
          </p:nvPr>
        </p:nvGraphicFramePr>
        <p:xfrm>
          <a:off x="0" y="1308100"/>
          <a:ext cx="9144000" cy="497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841500" y="3759201"/>
            <a:ext cx="1562100" cy="707886"/>
          </a:xfrm>
          <a:prstGeom prst="rect">
            <a:avLst/>
          </a:prstGeom>
          <a:noFill/>
        </p:spPr>
        <p:txBody>
          <a:bodyPr wrap="square" rtlCol="0">
            <a:spAutoFit/>
          </a:bodyPr>
          <a:lstStyle/>
          <a:p>
            <a:pPr defTabSz="457200"/>
            <a:r>
              <a:rPr lang="en-US" sz="4000" b="1" dirty="0">
                <a:solidFill>
                  <a:prstClr val="white"/>
                </a:solidFill>
              </a:rPr>
              <a:t>-</a:t>
            </a:r>
            <a:r>
              <a:rPr lang="en-US" sz="4000" b="1" dirty="0" smtClean="0">
                <a:solidFill>
                  <a:prstClr val="white"/>
                </a:solidFill>
              </a:rPr>
              <a:t> 14 </a:t>
            </a:r>
            <a:endParaRPr lang="en-US" sz="4000" b="1" dirty="0">
              <a:solidFill>
                <a:prstClr val="white"/>
              </a:solidFill>
            </a:endParaRPr>
          </a:p>
        </p:txBody>
      </p:sp>
    </p:spTree>
    <p:extLst>
      <p:ext uri="{BB962C8B-B14F-4D97-AF65-F5344CB8AC3E}">
        <p14:creationId xmlns:p14="http://schemas.microsoft.com/office/powerpoint/2010/main" val="1367248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sz="3600" b="1" dirty="0" smtClean="0">
                <a:solidFill>
                  <a:schemeClr val="bg1"/>
                </a:solidFill>
              </a:rPr>
              <a:t>SMI Mid-Year % Basic and Above</a:t>
            </a:r>
            <a:endParaRPr lang="en-US" sz="36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4603602"/>
              </p:ext>
            </p:extLst>
          </p:nvPr>
        </p:nvGraphicFramePr>
        <p:xfrm>
          <a:off x="0" y="1231900"/>
          <a:ext cx="9144000" cy="5041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0538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normAutofit/>
          </a:bodyPr>
          <a:lstStyle/>
          <a:p>
            <a:r>
              <a:rPr lang="en-US" sz="3600" b="1" dirty="0" smtClean="0">
                <a:solidFill>
                  <a:schemeClr val="bg1"/>
                </a:solidFill>
              </a:rPr>
              <a:t>SMI Mean </a:t>
            </a:r>
            <a:r>
              <a:rPr lang="en-US" sz="3600" b="1" dirty="0" err="1" smtClean="0">
                <a:solidFill>
                  <a:schemeClr val="bg1"/>
                </a:solidFill>
              </a:rPr>
              <a:t>Quantile</a:t>
            </a:r>
            <a:r>
              <a:rPr lang="en-US" sz="3600" b="1" dirty="0" smtClean="0">
                <a:solidFill>
                  <a:schemeClr val="bg1"/>
                </a:solidFill>
              </a:rPr>
              <a:t> Score</a:t>
            </a:r>
            <a:endParaRPr lang="en-US" sz="36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2491595"/>
              </p:ext>
            </p:extLst>
          </p:nvPr>
        </p:nvGraphicFramePr>
        <p:xfrm>
          <a:off x="0" y="1231900"/>
          <a:ext cx="9144000" cy="5041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80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SMI &amp; SRI Data Considerations</a:t>
            </a:r>
            <a:endParaRPr lang="en-US" dirty="0"/>
          </a:p>
        </p:txBody>
      </p:sp>
      <p:sp>
        <p:nvSpPr>
          <p:cNvPr id="3" name="Content Placeholder 2"/>
          <p:cNvSpPr>
            <a:spLocks noGrp="1"/>
          </p:cNvSpPr>
          <p:nvPr>
            <p:ph idx="1"/>
          </p:nvPr>
        </p:nvSpPr>
        <p:spPr>
          <a:xfrm>
            <a:off x="457200" y="1600201"/>
            <a:ext cx="8229600" cy="1803400"/>
          </a:xfrm>
        </p:spPr>
        <p:txBody>
          <a:bodyPr>
            <a:normAutofit/>
          </a:bodyPr>
          <a:lstStyle/>
          <a:p>
            <a:r>
              <a:rPr lang="en-US" dirty="0" smtClean="0"/>
              <a:t>+ or - 15% variance in data representations</a:t>
            </a:r>
          </a:p>
          <a:p>
            <a:pPr lvl="1"/>
            <a:r>
              <a:rPr lang="en-US" sz="3200" dirty="0"/>
              <a:t> </a:t>
            </a:r>
            <a:r>
              <a:rPr lang="en-US" sz="3200" dirty="0" smtClean="0"/>
              <a:t>The more data points, and longer we collect data, the more accurate we can be.</a:t>
            </a:r>
          </a:p>
        </p:txBody>
      </p:sp>
      <p:sp>
        <p:nvSpPr>
          <p:cNvPr id="4" name="Content Placeholder 2"/>
          <p:cNvSpPr txBox="1">
            <a:spLocks/>
          </p:cNvSpPr>
          <p:nvPr/>
        </p:nvSpPr>
        <p:spPr>
          <a:xfrm>
            <a:off x="114300" y="3403602"/>
            <a:ext cx="4241800" cy="281939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Font typeface="Arial"/>
              <a:buNone/>
            </a:pPr>
            <a:r>
              <a:rPr lang="en-US" dirty="0" smtClean="0"/>
              <a:t>SRI</a:t>
            </a:r>
          </a:p>
          <a:p>
            <a:pPr marL="4572" indent="0">
              <a:buFont typeface="Arial"/>
              <a:buNone/>
            </a:pPr>
            <a:r>
              <a:rPr lang="en-US" dirty="0" smtClean="0"/>
              <a:t>On average, we have tested 300 more students per grade level this year than last.</a:t>
            </a:r>
          </a:p>
        </p:txBody>
      </p:sp>
      <p:sp>
        <p:nvSpPr>
          <p:cNvPr id="5" name="Content Placeholder 2"/>
          <p:cNvSpPr txBox="1">
            <a:spLocks/>
          </p:cNvSpPr>
          <p:nvPr/>
        </p:nvSpPr>
        <p:spPr>
          <a:xfrm>
            <a:off x="4800600" y="3403601"/>
            <a:ext cx="4191000" cy="281939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MT"/>
                <a:ea typeface="+mn-ea"/>
                <a:cs typeface="Gill Sans MT"/>
              </a:defRPr>
            </a:lvl2pPr>
            <a:lvl3pPr marL="1143000" indent="-228600" algn="l" defTabSz="457200" rtl="0" eaLnBrk="1" latinLnBrk="0" hangingPunct="1">
              <a:spcBef>
                <a:spcPct val="20000"/>
              </a:spcBef>
              <a:buFont typeface="Arial"/>
              <a:buChar char="•"/>
              <a:defRPr sz="2400" kern="1200">
                <a:solidFill>
                  <a:srgbClr val="626262"/>
                </a:solidFill>
                <a:latin typeface="Gill Sans MT"/>
                <a:ea typeface="+mn-ea"/>
                <a:cs typeface="Gill Sans MT"/>
              </a:defRPr>
            </a:lvl3pPr>
            <a:lvl4pPr marL="16002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4pPr>
            <a:lvl5pPr marL="2057400" indent="-228600" algn="l" defTabSz="457200" rtl="0" eaLnBrk="1" latinLnBrk="0" hangingPunct="1">
              <a:spcBef>
                <a:spcPct val="20000"/>
              </a:spcBef>
              <a:buFont typeface="Arial"/>
              <a:buChar char="»"/>
              <a:defRPr sz="2000" kern="1200">
                <a:solidFill>
                  <a:srgbClr val="626262"/>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 indent="0" algn="ctr">
              <a:buFont typeface="Arial"/>
              <a:buNone/>
            </a:pPr>
            <a:r>
              <a:rPr lang="en-US" dirty="0" smtClean="0"/>
              <a:t>SMI</a:t>
            </a:r>
          </a:p>
          <a:p>
            <a:pPr marL="4572" indent="0">
              <a:buFont typeface="Arial"/>
              <a:buNone/>
            </a:pPr>
            <a:r>
              <a:rPr lang="en-US" dirty="0" smtClean="0"/>
              <a:t>For Winter testing, the numbers were consistent from year to year.</a:t>
            </a:r>
          </a:p>
        </p:txBody>
      </p:sp>
    </p:spTree>
    <p:extLst>
      <p:ext uri="{BB962C8B-B14F-4D97-AF65-F5344CB8AC3E}">
        <p14:creationId xmlns:p14="http://schemas.microsoft.com/office/powerpoint/2010/main" val="3959917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9600" dirty="0" smtClean="0"/>
              <a:t>Go Math!</a:t>
            </a:r>
            <a:endParaRPr lang="en-US" sz="9600" dirty="0"/>
          </a:p>
        </p:txBody>
      </p:sp>
    </p:spTree>
    <p:extLst>
      <p:ext uri="{BB962C8B-B14F-4D97-AF65-F5344CB8AC3E}">
        <p14:creationId xmlns:p14="http://schemas.microsoft.com/office/powerpoint/2010/main" val="802977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Teaching with </a:t>
            </a:r>
            <a:r>
              <a:rPr lang="en-US" dirty="0" smtClean="0">
                <a:solidFill>
                  <a:srgbClr val="FFC000"/>
                </a:solidFill>
              </a:rPr>
              <a:t>Go Math! </a:t>
            </a:r>
            <a:r>
              <a:rPr lang="en-US" dirty="0" smtClean="0"/>
              <a:t>Data</a:t>
            </a:r>
            <a:endParaRPr lang="en-US" dirty="0"/>
          </a:p>
        </p:txBody>
      </p:sp>
      <p:sp>
        <p:nvSpPr>
          <p:cNvPr id="6" name="TextBox 5"/>
          <p:cNvSpPr txBox="1"/>
          <p:nvPr/>
        </p:nvSpPr>
        <p:spPr>
          <a:xfrm>
            <a:off x="643095" y="4260501"/>
            <a:ext cx="7415683" cy="369332"/>
          </a:xfrm>
          <a:prstGeom prst="rect">
            <a:avLst/>
          </a:prstGeom>
          <a:noFill/>
        </p:spPr>
        <p:txBody>
          <a:bodyPr wrap="square" rtlCol="0">
            <a:spAutoFit/>
          </a:bodyPr>
          <a:lstStyle/>
          <a:p>
            <a:pPr defTabSz="457200"/>
            <a:endParaRPr lang="en-US" b="1" dirty="0">
              <a:solidFill>
                <a:srgbClr val="404040"/>
              </a:solidFill>
            </a:endParaRPr>
          </a:p>
        </p:txBody>
      </p:sp>
      <p:sp>
        <p:nvSpPr>
          <p:cNvPr id="3" name="Rectangle 1"/>
          <p:cNvSpPr>
            <a:spLocks noChangeArrowheads="1"/>
          </p:cNvSpPr>
          <p:nvPr/>
        </p:nvSpPr>
        <p:spPr bwMode="auto">
          <a:xfrm>
            <a:off x="1603375" y="3527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FF0000"/>
                </a:solidFill>
                <a:effectLst/>
                <a:latin typeface="Arial" pitchFamily="34" charset="0"/>
                <a:ea typeface="Calibri" pitchFamily="34"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643094" y="1676400"/>
            <a:ext cx="7738905" cy="523220"/>
          </a:xfrm>
          <a:prstGeom prst="rect">
            <a:avLst/>
          </a:prstGeom>
          <a:noFill/>
        </p:spPr>
        <p:txBody>
          <a:bodyPr wrap="square" rtlCol="0">
            <a:spAutoFit/>
          </a:bodyPr>
          <a:lstStyle/>
          <a:p>
            <a:pPr algn="ctr"/>
            <a:r>
              <a:rPr lang="en-US" sz="2800" dirty="0" smtClean="0"/>
              <a:t>Brubaker Elementary uses Go Math to teach Unit 3!</a:t>
            </a:r>
            <a:endParaRPr lang="en-US" sz="2800" dirty="0"/>
          </a:p>
        </p:txBody>
      </p:sp>
      <p:pic>
        <p:nvPicPr>
          <p:cNvPr id="4098" name="Picture 2" descr="http://www.ipdesigngroup.com/files/2012/11/dm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94" y="2647143"/>
            <a:ext cx="3810000" cy="228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731479"/>
            <a:ext cx="1646422" cy="211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3787" y="2731479"/>
            <a:ext cx="1648365" cy="211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450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514"/>
            <a:ext cx="8229600" cy="1143000"/>
          </a:xfrm>
        </p:spPr>
        <p:txBody>
          <a:bodyPr>
            <a:normAutofit fontScale="90000"/>
          </a:bodyPr>
          <a:lstStyle/>
          <a:p>
            <a:r>
              <a:rPr lang="en-US" dirty="0" smtClean="0">
                <a:solidFill>
                  <a:srgbClr val="FFC000"/>
                </a:solidFill>
              </a:rPr>
              <a:t>+ Feedback:</a:t>
            </a:r>
            <a:r>
              <a:rPr lang="en-US" dirty="0" smtClean="0"/>
              <a:t/>
            </a:r>
            <a:br>
              <a:rPr lang="en-US" dirty="0" smtClean="0"/>
            </a:br>
            <a:r>
              <a:rPr lang="en-US" dirty="0" smtClean="0"/>
              <a:t>2.5.14 District PLC </a:t>
            </a:r>
            <a:endParaRPr lang="en-US" dirty="0"/>
          </a:p>
        </p:txBody>
      </p:sp>
      <p:sp>
        <p:nvSpPr>
          <p:cNvPr id="3" name="Content Placeholder 2"/>
          <p:cNvSpPr>
            <a:spLocks noGrp="1"/>
          </p:cNvSpPr>
          <p:nvPr>
            <p:ph idx="1"/>
          </p:nvPr>
        </p:nvSpPr>
        <p:spPr>
          <a:xfrm>
            <a:off x="457200" y="1600200"/>
            <a:ext cx="8229600" cy="4572000"/>
          </a:xfrm>
        </p:spPr>
        <p:txBody>
          <a:bodyPr>
            <a:normAutofit fontScale="62500" lnSpcReduction="20000"/>
          </a:bodyPr>
          <a:lstStyle/>
          <a:p>
            <a:r>
              <a:rPr lang="en-US" dirty="0" smtClean="0"/>
              <a:t>I am excited about the new math series and materials (137 teachers).</a:t>
            </a:r>
          </a:p>
          <a:p>
            <a:r>
              <a:rPr lang="en-US" dirty="0"/>
              <a:t>I am excited about Go Math PD this year and in the summer. </a:t>
            </a:r>
            <a:endParaRPr lang="en-US" dirty="0" smtClean="0"/>
          </a:p>
          <a:p>
            <a:r>
              <a:rPr lang="en-US" dirty="0" smtClean="0"/>
              <a:t>Go Math looks great for small groups.</a:t>
            </a:r>
          </a:p>
          <a:p>
            <a:r>
              <a:rPr lang="en-US" dirty="0" smtClean="0"/>
              <a:t>Materials look organized. </a:t>
            </a:r>
          </a:p>
          <a:p>
            <a:r>
              <a:rPr lang="en-US" dirty="0" smtClean="0"/>
              <a:t>Very excited to get Chapter One TE so early.</a:t>
            </a:r>
          </a:p>
          <a:p>
            <a:r>
              <a:rPr lang="en-US" dirty="0" smtClean="0"/>
              <a:t>I am excited to try the technology part of Go Math. </a:t>
            </a:r>
          </a:p>
          <a:p>
            <a:r>
              <a:rPr lang="en-US" dirty="0" smtClean="0"/>
              <a:t>I am excited for ready made math stations. </a:t>
            </a:r>
          </a:p>
          <a:p>
            <a:r>
              <a:rPr lang="en-US" dirty="0" smtClean="0"/>
              <a:t>Go Math seems more rigorous. </a:t>
            </a:r>
          </a:p>
          <a:p>
            <a:r>
              <a:rPr lang="en-US" dirty="0" smtClean="0"/>
              <a:t>Super excited about the routines and structures in Go Math! </a:t>
            </a:r>
          </a:p>
          <a:p>
            <a:r>
              <a:rPr lang="en-US" dirty="0" smtClean="0"/>
              <a:t>I am glad it is inline with the Iowa Core.</a:t>
            </a:r>
          </a:p>
          <a:p>
            <a:r>
              <a:rPr lang="en-US" dirty="0" smtClean="0"/>
              <a:t>I am glad about the problem solving and application. The CGI connection. </a:t>
            </a:r>
          </a:p>
          <a:p>
            <a:pPr lvl="2"/>
            <a:endParaRPr lang="en-US" dirty="0"/>
          </a:p>
        </p:txBody>
      </p:sp>
    </p:spTree>
    <p:extLst>
      <p:ext uri="{BB962C8B-B14F-4D97-AF65-F5344CB8AC3E}">
        <p14:creationId xmlns:p14="http://schemas.microsoft.com/office/powerpoint/2010/main" val="39524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for 2014</a:t>
            </a:r>
            <a:endParaRPr lang="en-US" dirty="0"/>
          </a:p>
        </p:txBody>
      </p:sp>
      <p:sp>
        <p:nvSpPr>
          <p:cNvPr id="3" name="Content Placeholder 2"/>
          <p:cNvSpPr>
            <a:spLocks noGrp="1"/>
          </p:cNvSpPr>
          <p:nvPr>
            <p:ph idx="1"/>
          </p:nvPr>
        </p:nvSpPr>
        <p:spPr>
          <a:xfrm>
            <a:off x="228600" y="1524000"/>
            <a:ext cx="8686800" cy="4724400"/>
          </a:xfrm>
        </p:spPr>
        <p:txBody>
          <a:bodyPr>
            <a:normAutofit/>
          </a:bodyPr>
          <a:lstStyle/>
          <a:p>
            <a:r>
              <a:rPr lang="en-US" sz="2800" dirty="0" smtClean="0"/>
              <a:t>Elementary (grades 3-5) will be adding the Social Studies test</a:t>
            </a:r>
          </a:p>
          <a:p>
            <a:r>
              <a:rPr lang="en-US" sz="2800" dirty="0" smtClean="0"/>
              <a:t>Sped accommodations will </a:t>
            </a:r>
            <a:r>
              <a:rPr lang="en-US" sz="2800" b="1" dirty="0" smtClean="0"/>
              <a:t>not</a:t>
            </a:r>
            <a:r>
              <a:rPr lang="en-US" sz="2800" dirty="0" smtClean="0"/>
              <a:t> be documented and sent to the assessment department</a:t>
            </a:r>
          </a:p>
          <a:p>
            <a:r>
              <a:rPr lang="en-US" sz="2800" dirty="0" smtClean="0"/>
              <a:t>Documentation of </a:t>
            </a:r>
            <a:r>
              <a:rPr lang="en-US" sz="2800" dirty="0"/>
              <a:t>ELL accommodations will be sent to the ELL </a:t>
            </a:r>
            <a:r>
              <a:rPr lang="en-US" sz="2800" dirty="0" smtClean="0"/>
              <a:t>department</a:t>
            </a:r>
          </a:p>
          <a:p>
            <a:r>
              <a:rPr lang="en-US" sz="2800" dirty="0" smtClean="0"/>
              <a:t>Buildings will choose from a list of time slots (a link will be emailed) when to return </a:t>
            </a:r>
            <a:r>
              <a:rPr lang="en-US" sz="2800" u="sng" dirty="0" smtClean="0"/>
              <a:t>answer folders</a:t>
            </a:r>
            <a:r>
              <a:rPr lang="en-US" sz="2800" dirty="0" smtClean="0"/>
              <a:t> to the Prospect Building</a:t>
            </a:r>
          </a:p>
        </p:txBody>
      </p:sp>
    </p:spTree>
    <p:extLst>
      <p:ext uri="{BB962C8B-B14F-4D97-AF65-F5344CB8AC3E}">
        <p14:creationId xmlns:p14="http://schemas.microsoft.com/office/powerpoint/2010/main" val="920183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Framework for teaching</a:t>
            </a:r>
            <a:endParaRPr lang="en-US" sz="5400" dirty="0"/>
          </a:p>
        </p:txBody>
      </p:sp>
    </p:spTree>
    <p:extLst>
      <p:ext uri="{BB962C8B-B14F-4D97-AF65-F5344CB8AC3E}">
        <p14:creationId xmlns:p14="http://schemas.microsoft.com/office/powerpoint/2010/main" val="65379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037" y="1581156"/>
            <a:ext cx="1632591"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457" y="1600200"/>
            <a:ext cx="1689715" cy="1981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619250"/>
            <a:ext cx="1642839" cy="1981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986" y="3812670"/>
            <a:ext cx="1690253" cy="2155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4750" y="3812669"/>
            <a:ext cx="1646422" cy="211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297" y="3812669"/>
            <a:ext cx="1648365" cy="211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5-Point Star 2"/>
          <p:cNvSpPr/>
          <p:nvPr/>
        </p:nvSpPr>
        <p:spPr>
          <a:xfrm>
            <a:off x="207136" y="1295406"/>
            <a:ext cx="1371600" cy="1276350"/>
          </a:xfrm>
          <a:prstGeom prst="star5">
            <a:avLst/>
          </a:prstGeom>
          <a:solidFill>
            <a:schemeClr val="accent1">
              <a:lumMod val="20000"/>
              <a:lumOff val="80000"/>
            </a:schemeClr>
          </a:solidFill>
          <a:ln w="285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2060"/>
                </a:solidFill>
              </a:rPr>
              <a:t>K</a:t>
            </a:r>
            <a:endParaRPr lang="en-US" sz="2800" b="1" dirty="0">
              <a:solidFill>
                <a:srgbClr val="002060"/>
              </a:solidFill>
            </a:endParaRPr>
          </a:p>
        </p:txBody>
      </p:sp>
      <p:sp>
        <p:nvSpPr>
          <p:cNvPr id="12" name="5-Point Star 11"/>
          <p:cNvSpPr/>
          <p:nvPr/>
        </p:nvSpPr>
        <p:spPr>
          <a:xfrm>
            <a:off x="2985657" y="1295406"/>
            <a:ext cx="1371600" cy="1276350"/>
          </a:xfrm>
          <a:prstGeom prst="star5">
            <a:avLst/>
          </a:prstGeom>
          <a:solidFill>
            <a:srgbClr val="92D050"/>
          </a:solidFill>
          <a:ln w="28575">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1</a:t>
            </a:r>
          </a:p>
        </p:txBody>
      </p:sp>
      <p:sp>
        <p:nvSpPr>
          <p:cNvPr id="13" name="5-Point Star 12"/>
          <p:cNvSpPr/>
          <p:nvPr/>
        </p:nvSpPr>
        <p:spPr>
          <a:xfrm>
            <a:off x="5867400" y="1295406"/>
            <a:ext cx="1371600" cy="1276350"/>
          </a:xfrm>
          <a:prstGeom prst="star5">
            <a:avLst/>
          </a:prstGeom>
          <a:solidFill>
            <a:srgbClr val="FF6600"/>
          </a:solidFill>
          <a:ln w="28575">
            <a:solidFill>
              <a:srgbClr val="00206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2</a:t>
            </a:r>
          </a:p>
        </p:txBody>
      </p:sp>
      <p:sp>
        <p:nvSpPr>
          <p:cNvPr id="14" name="5-Point Star 13"/>
          <p:cNvSpPr/>
          <p:nvPr/>
        </p:nvSpPr>
        <p:spPr>
          <a:xfrm>
            <a:off x="188086" y="3562356"/>
            <a:ext cx="1371600" cy="1276350"/>
          </a:xfrm>
          <a:prstGeom prst="star5">
            <a:avLst/>
          </a:prstGeom>
          <a:solidFill>
            <a:srgbClr val="CC66FF"/>
          </a:solid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3</a:t>
            </a:r>
          </a:p>
        </p:txBody>
      </p:sp>
      <p:sp>
        <p:nvSpPr>
          <p:cNvPr id="15" name="5-Point Star 14"/>
          <p:cNvSpPr/>
          <p:nvPr/>
        </p:nvSpPr>
        <p:spPr>
          <a:xfrm>
            <a:off x="2985657" y="3543306"/>
            <a:ext cx="1371600" cy="1276350"/>
          </a:xfrm>
          <a:prstGeom prst="star5">
            <a:avLst/>
          </a:prstGeom>
          <a:solidFill>
            <a:srgbClr val="00B0F0"/>
          </a:solidFill>
          <a:ln w="285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4</a:t>
            </a:r>
          </a:p>
        </p:txBody>
      </p:sp>
      <p:sp>
        <p:nvSpPr>
          <p:cNvPr id="16" name="5-Point Star 15"/>
          <p:cNvSpPr/>
          <p:nvPr/>
        </p:nvSpPr>
        <p:spPr>
          <a:xfrm>
            <a:off x="5867400" y="3543306"/>
            <a:ext cx="1371600" cy="1276350"/>
          </a:xfrm>
          <a:prstGeom prst="star5">
            <a:avLst/>
          </a:prstGeom>
          <a:solidFill>
            <a:srgbClr val="FF9933"/>
          </a:solid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5</a:t>
            </a:r>
          </a:p>
        </p:txBody>
      </p:sp>
    </p:spTree>
    <p:extLst>
      <p:ext uri="{BB962C8B-B14F-4D97-AF65-F5344CB8AC3E}">
        <p14:creationId xmlns:p14="http://schemas.microsoft.com/office/powerpoint/2010/main" val="25998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037" y="1581156"/>
            <a:ext cx="1632591"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035" y="1562104"/>
            <a:ext cx="1689715" cy="1981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5901" y="1581154"/>
            <a:ext cx="1642839" cy="1981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986" y="3812670"/>
            <a:ext cx="1690253" cy="2155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2690" y="3812669"/>
            <a:ext cx="1646422" cy="211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9892" y="3812668"/>
            <a:ext cx="1648365" cy="2117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5-Point Star 2"/>
          <p:cNvSpPr/>
          <p:nvPr/>
        </p:nvSpPr>
        <p:spPr>
          <a:xfrm>
            <a:off x="207136" y="1295406"/>
            <a:ext cx="1371600" cy="1276350"/>
          </a:xfrm>
          <a:prstGeom prst="star5">
            <a:avLst/>
          </a:prstGeom>
          <a:solidFill>
            <a:schemeClr val="accent1">
              <a:lumMod val="20000"/>
              <a:lumOff val="80000"/>
            </a:schemeClr>
          </a:solidFill>
          <a:ln w="285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2060"/>
                </a:solidFill>
              </a:rPr>
              <a:t>K</a:t>
            </a:r>
            <a:endParaRPr lang="en-US" sz="2800" b="1" dirty="0">
              <a:solidFill>
                <a:srgbClr val="002060"/>
              </a:solidFill>
            </a:endParaRPr>
          </a:p>
        </p:txBody>
      </p:sp>
      <p:sp>
        <p:nvSpPr>
          <p:cNvPr id="12" name="5-Point Star 11"/>
          <p:cNvSpPr/>
          <p:nvPr/>
        </p:nvSpPr>
        <p:spPr>
          <a:xfrm>
            <a:off x="1339235" y="1295406"/>
            <a:ext cx="1371600" cy="1276350"/>
          </a:xfrm>
          <a:prstGeom prst="star5">
            <a:avLst/>
          </a:prstGeom>
          <a:solidFill>
            <a:srgbClr val="92D050"/>
          </a:solidFill>
          <a:ln w="28575">
            <a:solidFill>
              <a:srgbClr val="FF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1</a:t>
            </a:r>
          </a:p>
        </p:txBody>
      </p:sp>
      <p:sp>
        <p:nvSpPr>
          <p:cNvPr id="13" name="5-Point Star 12"/>
          <p:cNvSpPr/>
          <p:nvPr/>
        </p:nvSpPr>
        <p:spPr>
          <a:xfrm>
            <a:off x="2602239" y="1295411"/>
            <a:ext cx="1371600" cy="1276350"/>
          </a:xfrm>
          <a:prstGeom prst="star5">
            <a:avLst/>
          </a:prstGeom>
          <a:solidFill>
            <a:srgbClr val="FF6600"/>
          </a:solidFill>
          <a:ln w="28575">
            <a:solidFill>
              <a:srgbClr val="00206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2</a:t>
            </a:r>
          </a:p>
        </p:txBody>
      </p:sp>
      <p:sp>
        <p:nvSpPr>
          <p:cNvPr id="14" name="5-Point Star 13"/>
          <p:cNvSpPr/>
          <p:nvPr/>
        </p:nvSpPr>
        <p:spPr>
          <a:xfrm>
            <a:off x="188086" y="3562356"/>
            <a:ext cx="1371600" cy="1276350"/>
          </a:xfrm>
          <a:prstGeom prst="star5">
            <a:avLst/>
          </a:prstGeom>
          <a:solidFill>
            <a:srgbClr val="CC66FF"/>
          </a:solid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3</a:t>
            </a:r>
          </a:p>
        </p:txBody>
      </p:sp>
      <p:sp>
        <p:nvSpPr>
          <p:cNvPr id="15" name="5-Point Star 14"/>
          <p:cNvSpPr/>
          <p:nvPr/>
        </p:nvSpPr>
        <p:spPr>
          <a:xfrm>
            <a:off x="1578736" y="3594982"/>
            <a:ext cx="1371600" cy="1276350"/>
          </a:xfrm>
          <a:prstGeom prst="star5">
            <a:avLst/>
          </a:prstGeom>
          <a:solidFill>
            <a:srgbClr val="00B0F0"/>
          </a:solidFill>
          <a:ln w="28575">
            <a:solidFill>
              <a:srgbClr val="FFC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4</a:t>
            </a:r>
          </a:p>
        </p:txBody>
      </p:sp>
      <p:sp>
        <p:nvSpPr>
          <p:cNvPr id="16" name="5-Point Star 15"/>
          <p:cNvSpPr/>
          <p:nvPr/>
        </p:nvSpPr>
        <p:spPr>
          <a:xfrm>
            <a:off x="2804951" y="3594982"/>
            <a:ext cx="1371600" cy="1276350"/>
          </a:xfrm>
          <a:prstGeom prst="star5">
            <a:avLst/>
          </a:prstGeom>
          <a:solidFill>
            <a:srgbClr val="FF9933"/>
          </a:solidFill>
          <a:ln w="28575">
            <a:solidFill>
              <a:srgbClr val="00B05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5</a:t>
            </a:r>
          </a:p>
        </p:txBody>
      </p:sp>
      <p:sp>
        <p:nvSpPr>
          <p:cNvPr id="2" name="TextBox 1"/>
          <p:cNvSpPr txBox="1"/>
          <p:nvPr/>
        </p:nvSpPr>
        <p:spPr>
          <a:xfrm>
            <a:off x="4762500" y="1562104"/>
            <a:ext cx="41148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Kindergarten, Grade 1, and Grade 2 are set up very similar.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Grade 3, Grade 4, and Grade 5 are set up very similar.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Kindergarten and Grade 5 have some unique pieces.</a:t>
            </a:r>
            <a:endParaRPr lang="en-US" sz="2000" dirty="0"/>
          </a:p>
        </p:txBody>
      </p: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7275" y="1457876"/>
            <a:ext cx="3905250" cy="4709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5-Point Star 17"/>
          <p:cNvSpPr/>
          <p:nvPr/>
        </p:nvSpPr>
        <p:spPr>
          <a:xfrm>
            <a:off x="7505700" y="1476392"/>
            <a:ext cx="1371600" cy="1276350"/>
          </a:xfrm>
          <a:prstGeom prst="star5">
            <a:avLst/>
          </a:prstGeom>
          <a:solidFill>
            <a:srgbClr val="FF6600"/>
          </a:solidFill>
          <a:ln w="28575">
            <a:solidFill>
              <a:srgbClr val="00206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2060"/>
                </a:solidFill>
              </a:rPr>
              <a:t>2</a:t>
            </a:r>
          </a:p>
        </p:txBody>
      </p:sp>
    </p:spTree>
    <p:extLst>
      <p:ext uri="{BB962C8B-B14F-4D97-AF65-F5344CB8AC3E}">
        <p14:creationId xmlns:p14="http://schemas.microsoft.com/office/powerpoint/2010/main" val="29602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68" y="2095500"/>
            <a:ext cx="7671661" cy="282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752600" y="1447800"/>
            <a:ext cx="5562600" cy="830997"/>
          </a:xfrm>
          <a:prstGeom prst="rect">
            <a:avLst/>
          </a:prstGeom>
        </p:spPr>
        <p:txBody>
          <a:bodyPr wrap="square">
            <a:spAutoFit/>
          </a:bodyPr>
          <a:lstStyle/>
          <a:p>
            <a:pPr algn="ctr"/>
            <a:r>
              <a:rPr lang="en-US" sz="2400" dirty="0">
                <a:solidFill>
                  <a:srgbClr val="002060"/>
                </a:solidFill>
                <a:hlinkClick r:id="rId4"/>
              </a:rPr>
              <a:t>http://</a:t>
            </a:r>
            <a:r>
              <a:rPr lang="en-US" sz="2400" dirty="0" smtClean="0">
                <a:solidFill>
                  <a:srgbClr val="002060"/>
                </a:solidFill>
                <a:hlinkClick r:id="rId4"/>
              </a:rPr>
              <a:t>elementarymath.dmschools.org</a:t>
            </a:r>
            <a:endParaRPr lang="en-US" sz="2400" dirty="0" smtClean="0">
              <a:solidFill>
                <a:srgbClr val="002060"/>
              </a:solidFill>
            </a:endParaRPr>
          </a:p>
          <a:p>
            <a:pPr algn="ctr"/>
            <a:endParaRPr lang="en-US" sz="24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7" y="3471862"/>
            <a:ext cx="8658225"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168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3" name="Rectangle 2"/>
          <p:cNvSpPr/>
          <p:nvPr/>
        </p:nvSpPr>
        <p:spPr>
          <a:xfrm>
            <a:off x="1524000" y="1447800"/>
            <a:ext cx="6324600" cy="584775"/>
          </a:xfrm>
          <a:prstGeom prst="rect">
            <a:avLst/>
          </a:prstGeom>
        </p:spPr>
        <p:txBody>
          <a:bodyPr wrap="square">
            <a:spAutoFit/>
          </a:bodyPr>
          <a:lstStyle/>
          <a:p>
            <a:pPr algn="ctr"/>
            <a:r>
              <a:rPr lang="en-US" sz="3200" dirty="0">
                <a:solidFill>
                  <a:srgbClr val="002060"/>
                </a:solidFill>
                <a:hlinkClick r:id="rId3"/>
              </a:rPr>
              <a:t>https://</a:t>
            </a:r>
            <a:r>
              <a:rPr lang="en-US" sz="3200" dirty="0" smtClean="0">
                <a:solidFill>
                  <a:srgbClr val="002060"/>
                </a:solidFill>
                <a:hlinkClick r:id="rId3"/>
              </a:rPr>
              <a:t>todaysmeet.com/gomath</a:t>
            </a:r>
            <a:endParaRPr lang="en-US" sz="3200" dirty="0" smtClean="0">
              <a:solidFill>
                <a:srgbClr val="00206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81" y="2209800"/>
            <a:ext cx="7386638" cy="3571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938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279"/>
            <a:ext cx="8229600" cy="1143000"/>
          </a:xfrm>
        </p:spPr>
        <p:txBody>
          <a:bodyPr>
            <a:normAutofit fontScale="90000"/>
          </a:bodyPr>
          <a:lstStyle/>
          <a:p>
            <a:r>
              <a:rPr lang="en-US" dirty="0" smtClean="0">
                <a:solidFill>
                  <a:srgbClr val="FFC000"/>
                </a:solidFill>
              </a:rPr>
              <a:t>Common Questions:</a:t>
            </a:r>
            <a:r>
              <a:rPr lang="en-US" dirty="0" smtClean="0"/>
              <a:t/>
            </a:r>
            <a:br>
              <a:rPr lang="en-US" dirty="0" smtClean="0"/>
            </a:br>
            <a:r>
              <a:rPr lang="en-US" dirty="0" smtClean="0"/>
              <a:t>2.5.14 District PLC </a:t>
            </a:r>
            <a:endParaRPr lang="en-US" dirty="0"/>
          </a:p>
        </p:txBody>
      </p:sp>
      <p:sp>
        <p:nvSpPr>
          <p:cNvPr id="3" name="Content Placeholder 2"/>
          <p:cNvSpPr>
            <a:spLocks noGrp="1"/>
          </p:cNvSpPr>
          <p:nvPr>
            <p:ph idx="1"/>
          </p:nvPr>
        </p:nvSpPr>
        <p:spPr>
          <a:xfrm>
            <a:off x="199697" y="1600200"/>
            <a:ext cx="8660523" cy="4572000"/>
          </a:xfrm>
        </p:spPr>
        <p:txBody>
          <a:bodyPr>
            <a:normAutofit fontScale="70000" lnSpcReduction="20000"/>
          </a:bodyPr>
          <a:lstStyle/>
          <a:p>
            <a:pPr>
              <a:lnSpc>
                <a:spcPct val="120000"/>
              </a:lnSpc>
            </a:pPr>
            <a:r>
              <a:rPr lang="en-US" dirty="0" smtClean="0"/>
              <a:t>We are currently providing DMPS staff with the most up-to-date information in regards to Go Math. </a:t>
            </a:r>
          </a:p>
          <a:p>
            <a:pPr>
              <a:lnSpc>
                <a:spcPct val="120000"/>
              </a:lnSpc>
            </a:pPr>
            <a:r>
              <a:rPr lang="en-US" dirty="0" smtClean="0"/>
              <a:t>We know there are many other common questions in regards to materials, PD, assessments, technology, Intervention, and SPED. </a:t>
            </a:r>
          </a:p>
          <a:p>
            <a:pPr>
              <a:lnSpc>
                <a:spcPct val="120000"/>
              </a:lnSpc>
            </a:pPr>
            <a:r>
              <a:rPr lang="en-US" dirty="0" smtClean="0"/>
              <a:t>What will be provided throughout this presentation are yellow boxes with common questions that were asked during the 2.5.14 District PLC session.  Answers and plans for these areas will be provided in the remaining District PLC sessions, as well as, Summer Training. </a:t>
            </a:r>
          </a:p>
          <a:p>
            <a:pPr>
              <a:lnSpc>
                <a:spcPct val="120000"/>
              </a:lnSpc>
            </a:pPr>
            <a:r>
              <a:rPr lang="en-US" dirty="0" smtClean="0"/>
              <a:t>We appreciate your feedback and questions and will do our best to provide you with information as we have access to it and can deliver it in an organized manner. </a:t>
            </a:r>
            <a:endParaRPr lang="en-US" dirty="0"/>
          </a:p>
          <a:p>
            <a:pPr marL="518922" indent="-514350">
              <a:buAutoNum type="arabicPeriod"/>
            </a:pPr>
            <a:endParaRPr lang="en-US" dirty="0"/>
          </a:p>
          <a:p>
            <a:pPr lvl="2"/>
            <a:endParaRPr lang="en-US" dirty="0"/>
          </a:p>
        </p:txBody>
      </p:sp>
      <p:sp>
        <p:nvSpPr>
          <p:cNvPr id="12" name="TextBox 11"/>
          <p:cNvSpPr txBox="1"/>
          <p:nvPr/>
        </p:nvSpPr>
        <p:spPr>
          <a:xfrm>
            <a:off x="685800" y="2057400"/>
            <a:ext cx="7940564" cy="2893100"/>
          </a:xfrm>
          <a:prstGeom prst="rect">
            <a:avLst/>
          </a:prstGeom>
          <a:solidFill>
            <a:srgbClr val="FFFF99"/>
          </a:solidFill>
          <a:ln w="76200">
            <a:solidFill>
              <a:schemeClr val="tx1"/>
            </a:solidFill>
          </a:ln>
        </p:spPr>
        <p:txBody>
          <a:bodyPr wrap="square" rtlCol="0">
            <a:spAutoFit/>
          </a:bodyPr>
          <a:lstStyle/>
          <a:p>
            <a:pPr algn="ctr"/>
            <a:r>
              <a:rPr lang="en-US" sz="2400" b="1" dirty="0" smtClean="0"/>
              <a:t>Common Questions from 2.5.14 – </a:t>
            </a:r>
          </a:p>
          <a:p>
            <a:pPr algn="ctr"/>
            <a:r>
              <a:rPr lang="en-US" sz="2400" b="1" dirty="0" smtClean="0"/>
              <a:t>More information to come soon!</a:t>
            </a:r>
          </a:p>
          <a:p>
            <a:r>
              <a:rPr lang="en-US" b="1" dirty="0" smtClean="0"/>
              <a:t>Assessments</a:t>
            </a:r>
          </a:p>
          <a:p>
            <a:pPr marL="290322" indent="-285750">
              <a:buFont typeface="Arial" panose="020B0604020202020204" pitchFamily="34" charset="0"/>
              <a:buChar char="•"/>
            </a:pPr>
            <a:r>
              <a:rPr lang="en-US" sz="1600" dirty="0"/>
              <a:t>Will there be unit pre + post tests given from the district or will we use Go Math?</a:t>
            </a:r>
          </a:p>
          <a:p>
            <a:pPr marL="290322" indent="-285750">
              <a:buFont typeface="Arial" panose="020B0604020202020204" pitchFamily="34" charset="0"/>
              <a:buChar char="•"/>
            </a:pPr>
            <a:r>
              <a:rPr lang="en-US" sz="1600" dirty="0"/>
              <a:t>Will pre-assessments be identical to the post assessments? </a:t>
            </a:r>
            <a:endParaRPr lang="en-US" sz="1600" dirty="0" smtClean="0"/>
          </a:p>
          <a:p>
            <a:endParaRPr lang="en-US" b="1" dirty="0" smtClean="0"/>
          </a:p>
          <a:p>
            <a:r>
              <a:rPr lang="en-US" b="1" dirty="0" smtClean="0"/>
              <a:t>Materials</a:t>
            </a:r>
            <a:endParaRPr lang="en-US" b="1" dirty="0"/>
          </a:p>
          <a:p>
            <a:pPr marL="290322" indent="-285750">
              <a:buFont typeface="Arial" panose="020B0604020202020204" pitchFamily="34" charset="0"/>
              <a:buChar char="•"/>
            </a:pPr>
            <a:r>
              <a:rPr lang="en-US" sz="1600" dirty="0" smtClean="0"/>
              <a:t>What type of manipulatives will we get? Will they align with the Go Math lessons?</a:t>
            </a:r>
          </a:p>
          <a:p>
            <a:pPr marL="290322" indent="-285750">
              <a:buFont typeface="Arial" panose="020B0604020202020204" pitchFamily="34" charset="0"/>
              <a:buChar char="•"/>
            </a:pPr>
            <a:r>
              <a:rPr lang="en-US" sz="1600" dirty="0" smtClean="0"/>
              <a:t>What do we do with the consumable if a student moves?</a:t>
            </a:r>
          </a:p>
          <a:p>
            <a:pPr marL="290322" indent="-285750">
              <a:buFont typeface="Arial" panose="020B0604020202020204" pitchFamily="34" charset="0"/>
              <a:buChar char="•"/>
            </a:pPr>
            <a:r>
              <a:rPr lang="en-US" sz="1600" dirty="0" smtClean="0"/>
              <a:t>Will the consumables be in color? </a:t>
            </a:r>
          </a:p>
        </p:txBody>
      </p:sp>
      <p:sp>
        <p:nvSpPr>
          <p:cNvPr id="5" name="TextBox 4"/>
          <p:cNvSpPr txBox="1"/>
          <p:nvPr/>
        </p:nvSpPr>
        <p:spPr>
          <a:xfrm>
            <a:off x="685800" y="2273587"/>
            <a:ext cx="7940564" cy="2800767"/>
          </a:xfrm>
          <a:prstGeom prst="rect">
            <a:avLst/>
          </a:prstGeom>
          <a:solidFill>
            <a:srgbClr val="CCFF66"/>
          </a:solidFill>
          <a:ln w="76200">
            <a:solidFill>
              <a:schemeClr val="tx1"/>
            </a:solidFill>
          </a:ln>
        </p:spPr>
        <p:txBody>
          <a:bodyPr wrap="square" rtlCol="0">
            <a:spAutoFit/>
          </a:bodyPr>
          <a:lstStyle/>
          <a:p>
            <a:pPr algn="ctr"/>
            <a:r>
              <a:rPr lang="en-US" sz="2400" b="1" dirty="0" smtClean="0"/>
              <a:t>Common Questions from 2.5.14 – </a:t>
            </a:r>
          </a:p>
          <a:p>
            <a:pPr algn="ctr"/>
            <a:r>
              <a:rPr lang="en-US" sz="2400" b="1" dirty="0" smtClean="0"/>
              <a:t>More information to come soon!</a:t>
            </a:r>
          </a:p>
          <a:p>
            <a:endParaRPr lang="en-US" sz="1600" b="1" dirty="0" smtClean="0"/>
          </a:p>
          <a:p>
            <a:r>
              <a:rPr lang="en-US" sz="1600" b="1" dirty="0" smtClean="0"/>
              <a:t>The </a:t>
            </a:r>
            <a:r>
              <a:rPr lang="en-US" sz="1600" b="1" dirty="0"/>
              <a:t>Math Block</a:t>
            </a:r>
          </a:p>
          <a:p>
            <a:pPr marL="290322" indent="-285750">
              <a:buFont typeface="Arial" panose="020B0604020202020204" pitchFamily="34" charset="0"/>
              <a:buChar char="•"/>
            </a:pPr>
            <a:r>
              <a:rPr lang="en-US" sz="1600" dirty="0"/>
              <a:t>Is 75 minutes really enough time for all components?</a:t>
            </a:r>
          </a:p>
          <a:p>
            <a:pPr marL="290322" indent="-285750">
              <a:buFont typeface="Arial" panose="020B0604020202020204" pitchFamily="34" charset="0"/>
              <a:buChar char="•"/>
            </a:pPr>
            <a:r>
              <a:rPr lang="en-US" sz="1600" dirty="0"/>
              <a:t>Will time be built into the pacing for re-teaching? </a:t>
            </a:r>
          </a:p>
          <a:p>
            <a:pPr marL="290322" indent="-285750">
              <a:buFont typeface="Arial" panose="020B0604020202020204" pitchFamily="34" charset="0"/>
              <a:buChar char="•"/>
            </a:pPr>
            <a:r>
              <a:rPr lang="en-US" sz="1600" dirty="0"/>
              <a:t>How does DMR/Mental Math fit into the schedule? </a:t>
            </a:r>
          </a:p>
          <a:p>
            <a:pPr marL="290322" indent="-285750">
              <a:buFont typeface="Arial" panose="020B0604020202020204" pitchFamily="34" charset="0"/>
              <a:buChar char="•"/>
            </a:pPr>
            <a:r>
              <a:rPr lang="en-US" sz="1600" dirty="0"/>
              <a:t>Why are we keeping DMR? </a:t>
            </a:r>
          </a:p>
          <a:p>
            <a:pPr marL="290322" indent="-285750">
              <a:buFont typeface="Arial" panose="020B0604020202020204" pitchFamily="34" charset="0"/>
              <a:buChar char="•"/>
            </a:pPr>
            <a:r>
              <a:rPr lang="en-US" sz="1600" dirty="0"/>
              <a:t>What will the non-negotiables be?</a:t>
            </a:r>
          </a:p>
          <a:p>
            <a:pPr marL="290322" indent="-285750">
              <a:buFont typeface="Arial" panose="020B0604020202020204" pitchFamily="34" charset="0"/>
              <a:buChar char="•"/>
            </a:pPr>
            <a:r>
              <a:rPr lang="en-US" sz="1600" dirty="0"/>
              <a:t>How much time will be spent on whole group, small group, and intervention</a:t>
            </a:r>
            <a:r>
              <a:rPr lang="en-US" sz="1600" dirty="0" smtClean="0"/>
              <a:t>?</a:t>
            </a:r>
          </a:p>
        </p:txBody>
      </p:sp>
      <p:sp>
        <p:nvSpPr>
          <p:cNvPr id="7" name="TextBox 6"/>
          <p:cNvSpPr txBox="1"/>
          <p:nvPr/>
        </p:nvSpPr>
        <p:spPr>
          <a:xfrm>
            <a:off x="685800" y="2519809"/>
            <a:ext cx="7940564" cy="2554545"/>
          </a:xfrm>
          <a:prstGeom prst="rect">
            <a:avLst/>
          </a:prstGeom>
          <a:solidFill>
            <a:srgbClr val="CCECFF"/>
          </a:solidFill>
          <a:ln w="76200">
            <a:solidFill>
              <a:schemeClr val="tx1"/>
            </a:solidFill>
          </a:ln>
        </p:spPr>
        <p:txBody>
          <a:bodyPr wrap="square" rtlCol="0">
            <a:spAutoFit/>
          </a:bodyPr>
          <a:lstStyle/>
          <a:p>
            <a:pPr algn="ctr"/>
            <a:r>
              <a:rPr lang="en-US" sz="2400" b="1" dirty="0" smtClean="0"/>
              <a:t>Common Questions from 2.5.14 – </a:t>
            </a:r>
          </a:p>
          <a:p>
            <a:pPr algn="ctr"/>
            <a:r>
              <a:rPr lang="en-US" sz="2400" b="1" dirty="0" smtClean="0"/>
              <a:t>More information to come soon!</a:t>
            </a:r>
          </a:p>
          <a:p>
            <a:endParaRPr lang="en-US" sz="1600" b="1" dirty="0" smtClean="0"/>
          </a:p>
          <a:p>
            <a:r>
              <a:rPr lang="en-US" sz="1600" b="1" dirty="0"/>
              <a:t>Intervention + SPED Support</a:t>
            </a:r>
          </a:p>
          <a:p>
            <a:pPr marL="285750" indent="-285750">
              <a:buFont typeface="Arial" panose="020B0604020202020204" pitchFamily="34" charset="0"/>
              <a:buChar char="•"/>
            </a:pPr>
            <a:r>
              <a:rPr lang="en-US" sz="1600" dirty="0"/>
              <a:t>Can we receive more information about tiers of interventions for teachers, interventionists, and SPED? </a:t>
            </a:r>
          </a:p>
          <a:p>
            <a:pPr marL="285750" indent="-285750">
              <a:buFont typeface="Arial" panose="020B0604020202020204" pitchFamily="34" charset="0"/>
              <a:buChar char="•"/>
            </a:pPr>
            <a:r>
              <a:rPr lang="en-US" sz="1600" dirty="0"/>
              <a:t>Will interventionists, title teachers, SPED teachers receive materials?</a:t>
            </a:r>
          </a:p>
          <a:p>
            <a:pPr marL="285750" indent="-285750">
              <a:buFont typeface="Arial" panose="020B0604020202020204" pitchFamily="34" charset="0"/>
              <a:buChar char="•"/>
            </a:pPr>
            <a:r>
              <a:rPr lang="en-US" sz="1600" dirty="0"/>
              <a:t>Are the tiered interventions in the book or somewhere else?</a:t>
            </a:r>
          </a:p>
          <a:p>
            <a:pPr marL="285750" indent="-285750">
              <a:buFont typeface="Arial" panose="020B0604020202020204" pitchFamily="34" charset="0"/>
              <a:buChar char="•"/>
            </a:pPr>
            <a:r>
              <a:rPr lang="en-US" sz="1600" dirty="0"/>
              <a:t>Will SPED have access to lower grade levels to meet the students’ ability levels</a:t>
            </a:r>
          </a:p>
        </p:txBody>
      </p:sp>
      <p:sp>
        <p:nvSpPr>
          <p:cNvPr id="8" name="TextBox 7"/>
          <p:cNvSpPr txBox="1"/>
          <p:nvPr/>
        </p:nvSpPr>
        <p:spPr>
          <a:xfrm>
            <a:off x="685800" y="2800066"/>
            <a:ext cx="7940564" cy="2554545"/>
          </a:xfrm>
          <a:prstGeom prst="rect">
            <a:avLst/>
          </a:prstGeom>
          <a:solidFill>
            <a:srgbClr val="FFCCFF"/>
          </a:solidFill>
          <a:ln w="76200">
            <a:solidFill>
              <a:schemeClr val="tx1"/>
            </a:solidFill>
          </a:ln>
        </p:spPr>
        <p:txBody>
          <a:bodyPr wrap="square" rtlCol="0">
            <a:spAutoFit/>
          </a:bodyPr>
          <a:lstStyle/>
          <a:p>
            <a:pPr algn="ctr"/>
            <a:r>
              <a:rPr lang="en-US" sz="2400" b="1" dirty="0" smtClean="0"/>
              <a:t>Common Questions from 2.5.14 – </a:t>
            </a:r>
          </a:p>
          <a:p>
            <a:pPr algn="ctr"/>
            <a:r>
              <a:rPr lang="en-US" sz="2400" b="1" dirty="0" smtClean="0"/>
              <a:t>More information to come soon!</a:t>
            </a:r>
          </a:p>
          <a:p>
            <a:endParaRPr lang="en-US" sz="1600" b="1" dirty="0" smtClean="0"/>
          </a:p>
          <a:p>
            <a:r>
              <a:rPr lang="en-US" sz="1600" b="1" dirty="0"/>
              <a:t>Technology</a:t>
            </a:r>
          </a:p>
          <a:p>
            <a:pPr marL="290322" indent="-285750">
              <a:buFont typeface="Arial" panose="020B0604020202020204" pitchFamily="34" charset="0"/>
              <a:buChar char="•"/>
            </a:pPr>
            <a:r>
              <a:rPr lang="en-US" sz="1600" dirty="0"/>
              <a:t>What technology devices will we get? </a:t>
            </a:r>
          </a:p>
          <a:p>
            <a:pPr marL="290322" indent="-285750">
              <a:buFont typeface="Arial" panose="020B0604020202020204" pitchFamily="34" charset="0"/>
              <a:buChar char="•"/>
            </a:pPr>
            <a:r>
              <a:rPr lang="en-US" sz="1600" dirty="0"/>
              <a:t>Can students use the technology at home?</a:t>
            </a:r>
          </a:p>
          <a:p>
            <a:pPr marL="290322" indent="-285750">
              <a:buFont typeface="Arial" panose="020B0604020202020204" pitchFamily="34" charset="0"/>
              <a:buChar char="•"/>
            </a:pPr>
            <a:r>
              <a:rPr lang="en-US" sz="1600" dirty="0"/>
              <a:t>Is the bandwidth for the district going to support the increase in technology?</a:t>
            </a:r>
          </a:p>
          <a:p>
            <a:pPr marL="290322" indent="-285750">
              <a:buFont typeface="Arial" panose="020B0604020202020204" pitchFamily="34" charset="0"/>
              <a:buChar char="•"/>
            </a:pPr>
            <a:r>
              <a:rPr lang="en-US" sz="1600" dirty="0"/>
              <a:t>Is it like Think Central for Journeys?</a:t>
            </a:r>
          </a:p>
          <a:p>
            <a:pPr marL="290322" indent="-285750">
              <a:buFont typeface="Arial" panose="020B0604020202020204" pitchFamily="34" charset="0"/>
              <a:buChar char="•"/>
            </a:pPr>
            <a:r>
              <a:rPr lang="en-US" sz="1600" dirty="0"/>
              <a:t>More information on the technology components</a:t>
            </a:r>
            <a:r>
              <a:rPr lang="en-US" sz="1600" dirty="0" smtClean="0"/>
              <a:t>.</a:t>
            </a:r>
            <a:endParaRPr lang="en-US" sz="1600" dirty="0"/>
          </a:p>
        </p:txBody>
      </p:sp>
    </p:spTree>
    <p:extLst>
      <p:ext uri="{BB962C8B-B14F-4D97-AF65-F5344CB8AC3E}">
        <p14:creationId xmlns:p14="http://schemas.microsoft.com/office/powerpoint/2010/main" val="18699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FFC000"/>
                </a:solidFill>
              </a:rPr>
              <a:t>Go Math: </a:t>
            </a:r>
            <a:r>
              <a:rPr lang="en-US" dirty="0" smtClean="0"/>
              <a:t/>
            </a:r>
            <a:br>
              <a:rPr lang="en-US" dirty="0" smtClean="0"/>
            </a:br>
            <a:r>
              <a:rPr lang="en-US" dirty="0" smtClean="0"/>
              <a:t>District PLC</a:t>
            </a:r>
            <a:endParaRPr lang="en-US" dirty="0"/>
          </a:p>
        </p:txBody>
      </p:sp>
      <p:sp>
        <p:nvSpPr>
          <p:cNvPr id="3" name="Content Placeholder 2"/>
          <p:cNvSpPr>
            <a:spLocks noGrp="1"/>
          </p:cNvSpPr>
          <p:nvPr>
            <p:ph idx="1"/>
          </p:nvPr>
        </p:nvSpPr>
        <p:spPr>
          <a:xfrm>
            <a:off x="110359" y="1346692"/>
            <a:ext cx="8844456" cy="4832121"/>
          </a:xfrm>
        </p:spPr>
        <p:txBody>
          <a:bodyPr>
            <a:normAutofit/>
          </a:bodyPr>
          <a:lstStyle/>
          <a:p>
            <a:pPr marL="4572" indent="0">
              <a:spcBef>
                <a:spcPts val="0"/>
              </a:spcBef>
              <a:spcAft>
                <a:spcPts val="0"/>
              </a:spcAft>
              <a:buNone/>
            </a:pPr>
            <a:r>
              <a:rPr lang="en-US" sz="2400" b="1" u="sng" dirty="0" smtClean="0"/>
              <a:t>3.5.14 District PLC </a:t>
            </a:r>
          </a:p>
          <a:p>
            <a:pPr marL="4572" indent="0">
              <a:spcBef>
                <a:spcPts val="0"/>
              </a:spcBef>
              <a:spcAft>
                <a:spcPts val="0"/>
              </a:spcAft>
              <a:buNone/>
            </a:pPr>
            <a:r>
              <a:rPr lang="en-US" sz="2000" b="1" dirty="0" smtClean="0"/>
              <a:t>Today we will…</a:t>
            </a:r>
          </a:p>
          <a:p>
            <a:pPr marL="4572" indent="0">
              <a:spcBef>
                <a:spcPts val="0"/>
              </a:spcBef>
              <a:spcAft>
                <a:spcPts val="0"/>
              </a:spcAft>
              <a:buNone/>
            </a:pPr>
            <a:endParaRPr lang="en-US" sz="500" dirty="0"/>
          </a:p>
          <a:p>
            <a:pPr>
              <a:spcBef>
                <a:spcPts val="0"/>
              </a:spcBef>
              <a:spcAft>
                <a:spcPts val="0"/>
              </a:spcAft>
              <a:buFont typeface="Wingdings" panose="05000000000000000000" pitchFamily="2" charset="2"/>
              <a:buChar char="q"/>
            </a:pPr>
            <a:r>
              <a:rPr lang="en-US" sz="1800" dirty="0" smtClean="0"/>
              <a:t>Become familiar with the set-up of Chapter One in the Teacher’s Edition of Go Math.</a:t>
            </a:r>
          </a:p>
          <a:p>
            <a:pPr>
              <a:spcBef>
                <a:spcPts val="0"/>
              </a:spcBef>
              <a:spcAft>
                <a:spcPts val="0"/>
              </a:spcAft>
              <a:buFont typeface="Wingdings" panose="05000000000000000000" pitchFamily="2" charset="2"/>
              <a:buChar char="q"/>
            </a:pPr>
            <a:r>
              <a:rPr lang="en-US" sz="1800" dirty="0" smtClean="0"/>
              <a:t>Review the new Curriculum Guide format.</a:t>
            </a:r>
          </a:p>
          <a:p>
            <a:pPr>
              <a:spcBef>
                <a:spcPts val="0"/>
              </a:spcBef>
              <a:spcAft>
                <a:spcPts val="0"/>
              </a:spcAft>
              <a:buFont typeface="Wingdings" panose="05000000000000000000" pitchFamily="2" charset="2"/>
              <a:buChar char="q"/>
            </a:pPr>
            <a:r>
              <a:rPr lang="en-US" sz="1800" dirty="0" smtClean="0"/>
              <a:t>Use the Planning Guide to identify the components in a Go Math lesson. </a:t>
            </a:r>
          </a:p>
          <a:p>
            <a:pPr>
              <a:spcBef>
                <a:spcPts val="0"/>
              </a:spcBef>
              <a:spcAft>
                <a:spcPts val="0"/>
              </a:spcAft>
            </a:pPr>
            <a:endParaRPr lang="en-US" sz="1800" i="1" dirty="0" smtClean="0"/>
          </a:p>
          <a:p>
            <a:pPr marL="4572" indent="0">
              <a:spcBef>
                <a:spcPts val="0"/>
              </a:spcBef>
              <a:spcAft>
                <a:spcPts val="0"/>
              </a:spcAft>
              <a:buNone/>
            </a:pPr>
            <a:r>
              <a:rPr lang="en-US" sz="2400" b="1" u="sng" dirty="0" smtClean="0"/>
              <a:t>4.16.14 District PLC</a:t>
            </a:r>
            <a:endParaRPr lang="en-US" sz="2400" b="1" u="sng" dirty="0"/>
          </a:p>
          <a:p>
            <a:pPr marL="4572" indent="0">
              <a:spcBef>
                <a:spcPts val="0"/>
              </a:spcBef>
              <a:spcAft>
                <a:spcPts val="0"/>
              </a:spcAft>
              <a:buNone/>
            </a:pPr>
            <a:r>
              <a:rPr lang="en-US" sz="2000" b="1" dirty="0" smtClean="0"/>
              <a:t>Next time we will…</a:t>
            </a:r>
            <a:endParaRPr lang="en-US" sz="2000" b="1" dirty="0"/>
          </a:p>
          <a:p>
            <a:pPr>
              <a:spcBef>
                <a:spcPts val="0"/>
              </a:spcBef>
              <a:spcAft>
                <a:spcPts val="0"/>
              </a:spcAft>
              <a:buFont typeface="Wingdings" panose="05000000000000000000" pitchFamily="2" charset="2"/>
              <a:buChar char="q"/>
            </a:pPr>
            <a:endParaRPr lang="en-US" sz="500" dirty="0"/>
          </a:p>
          <a:p>
            <a:pPr>
              <a:spcBef>
                <a:spcPts val="0"/>
              </a:spcBef>
              <a:spcAft>
                <a:spcPts val="0"/>
              </a:spcAft>
              <a:buFont typeface="Wingdings" panose="05000000000000000000" pitchFamily="2" charset="2"/>
              <a:buChar char="q"/>
            </a:pPr>
            <a:r>
              <a:rPr lang="en-US" sz="1800" dirty="0" smtClean="0"/>
              <a:t>Walk through the Framework for Teaching Elementary Math with Go Math .</a:t>
            </a:r>
          </a:p>
          <a:p>
            <a:pPr>
              <a:spcBef>
                <a:spcPts val="0"/>
              </a:spcBef>
              <a:spcAft>
                <a:spcPts val="0"/>
              </a:spcAft>
              <a:buFont typeface="Wingdings" panose="05000000000000000000" pitchFamily="2" charset="2"/>
              <a:buChar char="q"/>
            </a:pPr>
            <a:r>
              <a:rPr lang="en-US" sz="1800" dirty="0" smtClean="0"/>
              <a:t>Discuss differentiation and small group instruction supports. </a:t>
            </a:r>
          </a:p>
          <a:p>
            <a:pPr>
              <a:spcBef>
                <a:spcPts val="0"/>
              </a:spcBef>
              <a:spcAft>
                <a:spcPts val="0"/>
              </a:spcAft>
            </a:pPr>
            <a:endParaRPr lang="en-US" sz="1800" dirty="0"/>
          </a:p>
          <a:p>
            <a:pPr marL="4572" indent="0">
              <a:spcBef>
                <a:spcPts val="0"/>
              </a:spcBef>
              <a:spcAft>
                <a:spcPts val="0"/>
              </a:spcAft>
              <a:buNone/>
            </a:pPr>
            <a:r>
              <a:rPr lang="en-US" sz="2400" b="1" u="sng" dirty="0" smtClean="0"/>
              <a:t>May </a:t>
            </a:r>
            <a:r>
              <a:rPr lang="en-US" sz="2400" b="1" u="sng" dirty="0"/>
              <a:t>District </a:t>
            </a:r>
            <a:r>
              <a:rPr lang="en-US" sz="2400" b="1" u="sng" dirty="0" smtClean="0"/>
              <a:t>PLC + Summer Training</a:t>
            </a:r>
            <a:endParaRPr lang="en-US" sz="2400" b="1" u="sng" dirty="0"/>
          </a:p>
          <a:p>
            <a:pPr marL="4572" indent="0">
              <a:spcBef>
                <a:spcPts val="0"/>
              </a:spcBef>
              <a:spcAft>
                <a:spcPts val="0"/>
              </a:spcAft>
              <a:buNone/>
            </a:pPr>
            <a:r>
              <a:rPr lang="en-US" sz="2000" b="1" dirty="0" smtClean="0"/>
              <a:t>Looking forward we </a:t>
            </a:r>
            <a:r>
              <a:rPr lang="en-US" sz="2000" b="1" dirty="0"/>
              <a:t>will…</a:t>
            </a:r>
          </a:p>
          <a:p>
            <a:pPr marL="4572" indent="0">
              <a:spcBef>
                <a:spcPts val="0"/>
              </a:spcBef>
              <a:spcAft>
                <a:spcPts val="0"/>
              </a:spcAft>
              <a:buNone/>
            </a:pPr>
            <a:endParaRPr lang="en-US" sz="500" dirty="0" smtClean="0"/>
          </a:p>
          <a:p>
            <a:pPr>
              <a:spcBef>
                <a:spcPts val="0"/>
              </a:spcBef>
              <a:spcAft>
                <a:spcPts val="0"/>
              </a:spcAft>
              <a:buFont typeface="Wingdings" panose="05000000000000000000" pitchFamily="2" charset="2"/>
              <a:buChar char="q"/>
            </a:pPr>
            <a:r>
              <a:rPr lang="en-US" sz="1800" dirty="0" smtClean="0"/>
              <a:t>Assessments + Pacing</a:t>
            </a:r>
          </a:p>
          <a:p>
            <a:pPr>
              <a:spcBef>
                <a:spcPts val="0"/>
              </a:spcBef>
              <a:spcAft>
                <a:spcPts val="0"/>
              </a:spcAft>
              <a:buFont typeface="Wingdings" panose="05000000000000000000" pitchFamily="2" charset="2"/>
              <a:buChar char="q"/>
            </a:pPr>
            <a:r>
              <a:rPr lang="en-US" sz="1800" dirty="0" smtClean="0"/>
              <a:t>Technology </a:t>
            </a:r>
          </a:p>
          <a:p>
            <a:pPr>
              <a:spcBef>
                <a:spcPts val="0"/>
              </a:spcBef>
              <a:spcAft>
                <a:spcPts val="0"/>
              </a:spcAft>
            </a:pPr>
            <a:endParaRPr lang="en-US" sz="1800"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a:p>
          <a:p>
            <a:pPr marL="4572" indent="0">
              <a:spcBef>
                <a:spcPts val="0"/>
              </a:spcBef>
              <a:spcAft>
                <a:spcPts val="0"/>
              </a:spcAft>
              <a:buNone/>
            </a:pPr>
            <a:endParaRPr lang="en-US" sz="1800" i="1" dirty="0" smtClean="0"/>
          </a:p>
        </p:txBody>
      </p:sp>
    </p:spTree>
    <p:extLst>
      <p:ext uri="{BB962C8B-B14F-4D97-AF65-F5344CB8AC3E}">
        <p14:creationId xmlns:p14="http://schemas.microsoft.com/office/powerpoint/2010/main" val="4039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animEffect transition="in" filter="fade">
                                      <p:cBhvr>
                                        <p:cTn id="38" dur="500"/>
                                        <p:tgtEl>
                                          <p:spTgt spid="3">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Effect transition="in" filter="fade">
                                      <p:cBhvr>
                                        <p:cTn id="41" dur="500"/>
                                        <p:tgtEl>
                                          <p:spTgt spid="3">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6" end="16"/>
                                            </p:txEl>
                                          </p:spTgt>
                                        </p:tgtEl>
                                        <p:attrNameLst>
                                          <p:attrName>style.visibility</p:attrName>
                                        </p:attrNameLst>
                                      </p:cBhvr>
                                      <p:to>
                                        <p:strVal val="visible"/>
                                      </p:to>
                                    </p:set>
                                    <p:animEffect transition="in" filter="fade">
                                      <p:cBhvr>
                                        <p:cTn id="44" dur="500"/>
                                        <p:tgtEl>
                                          <p:spTgt spid="3">
                                            <p:txEl>
                                              <p:pRg st="16" end="1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animEffect transition="in" filter="fade">
                                      <p:cBhvr>
                                        <p:cTn id="47"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600200"/>
            <a:ext cx="8829675"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068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8" y="1524000"/>
            <a:ext cx="8524851" cy="465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00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5" name="TextBox 4"/>
          <p:cNvSpPr txBox="1"/>
          <p:nvPr/>
        </p:nvSpPr>
        <p:spPr>
          <a:xfrm>
            <a:off x="190500" y="1524000"/>
            <a:ext cx="9144000" cy="707886"/>
          </a:xfrm>
          <a:prstGeom prst="rect">
            <a:avLst/>
          </a:prstGeom>
          <a:noFill/>
        </p:spPr>
        <p:txBody>
          <a:bodyPr wrap="square" rtlCol="0">
            <a:spAutoFit/>
          </a:bodyPr>
          <a:lstStyle/>
          <a:p>
            <a:r>
              <a:rPr lang="en-US" sz="2000" b="1" u="sng" dirty="0" smtClean="0"/>
              <a:t>A Framework for Beginning our Implementation of the Go Math Materials</a:t>
            </a:r>
          </a:p>
          <a:p>
            <a:endParaRPr lang="en-US" sz="2000" b="1" u="sng" dirty="0"/>
          </a:p>
        </p:txBody>
      </p:sp>
      <p:sp>
        <p:nvSpPr>
          <p:cNvPr id="6" name="Rectangle 5"/>
          <p:cNvSpPr/>
          <p:nvPr/>
        </p:nvSpPr>
        <p:spPr>
          <a:xfrm>
            <a:off x="190500" y="2057400"/>
            <a:ext cx="8763000" cy="2554545"/>
          </a:xfrm>
          <a:prstGeom prst="rect">
            <a:avLst/>
          </a:prstGeom>
        </p:spPr>
        <p:txBody>
          <a:bodyPr wrap="square">
            <a:spAutoFit/>
          </a:bodyPr>
          <a:lstStyle/>
          <a:p>
            <a:pPr marL="285750" indent="-285750">
              <a:buFont typeface="Arial" panose="020B0604020202020204" pitchFamily="34" charset="0"/>
              <a:buChar char="•"/>
            </a:pPr>
            <a:r>
              <a:rPr lang="en-US" sz="2000" dirty="0"/>
              <a:t>This instructional sequence to serve as a support for weekly planning when it feels as though “we can’t get it all in!” </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Adjustments </a:t>
            </a:r>
            <a:r>
              <a:rPr lang="en-US" sz="2000" dirty="0"/>
              <a:t>in regards to pacing and timing may be needed to meet the needs of students. </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This </a:t>
            </a:r>
            <a:r>
              <a:rPr lang="en-US" sz="2000" dirty="0"/>
              <a:t>should be considered a starting point as we work to become more efficient with the Go Math materials.</a:t>
            </a:r>
          </a:p>
        </p:txBody>
      </p:sp>
    </p:spTree>
    <p:extLst>
      <p:ext uri="{BB962C8B-B14F-4D97-AF65-F5344CB8AC3E}">
        <p14:creationId xmlns:p14="http://schemas.microsoft.com/office/powerpoint/2010/main" val="285202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154" b="2073"/>
          <a:stretch/>
        </p:blipFill>
        <p:spPr>
          <a:xfrm>
            <a:off x="602463" y="-39565"/>
            <a:ext cx="8190274" cy="6287965"/>
          </a:xfrm>
          <a:prstGeom prst="rect">
            <a:avLst/>
          </a:prstGeom>
        </p:spPr>
      </p:pic>
    </p:spTree>
    <p:extLst>
      <p:ext uri="{BB962C8B-B14F-4D97-AF65-F5344CB8AC3E}">
        <p14:creationId xmlns:p14="http://schemas.microsoft.com/office/powerpoint/2010/main" val="844949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1"/>
            <a:ext cx="8669739" cy="4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88191"/>
            <a:ext cx="392393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902" y="2188190"/>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298" y="3145432"/>
            <a:ext cx="2636825" cy="32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3922" y="6121347"/>
            <a:ext cx="4219575" cy="46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0618" y="5420197"/>
            <a:ext cx="1600200" cy="772886"/>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370018" y="4953000"/>
            <a:ext cx="3581400" cy="338554"/>
          </a:xfrm>
          <a:prstGeom prst="rect">
            <a:avLst/>
          </a:prstGeom>
          <a:noFill/>
          <a:ln w="57150">
            <a:solidFill>
              <a:srgbClr val="C00000"/>
            </a:solidFill>
          </a:ln>
        </p:spPr>
        <p:txBody>
          <a:bodyPr wrap="square" rtlCol="0">
            <a:spAutoFit/>
          </a:bodyPr>
          <a:lstStyle/>
          <a:p>
            <a:pPr algn="ctr"/>
            <a:r>
              <a:rPr lang="en-US" sz="1600" dirty="0" smtClean="0"/>
              <a:t>Tier 2 + 3 Students for Chapter 1</a:t>
            </a:r>
            <a:endParaRPr lang="en-US" sz="1600" dirty="0"/>
          </a:p>
        </p:txBody>
      </p:sp>
      <p:cxnSp>
        <p:nvCxnSpPr>
          <p:cNvPr id="5" name="Straight Arrow Connector 4"/>
          <p:cNvCxnSpPr/>
          <p:nvPr/>
        </p:nvCxnSpPr>
        <p:spPr>
          <a:xfrm flipH="1">
            <a:off x="4623976" y="4104564"/>
            <a:ext cx="1075331" cy="68580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136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500"/>
                                        <p:tgtEl>
                                          <p:spTgt spid="25604"/>
                                        </p:tgtEl>
                                      </p:cBhvr>
                                    </p:animEffect>
                                  </p:childTnLst>
                                </p:cTn>
                              </p:par>
                              <p:par>
                                <p:cTn id="13" presetID="10" presetClass="entr" presetSubtype="0" fill="hold" nodeType="with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fade">
                                      <p:cBhvr>
                                        <p:cTn id="15" dur="500"/>
                                        <p:tgtEl>
                                          <p:spTgt spid="2560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606"/>
                                        </p:tgtEl>
                                        <p:attrNameLst>
                                          <p:attrName>style.visibility</p:attrName>
                                        </p:attrNameLst>
                                      </p:cBhvr>
                                      <p:to>
                                        <p:strVal val="visible"/>
                                      </p:to>
                                    </p:set>
                                    <p:animEffect transition="in" filter="barn(inVertical)">
                                      <p:cBhvr>
                                        <p:cTn id="20" dur="500"/>
                                        <p:tgtEl>
                                          <p:spTgt spid="2560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fade">
                                      <p:cBhvr>
                                        <p:cTn id="31"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cxnSp>
        <p:nvCxnSpPr>
          <p:cNvPr id="5" name="Straight Arrow Connector 4"/>
          <p:cNvCxnSpPr/>
          <p:nvPr/>
        </p:nvCxnSpPr>
        <p:spPr>
          <a:xfrm>
            <a:off x="2286000" y="3009900"/>
            <a:ext cx="99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505200" y="2514600"/>
            <a:ext cx="4876800" cy="1200329"/>
          </a:xfrm>
          <a:prstGeom prst="rect">
            <a:avLst/>
          </a:prstGeom>
          <a:noFill/>
        </p:spPr>
        <p:txBody>
          <a:bodyPr wrap="square" rtlCol="0">
            <a:spAutoFit/>
          </a:bodyPr>
          <a:lstStyle/>
          <a:p>
            <a:r>
              <a:rPr lang="en-US" dirty="0" smtClean="0"/>
              <a:t>We will be providing DMR modification suggestions for teachers in order to adjust the time to fit 15 minutes without changing the purpose and integrity of DMR.</a:t>
            </a:r>
            <a:endParaRPr lang="en-US" dirty="0"/>
          </a:p>
        </p:txBody>
      </p:sp>
    </p:spTree>
    <p:extLst>
      <p:ext uri="{BB962C8B-B14F-4D97-AF65-F5344CB8AC3E}">
        <p14:creationId xmlns:p14="http://schemas.microsoft.com/office/powerpoint/2010/main" val="73122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cxnSp>
        <p:nvCxnSpPr>
          <p:cNvPr id="11" name="Elbow Connector 10"/>
          <p:cNvCxnSpPr/>
          <p:nvPr/>
        </p:nvCxnSpPr>
        <p:spPr>
          <a:xfrm rot="5400000">
            <a:off x="1971675" y="3629025"/>
            <a:ext cx="685800" cy="4381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219200" y="41910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cxnSp>
        <p:nvCxnSpPr>
          <p:cNvPr id="22" name="Straight Arrow Connector 21"/>
          <p:cNvCxnSpPr>
            <a:stCxn id="8" idx="2"/>
          </p:cNvCxnSpPr>
          <p:nvPr/>
        </p:nvCxnSpPr>
        <p:spPr>
          <a:xfrm>
            <a:off x="3467100" y="3505200"/>
            <a:ext cx="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2737"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cxnSp>
        <p:nvCxnSpPr>
          <p:cNvPr id="27" name="Elbow Connector 26"/>
          <p:cNvCxnSpPr/>
          <p:nvPr/>
        </p:nvCxnSpPr>
        <p:spPr>
          <a:xfrm rot="16200000" flipH="1">
            <a:off x="4229100" y="3695700"/>
            <a:ext cx="68580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438650" y="421005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296" y="2416673"/>
            <a:ext cx="2762004" cy="2288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853" y="4810124"/>
            <a:ext cx="1677417" cy="132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246" y="2925402"/>
            <a:ext cx="2760857" cy="2905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2737" y="4829174"/>
            <a:ext cx="1252538" cy="100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084" y="3479006"/>
            <a:ext cx="2791692" cy="1919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0055" y="5074333"/>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83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500"/>
                                        <p:tgtEl>
                                          <p:spTgt spid="6147"/>
                                        </p:tgtEl>
                                      </p:cBhvr>
                                    </p:animEffect>
                                  </p:childTnLst>
                                </p:cTn>
                              </p:par>
                              <p:par>
                                <p:cTn id="20" presetID="10" presetClass="entr" presetSubtype="0"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fade">
                                      <p:cBhvr>
                                        <p:cTn id="22" dur="500"/>
                                        <p:tgtEl>
                                          <p:spTgt spid="6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6149"/>
                                        </p:tgtEl>
                                        <p:attrNameLst>
                                          <p:attrName>style.visibility</p:attrName>
                                        </p:attrNameLst>
                                      </p:cBhvr>
                                      <p:to>
                                        <p:strVal val="visible"/>
                                      </p:to>
                                    </p:set>
                                    <p:animEffect transition="in" filter="fade">
                                      <p:cBhvr>
                                        <p:cTn id="33" dur="500"/>
                                        <p:tgtEl>
                                          <p:spTgt spid="6149"/>
                                        </p:tgtEl>
                                      </p:cBhvr>
                                    </p:animEffect>
                                  </p:childTnLst>
                                </p:cTn>
                              </p:par>
                              <p:par>
                                <p:cTn id="34" presetID="10" presetClass="entr" presetSubtype="0" fill="hold" nodeType="withEffect">
                                  <p:stCondLst>
                                    <p:cond delay="0"/>
                                  </p:stCondLst>
                                  <p:childTnLst>
                                    <p:set>
                                      <p:cBhvr>
                                        <p:cTn id="35" dur="1" fill="hold">
                                          <p:stCondLst>
                                            <p:cond delay="0"/>
                                          </p:stCondLst>
                                        </p:cTn>
                                        <p:tgtEl>
                                          <p:spTgt spid="6148"/>
                                        </p:tgtEl>
                                        <p:attrNameLst>
                                          <p:attrName>style.visibility</p:attrName>
                                        </p:attrNameLst>
                                      </p:cBhvr>
                                      <p:to>
                                        <p:strVal val="visible"/>
                                      </p:to>
                                    </p:set>
                                    <p:animEffect transition="in" filter="fade">
                                      <p:cBhvr>
                                        <p:cTn id="36" dur="500"/>
                                        <p:tgtEl>
                                          <p:spTgt spid="614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6151"/>
                                        </p:tgtEl>
                                        <p:attrNameLst>
                                          <p:attrName>style.visibility</p:attrName>
                                        </p:attrNameLst>
                                      </p:cBhvr>
                                      <p:to>
                                        <p:strVal val="visible"/>
                                      </p:to>
                                    </p:set>
                                    <p:animEffect transition="in" filter="fade">
                                      <p:cBhvr>
                                        <p:cTn id="47" dur="500"/>
                                        <p:tgtEl>
                                          <p:spTgt spid="6151"/>
                                        </p:tgtEl>
                                      </p:cBhvr>
                                    </p:animEffect>
                                  </p:childTnLst>
                                </p:cTn>
                              </p:par>
                              <p:par>
                                <p:cTn id="48" presetID="10" presetClass="entr" presetSubtype="0" fill="hold" nodeType="withEffect">
                                  <p:stCondLst>
                                    <p:cond delay="0"/>
                                  </p:stCondLst>
                                  <p:childTnLst>
                                    <p:set>
                                      <p:cBhvr>
                                        <p:cTn id="49" dur="1" fill="hold">
                                          <p:stCondLst>
                                            <p:cond delay="0"/>
                                          </p:stCondLst>
                                        </p:cTn>
                                        <p:tgtEl>
                                          <p:spTgt spid="6150"/>
                                        </p:tgtEl>
                                        <p:attrNameLst>
                                          <p:attrName>style.visibility</p:attrName>
                                        </p:attrNameLst>
                                      </p:cBhvr>
                                      <p:to>
                                        <p:strVal val="visible"/>
                                      </p:to>
                                    </p:set>
                                    <p:animEffect transition="in" filter="fade">
                                      <p:cBhvr>
                                        <p:cTn id="5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6" grpId="0" animBg="1"/>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0" y="5124450"/>
            <a:ext cx="4410075" cy="495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cxnSp>
        <p:nvCxnSpPr>
          <p:cNvPr id="11" name="Elbow Connector 10"/>
          <p:cNvCxnSpPr/>
          <p:nvPr/>
        </p:nvCxnSpPr>
        <p:spPr>
          <a:xfrm rot="16200000" flipH="1">
            <a:off x="2562225" y="3629025"/>
            <a:ext cx="514350" cy="3048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357437" y="4038600"/>
            <a:ext cx="1228725" cy="495300"/>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4770191"/>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495424" y="4038600"/>
            <a:ext cx="3109913" cy="495300"/>
          </a:xfrm>
          <a:prstGeom prst="rect">
            <a:avLst/>
          </a:prstGeom>
          <a:solidFill>
            <a:schemeClr val="bg1">
              <a:lumMod val="85000"/>
            </a:schemeClr>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FORMATIVE ASSESSMENT</a:t>
            </a:r>
          </a:p>
        </p:txBody>
      </p:sp>
      <p:sp>
        <p:nvSpPr>
          <p:cNvPr id="15" name="Right Arrow 14"/>
          <p:cNvSpPr/>
          <p:nvPr/>
        </p:nvSpPr>
        <p:spPr>
          <a:xfrm rot="18377314">
            <a:off x="3804734" y="4157808"/>
            <a:ext cx="2331306" cy="345160"/>
          </a:xfrm>
          <a:prstGeom prst="rightArrow">
            <a:avLst/>
          </a:prstGeom>
          <a:solidFill>
            <a:srgbClr val="FF99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http://stickfiguresclipart.com/wp-content/gallery/stick-people/boygirlsummerbw900x9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6191" y="4922905"/>
            <a:ext cx="858849" cy="858849"/>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76834" y="4276574"/>
            <a:ext cx="3357565" cy="523220"/>
          </a:xfrm>
          <a:prstGeom prst="rect">
            <a:avLst/>
          </a:prstGeom>
          <a:noFill/>
          <a:ln w="38100">
            <a:solidFill>
              <a:srgbClr val="FFC000"/>
            </a:solidFill>
          </a:ln>
        </p:spPr>
        <p:txBody>
          <a:bodyPr wrap="square" rtlCol="0">
            <a:spAutoFit/>
          </a:bodyPr>
          <a:lstStyle/>
          <a:p>
            <a:pPr algn="ctr"/>
            <a:r>
              <a:rPr lang="en-US" sz="1400" dirty="0" smtClean="0"/>
              <a:t>Students needing additional support with lesson concept</a:t>
            </a:r>
            <a:endParaRPr lang="en-US" sz="1400" dirty="0"/>
          </a:p>
        </p:txBody>
      </p:sp>
    </p:spTree>
    <p:extLst>
      <p:ext uri="{BB962C8B-B14F-4D97-AF65-F5344CB8AC3E}">
        <p14:creationId xmlns:p14="http://schemas.microsoft.com/office/powerpoint/2010/main" val="165548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7170"/>
                                        </p:tgtEl>
                                        <p:attrNameLst>
                                          <p:attrName>style.visibility</p:attrName>
                                        </p:attrNameLst>
                                      </p:cBhvr>
                                      <p:to>
                                        <p:strVal val="visible"/>
                                      </p:to>
                                    </p:set>
                                    <p:animEffect transition="in" filter="fade">
                                      <p:cBhvr>
                                        <p:cTn id="21" dur="500"/>
                                        <p:tgtEl>
                                          <p:spTgt spid="71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5"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29" y="3140017"/>
            <a:ext cx="2143964" cy="119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114758"/>
            <a:ext cx="2405062" cy="86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8415" y="1490662"/>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147740"/>
            <a:ext cx="1958493" cy="1222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012" y="4571999"/>
            <a:ext cx="2111981" cy="1603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9147" y="4970702"/>
            <a:ext cx="1697806" cy="1204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394" y="4468718"/>
            <a:ext cx="2475215" cy="30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a:stCxn id="9" idx="2"/>
          </p:cNvCxnSpPr>
          <p:nvPr/>
        </p:nvCxnSpPr>
        <p:spPr>
          <a:xfrm>
            <a:off x="4552950" y="1981200"/>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599147" y="3187066"/>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Small Group Instruction</a:t>
            </a:r>
          </a:p>
          <a:p>
            <a:pPr algn="ctr"/>
            <a:r>
              <a:rPr lang="en-US" sz="1200" b="1" dirty="0" smtClean="0">
                <a:solidFill>
                  <a:srgbClr val="002060"/>
                </a:solidFill>
              </a:rPr>
              <a:t>3 – 5x per week</a:t>
            </a:r>
          </a:p>
        </p:txBody>
      </p:sp>
      <p:sp>
        <p:nvSpPr>
          <p:cNvPr id="46" name="Rectangle 45"/>
          <p:cNvSpPr/>
          <p:nvPr/>
        </p:nvSpPr>
        <p:spPr>
          <a:xfrm>
            <a:off x="4704671" y="3187066"/>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Independent/ Collaborative Work</a:t>
            </a:r>
          </a:p>
        </p:txBody>
      </p:sp>
      <p:pic>
        <p:nvPicPr>
          <p:cNvPr id="47"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0049" y="3521709"/>
            <a:ext cx="2042756" cy="1448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2516" y="3926502"/>
            <a:ext cx="2016884" cy="232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5-Point Star 13"/>
          <p:cNvSpPr/>
          <p:nvPr/>
        </p:nvSpPr>
        <p:spPr>
          <a:xfrm>
            <a:off x="6653745" y="4444949"/>
            <a:ext cx="2255364" cy="2108761"/>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Support Staff Push in During this Time</a:t>
            </a:r>
            <a:endParaRPr lang="en-US" sz="1100" b="1" dirty="0">
              <a:solidFill>
                <a:srgbClr val="002060"/>
              </a:solidFill>
            </a:endParaRPr>
          </a:p>
        </p:txBody>
      </p:sp>
      <p:sp>
        <p:nvSpPr>
          <p:cNvPr id="2" name="Oval 1"/>
          <p:cNvSpPr/>
          <p:nvPr/>
        </p:nvSpPr>
        <p:spPr>
          <a:xfrm>
            <a:off x="6400801" y="1371600"/>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1255892" y="2314098"/>
            <a:ext cx="1253598" cy="61298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3" idx="4"/>
          </p:cNvCxnSpPr>
          <p:nvPr/>
        </p:nvCxnSpPr>
        <p:spPr>
          <a:xfrm>
            <a:off x="1882691" y="2927087"/>
            <a:ext cx="0" cy="2162154"/>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27503" y="2314098"/>
            <a:ext cx="767110" cy="66109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1" idx="4"/>
          </p:cNvCxnSpPr>
          <p:nvPr/>
        </p:nvCxnSpPr>
        <p:spPr>
          <a:xfrm>
            <a:off x="2811058" y="2975189"/>
            <a:ext cx="0" cy="2114052"/>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92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48"/>
                                        </p:tgtEl>
                                        <p:attrNameLst>
                                          <p:attrName>style.visibility</p:attrName>
                                        </p:attrNameLst>
                                      </p:cBhvr>
                                      <p:to>
                                        <p:strVal val="visible"/>
                                      </p:to>
                                    </p:set>
                                    <p:anim calcmode="lin" valueType="num">
                                      <p:cBhvr additive="base">
                                        <p:cTn id="15" dur="500" fill="hold"/>
                                        <p:tgtEl>
                                          <p:spTgt spid="10248"/>
                                        </p:tgtEl>
                                        <p:attrNameLst>
                                          <p:attrName>ppt_x</p:attrName>
                                        </p:attrNameLst>
                                      </p:cBhvr>
                                      <p:tavLst>
                                        <p:tav tm="0">
                                          <p:val>
                                            <p:strVal val="#ppt_x"/>
                                          </p:val>
                                        </p:tav>
                                        <p:tav tm="100000">
                                          <p:val>
                                            <p:strVal val="#ppt_x"/>
                                          </p:val>
                                        </p:tav>
                                      </p:tavLst>
                                    </p:anim>
                                    <p:anim calcmode="lin" valueType="num">
                                      <p:cBhvr additive="base">
                                        <p:cTn id="16"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0247"/>
                                        </p:tgtEl>
                                        <p:attrNameLst>
                                          <p:attrName>style.visibility</p:attrName>
                                        </p:attrNameLst>
                                      </p:cBhvr>
                                      <p:to>
                                        <p:strVal val="visible"/>
                                      </p:to>
                                    </p:set>
                                    <p:animEffect transition="in" filter="fade">
                                      <p:cBhvr>
                                        <p:cTn id="24" dur="500"/>
                                        <p:tgtEl>
                                          <p:spTgt spid="10247"/>
                                        </p:tgtEl>
                                      </p:cBhvr>
                                    </p:animEffect>
                                  </p:childTnLst>
                                </p:cTn>
                              </p:par>
                              <p:par>
                                <p:cTn id="25" presetID="10" presetClass="entr" presetSubtype="0" fill="hold" nodeType="withEffect">
                                  <p:stCondLst>
                                    <p:cond delay="0"/>
                                  </p:stCondLst>
                                  <p:childTnLst>
                                    <p:set>
                                      <p:cBhvr>
                                        <p:cTn id="26" dur="1" fill="hold">
                                          <p:stCondLst>
                                            <p:cond delay="0"/>
                                          </p:stCondLst>
                                        </p:cTn>
                                        <p:tgtEl>
                                          <p:spTgt spid="10249"/>
                                        </p:tgtEl>
                                        <p:attrNameLst>
                                          <p:attrName>style.visibility</p:attrName>
                                        </p:attrNameLst>
                                      </p:cBhvr>
                                      <p:to>
                                        <p:strVal val="visible"/>
                                      </p:to>
                                    </p:set>
                                    <p:animEffect transition="in" filter="fade">
                                      <p:cBhvr>
                                        <p:cTn id="27" dur="500"/>
                                        <p:tgtEl>
                                          <p:spTgt spid="102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50"/>
                                        </p:tgtEl>
                                        <p:attrNameLst>
                                          <p:attrName>style.visibility</p:attrName>
                                        </p:attrNameLst>
                                      </p:cBhvr>
                                      <p:to>
                                        <p:strVal val="visible"/>
                                      </p:to>
                                    </p:set>
                                    <p:animEffect transition="in" filter="fade">
                                      <p:cBhvr>
                                        <p:cTn id="48" dur="500"/>
                                        <p:tgtEl>
                                          <p:spTgt spid="102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nodeType="withEffect">
                                  <p:stCondLst>
                                    <p:cond delay="0"/>
                                  </p:stCondLst>
                                  <p:childTnLst>
                                    <p:set>
                                      <p:cBhvr>
                                        <p:cTn id="55" dur="1" fill="hold">
                                          <p:stCondLst>
                                            <p:cond delay="0"/>
                                          </p:stCondLst>
                                        </p:cTn>
                                        <p:tgtEl>
                                          <p:spTgt spid="10253"/>
                                        </p:tgtEl>
                                        <p:attrNameLst>
                                          <p:attrName>style.visibility</p:attrName>
                                        </p:attrNameLst>
                                      </p:cBhvr>
                                      <p:to>
                                        <p:strVal val="visible"/>
                                      </p:to>
                                    </p:set>
                                    <p:animEffect transition="in" filter="fade">
                                      <p:cBhvr>
                                        <p:cTn id="56" dur="500"/>
                                        <p:tgtEl>
                                          <p:spTgt spid="10253"/>
                                        </p:tgtEl>
                                      </p:cBhvr>
                                    </p:animEffect>
                                  </p:childTnLst>
                                </p:cTn>
                              </p:par>
                              <p:par>
                                <p:cTn id="57" presetID="10" presetClass="entr" presetSubtype="0" fill="hold" nodeType="withEffect">
                                  <p:stCondLst>
                                    <p:cond delay="0"/>
                                  </p:stCondLst>
                                  <p:childTnLst>
                                    <p:set>
                                      <p:cBhvr>
                                        <p:cTn id="58" dur="1" fill="hold">
                                          <p:stCondLst>
                                            <p:cond delay="0"/>
                                          </p:stCondLst>
                                        </p:cTn>
                                        <p:tgtEl>
                                          <p:spTgt spid="10251"/>
                                        </p:tgtEl>
                                        <p:attrNameLst>
                                          <p:attrName>style.visibility</p:attrName>
                                        </p:attrNameLst>
                                      </p:cBhvr>
                                      <p:to>
                                        <p:strVal val="visible"/>
                                      </p:to>
                                    </p:set>
                                    <p:animEffect transition="in" filter="fade">
                                      <p:cBhvr>
                                        <p:cTn id="59" dur="500"/>
                                        <p:tgtEl>
                                          <p:spTgt spid="1025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nodeType="withEffect">
                                  <p:stCondLst>
                                    <p:cond delay="0"/>
                                  </p:stCondLst>
                                  <p:childTnLst>
                                    <p:set>
                                      <p:cBhvr>
                                        <p:cTn id="66" dur="1" fill="hold">
                                          <p:stCondLst>
                                            <p:cond delay="0"/>
                                          </p:stCondLst>
                                        </p:cTn>
                                        <p:tgtEl>
                                          <p:spTgt spid="10252"/>
                                        </p:tgtEl>
                                        <p:attrNameLst>
                                          <p:attrName>style.visibility</p:attrName>
                                        </p:attrNameLst>
                                      </p:cBhvr>
                                      <p:to>
                                        <p:strVal val="visible"/>
                                      </p:to>
                                    </p:set>
                                    <p:animEffect transition="in" filter="fade">
                                      <p:cBhvr>
                                        <p:cTn id="67" dur="500"/>
                                        <p:tgtEl>
                                          <p:spTgt spid="1025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258"/>
                                        </p:tgtEl>
                                        <p:attrNameLst>
                                          <p:attrName>style.visibility</p:attrName>
                                        </p:attrNameLst>
                                      </p:cBhvr>
                                      <p:to>
                                        <p:strVal val="visible"/>
                                      </p:to>
                                    </p:set>
                                    <p:animEffect transition="in" filter="fade">
                                      <p:cBhvr>
                                        <p:cTn id="87" dur="500"/>
                                        <p:tgtEl>
                                          <p:spTgt spid="1025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barn(inVertical)">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5" grpId="0" animBg="1"/>
      <p:bldP spid="46" grpId="0" animBg="1"/>
      <p:bldP spid="14" grpId="0" animBg="1"/>
      <p:bldP spid="2" grpId="0" animBg="1"/>
      <p:bldP spid="3"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13" y="2209348"/>
            <a:ext cx="1632893" cy="584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415" y="1490662"/>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012" y="3370649"/>
            <a:ext cx="2111981" cy="1603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1" y="3098712"/>
            <a:ext cx="2475215" cy="30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a:off x="2743200" y="2000455"/>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62973" y="5430217"/>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Personalized Learning</a:t>
            </a:r>
          </a:p>
        </p:txBody>
      </p:sp>
      <p:sp>
        <p:nvSpPr>
          <p:cNvPr id="46" name="Rectangle 45"/>
          <p:cNvSpPr/>
          <p:nvPr/>
        </p:nvSpPr>
        <p:spPr>
          <a:xfrm>
            <a:off x="3526131" y="5430217"/>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Independent/ Collaborative Work</a:t>
            </a:r>
          </a:p>
        </p:txBody>
      </p:sp>
      <p:pic>
        <p:nvPicPr>
          <p:cNvPr id="1025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6332" y="3418416"/>
            <a:ext cx="1359597" cy="156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5943600" y="1981200"/>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pic>
        <p:nvPicPr>
          <p:cNvPr id="1126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4607" y="2209348"/>
            <a:ext cx="1496296" cy="1022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209348"/>
            <a:ext cx="1190625" cy="65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7"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9360" y="3709890"/>
            <a:ext cx="1483086" cy="1052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4847" y="3098712"/>
            <a:ext cx="2136930" cy="1965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1354" y="4468936"/>
            <a:ext cx="1483086" cy="1052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5-Point Star 13"/>
          <p:cNvSpPr/>
          <p:nvPr/>
        </p:nvSpPr>
        <p:spPr>
          <a:xfrm>
            <a:off x="2182604" y="5060181"/>
            <a:ext cx="1789024" cy="1683561"/>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rgbClr val="002060"/>
                </a:solidFill>
              </a:rPr>
              <a:t>Support Staff Push in During this Time</a:t>
            </a:r>
            <a:endParaRPr lang="en-US" sz="900" b="1" dirty="0">
              <a:solidFill>
                <a:srgbClr val="002060"/>
              </a:solidFill>
            </a:endParaRPr>
          </a:p>
        </p:txBody>
      </p:sp>
      <p:sp>
        <p:nvSpPr>
          <p:cNvPr id="34" name="Rectangle 33"/>
          <p:cNvSpPr/>
          <p:nvPr/>
        </p:nvSpPr>
        <p:spPr>
          <a:xfrm>
            <a:off x="6256567" y="5430217"/>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Small Group Instruction </a:t>
            </a:r>
          </a:p>
          <a:p>
            <a:pPr algn="ctr"/>
            <a:r>
              <a:rPr lang="en-US" sz="1200" b="1" dirty="0" smtClean="0">
                <a:solidFill>
                  <a:srgbClr val="002060"/>
                </a:solidFill>
              </a:rPr>
              <a:t>(1-2x per week)</a:t>
            </a:r>
          </a:p>
        </p:txBody>
      </p:sp>
    </p:spTree>
    <p:extLst>
      <p:ext uri="{BB962C8B-B14F-4D97-AF65-F5344CB8AC3E}">
        <p14:creationId xmlns:p14="http://schemas.microsoft.com/office/powerpoint/2010/main" val="15363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fade">
                                      <p:cBhvr>
                                        <p:cTn id="7" dur="500"/>
                                        <p:tgtEl>
                                          <p:spTgt spid="1024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1267"/>
                                        </p:tgtEl>
                                        <p:attrNameLst>
                                          <p:attrName>style.visibility</p:attrName>
                                        </p:attrNameLst>
                                      </p:cBhvr>
                                      <p:to>
                                        <p:strVal val="visible"/>
                                      </p:to>
                                    </p:set>
                                    <p:animEffect transition="in" filter="fade">
                                      <p:cBhvr>
                                        <p:cTn id="13" dur="500"/>
                                        <p:tgtEl>
                                          <p:spTgt spid="1126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animEffect transition="in" filter="fade">
                                      <p:cBhvr>
                                        <p:cTn id="19" dur="500"/>
                                        <p:tgtEl>
                                          <p:spTgt spid="1126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269"/>
                                        </p:tgtEl>
                                        <p:attrNameLst>
                                          <p:attrName>style.visibility</p:attrName>
                                        </p:attrNameLst>
                                      </p:cBhvr>
                                      <p:to>
                                        <p:strVal val="visible"/>
                                      </p:to>
                                    </p:set>
                                    <p:animEffect transition="in" filter="fade">
                                      <p:cBhvr>
                                        <p:cTn id="29" dur="500"/>
                                        <p:tgtEl>
                                          <p:spTgt spid="11269"/>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58"/>
                                        </p:tgtEl>
                                        <p:attrNameLst>
                                          <p:attrName>style.visibility</p:attrName>
                                        </p:attrNameLst>
                                      </p:cBhvr>
                                      <p:to>
                                        <p:strVal val="visible"/>
                                      </p:to>
                                    </p:set>
                                    <p:animEffect transition="in" filter="fade">
                                      <p:cBhvr>
                                        <p:cTn id="37" dur="500"/>
                                        <p:tgtEl>
                                          <p:spTgt spid="10258"/>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51"/>
                                        </p:tgtEl>
                                        <p:attrNameLst>
                                          <p:attrName>style.visibility</p:attrName>
                                        </p:attrNameLst>
                                      </p:cBhvr>
                                      <p:to>
                                        <p:strVal val="visible"/>
                                      </p:to>
                                    </p:set>
                                    <p:animEffect transition="in" filter="fade">
                                      <p:cBhvr>
                                        <p:cTn id="48" dur="500"/>
                                        <p:tgtEl>
                                          <p:spTgt spid="10251"/>
                                        </p:tgtEl>
                                      </p:cBhvr>
                                    </p:animEffect>
                                  </p:childTnLst>
                                </p:cTn>
                              </p:par>
                              <p:par>
                                <p:cTn id="49" presetID="10" presetClass="entr" presetSubtype="0" fill="hold" nodeType="withEffect">
                                  <p:stCondLst>
                                    <p:cond delay="0"/>
                                  </p:stCondLst>
                                  <p:childTnLst>
                                    <p:set>
                                      <p:cBhvr>
                                        <p:cTn id="50" dur="1" fill="hold">
                                          <p:stCondLst>
                                            <p:cond delay="0"/>
                                          </p:stCondLst>
                                        </p:cTn>
                                        <p:tgtEl>
                                          <p:spTgt spid="10253"/>
                                        </p:tgtEl>
                                        <p:attrNameLst>
                                          <p:attrName>style.visibility</p:attrName>
                                        </p:attrNameLst>
                                      </p:cBhvr>
                                      <p:to>
                                        <p:strVal val="visible"/>
                                      </p:to>
                                    </p:set>
                                    <p:animEffect transition="in" filter="fade">
                                      <p:cBhvr>
                                        <p:cTn id="51" dur="500"/>
                                        <p:tgtEl>
                                          <p:spTgt spid="1025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fltVal val="0"/>
                                          </p:val>
                                        </p:tav>
                                        <p:tav tm="100000">
                                          <p:val>
                                            <p:strVal val="#ppt_w"/>
                                          </p:val>
                                        </p:tav>
                                      </p:tavLst>
                                    </p:anim>
                                    <p:anim calcmode="lin" valueType="num">
                                      <p:cBhvr>
                                        <p:cTn id="60" dur="1000" fill="hold"/>
                                        <p:tgtEl>
                                          <p:spTgt spid="14"/>
                                        </p:tgtEl>
                                        <p:attrNameLst>
                                          <p:attrName>ppt_h</p:attrName>
                                        </p:attrNameLst>
                                      </p:cBhvr>
                                      <p:tavLst>
                                        <p:tav tm="0">
                                          <p:val>
                                            <p:fltVal val="0"/>
                                          </p:val>
                                        </p:tav>
                                        <p:tav tm="100000">
                                          <p:val>
                                            <p:strVal val="#ppt_h"/>
                                          </p:val>
                                        </p:tav>
                                      </p:tavLst>
                                    </p:anim>
                                    <p:anim calcmode="lin" valueType="num">
                                      <p:cBhvr>
                                        <p:cTn id="61" dur="1000" fill="hold"/>
                                        <p:tgtEl>
                                          <p:spTgt spid="14"/>
                                        </p:tgtEl>
                                        <p:attrNameLst>
                                          <p:attrName>style.rotation</p:attrName>
                                        </p:attrNameLst>
                                      </p:cBhvr>
                                      <p:tavLst>
                                        <p:tav tm="0">
                                          <p:val>
                                            <p:fltVal val="90"/>
                                          </p:val>
                                        </p:tav>
                                        <p:tav tm="100000">
                                          <p:val>
                                            <p:fltVal val="0"/>
                                          </p:val>
                                        </p:tav>
                                      </p:tavLst>
                                    </p:anim>
                                    <p:animEffect transition="in" filter="fade">
                                      <p:cBhvr>
                                        <p:cTn id="6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14" grpId="0" animBg="1"/>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5" name="TextBox 4"/>
          <p:cNvSpPr txBox="1"/>
          <p:nvPr/>
        </p:nvSpPr>
        <p:spPr>
          <a:xfrm>
            <a:off x="158655" y="1524000"/>
            <a:ext cx="9144000" cy="707886"/>
          </a:xfrm>
          <a:prstGeom prst="rect">
            <a:avLst/>
          </a:prstGeom>
          <a:noFill/>
        </p:spPr>
        <p:txBody>
          <a:bodyPr wrap="square" rtlCol="0">
            <a:spAutoFit/>
          </a:bodyPr>
          <a:lstStyle/>
          <a:p>
            <a:r>
              <a:rPr lang="en-US" sz="2000" b="1" u="sng" dirty="0" smtClean="0"/>
              <a:t>Personal Math Trainer</a:t>
            </a:r>
          </a:p>
          <a:p>
            <a:endParaRPr lang="en-US" sz="2000" b="1" u="sng"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50" y="1314488"/>
            <a:ext cx="4352925" cy="337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0279" y="3962400"/>
            <a:ext cx="4600496" cy="2161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58655" y="1877943"/>
            <a:ext cx="4032345"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Dynamic items + assignments to give your students unlimited practices on key concepts supported by guided examples, step-by-step solutions, and video tutorials.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Generates reports for teachers so instruction can be tailored to meet the students’ needs. </a:t>
            </a:r>
          </a:p>
          <a:p>
            <a:endParaRPr lang="en-US" dirty="0" smtClean="0"/>
          </a:p>
          <a:p>
            <a:pPr marL="285750" indent="-285750">
              <a:buFont typeface="Arial" panose="020B0604020202020204" pitchFamily="34" charset="0"/>
              <a:buChar char="•"/>
            </a:pPr>
            <a:r>
              <a:rPr lang="en-US" dirty="0" smtClean="0"/>
              <a:t>PMT will automatically prescribe and create standards-based, personalized interventions for the students. </a:t>
            </a:r>
          </a:p>
        </p:txBody>
      </p:sp>
    </p:spTree>
    <p:extLst>
      <p:ext uri="{BB962C8B-B14F-4D97-AF65-F5344CB8AC3E}">
        <p14:creationId xmlns:p14="http://schemas.microsoft.com/office/powerpoint/2010/main" val="77955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5" name="TextBox 4"/>
          <p:cNvSpPr txBox="1"/>
          <p:nvPr/>
        </p:nvSpPr>
        <p:spPr>
          <a:xfrm>
            <a:off x="158655" y="1524000"/>
            <a:ext cx="9144000" cy="707886"/>
          </a:xfrm>
          <a:prstGeom prst="rect">
            <a:avLst/>
          </a:prstGeom>
          <a:noFill/>
        </p:spPr>
        <p:txBody>
          <a:bodyPr wrap="square" rtlCol="0">
            <a:spAutoFit/>
          </a:bodyPr>
          <a:lstStyle/>
          <a:p>
            <a:r>
              <a:rPr lang="en-US" sz="2000" b="1" u="sng" dirty="0" smtClean="0"/>
              <a:t>Personal Math Trainer</a:t>
            </a:r>
          </a:p>
          <a:p>
            <a:endParaRPr lang="en-US" sz="2000" b="1" u="sng" dirty="0"/>
          </a:p>
        </p:txBody>
      </p:sp>
      <p:sp>
        <p:nvSpPr>
          <p:cNvPr id="2" name="TextBox 1"/>
          <p:cNvSpPr txBox="1"/>
          <p:nvPr/>
        </p:nvSpPr>
        <p:spPr>
          <a:xfrm>
            <a:off x="158655" y="1877943"/>
            <a:ext cx="4032345"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PMT </a:t>
            </a:r>
            <a:r>
              <a:rPr lang="en-US" dirty="0"/>
              <a:t>targets each students’ individual needs and provides content support up to two grade levels below the current grade level.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PMT analyzes each student’s personal strengths, weaknesses, preferences, and learning pace.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systems adaptive data structure provides real-time recommendations and strategies based on individual needs, challenges, and learning styles.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14" y="1464431"/>
            <a:ext cx="4314825" cy="2922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0279" y="3962400"/>
            <a:ext cx="4600496" cy="2161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91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527" y="3757617"/>
            <a:ext cx="3443288" cy="2401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676934"/>
            <a:ext cx="2896737" cy="2509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210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fade">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1" name="Rectangle 10"/>
          <p:cNvSpPr/>
          <p:nvPr/>
        </p:nvSpPr>
        <p:spPr>
          <a:xfrm>
            <a:off x="2852737" y="365589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ENGAGE</a:t>
            </a:r>
          </a:p>
        </p:txBody>
      </p:sp>
      <p:sp>
        <p:nvSpPr>
          <p:cNvPr id="12" name="Rectangle 11"/>
          <p:cNvSpPr/>
          <p:nvPr/>
        </p:nvSpPr>
        <p:spPr>
          <a:xfrm>
            <a:off x="2852737" y="468715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EXPLAIN</a:t>
            </a:r>
          </a:p>
        </p:txBody>
      </p:sp>
      <p:sp>
        <p:nvSpPr>
          <p:cNvPr id="13" name="Rectangle 12"/>
          <p:cNvSpPr/>
          <p:nvPr/>
        </p:nvSpPr>
        <p:spPr>
          <a:xfrm>
            <a:off x="2852737" y="4159724"/>
            <a:ext cx="1228725" cy="382706"/>
          </a:xfrm>
          <a:prstGeom prst="rect">
            <a:avLst/>
          </a:prstGeom>
          <a:solidFill>
            <a:schemeClr val="bg1"/>
          </a:solidFill>
          <a:ln w="38100">
            <a:solidFill>
              <a:srgbClr val="FF993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EXPLORE</a:t>
            </a:r>
          </a:p>
        </p:txBody>
      </p:sp>
      <p:sp>
        <p:nvSpPr>
          <p:cNvPr id="14" name="Rectangle 13"/>
          <p:cNvSpPr/>
          <p:nvPr/>
        </p:nvSpPr>
        <p:spPr>
          <a:xfrm>
            <a:off x="4724400" y="3655894"/>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Small Group Instruction</a:t>
            </a:r>
          </a:p>
        </p:txBody>
      </p:sp>
      <p:sp>
        <p:nvSpPr>
          <p:cNvPr id="17" name="Rectangle 16"/>
          <p:cNvSpPr/>
          <p:nvPr/>
        </p:nvSpPr>
        <p:spPr>
          <a:xfrm>
            <a:off x="4733500" y="4290515"/>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Independent / Collaborative</a:t>
            </a:r>
          </a:p>
        </p:txBody>
      </p:sp>
      <p:sp>
        <p:nvSpPr>
          <p:cNvPr id="18" name="Rectangle 17"/>
          <p:cNvSpPr/>
          <p:nvPr/>
        </p:nvSpPr>
        <p:spPr>
          <a:xfrm>
            <a:off x="4733500" y="4953000"/>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Personalized Learning</a:t>
            </a:r>
          </a:p>
        </p:txBody>
      </p:sp>
    </p:spTree>
    <p:extLst>
      <p:ext uri="{BB962C8B-B14F-4D97-AF65-F5344CB8AC3E}">
        <p14:creationId xmlns:p14="http://schemas.microsoft.com/office/powerpoint/2010/main" val="4059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696200" cy="1524000"/>
          </a:xfrm>
        </p:spPr>
        <p:txBody>
          <a:bodyPr>
            <a:normAutofit fontScale="90000"/>
          </a:bodyPr>
          <a:lstStyle/>
          <a:p>
            <a:r>
              <a:rPr lang="en-US" dirty="0" smtClean="0"/>
              <a:t>Critical Iowa Assessment Information Booklet</a:t>
            </a:r>
            <a:endParaRPr lang="en-US" dirty="0"/>
          </a:p>
        </p:txBody>
      </p:sp>
      <p:sp>
        <p:nvSpPr>
          <p:cNvPr id="3" name="Subtitle 2"/>
          <p:cNvSpPr>
            <a:spLocks noGrp="1"/>
          </p:cNvSpPr>
          <p:nvPr>
            <p:ph type="subTitle" idx="1"/>
          </p:nvPr>
        </p:nvSpPr>
        <p:spPr>
          <a:xfrm>
            <a:off x="304800" y="3429000"/>
            <a:ext cx="8458200" cy="2057400"/>
          </a:xfrm>
        </p:spPr>
        <p:txBody>
          <a:bodyPr>
            <a:noAutofit/>
          </a:bodyPr>
          <a:lstStyle/>
          <a:p>
            <a:pPr algn="l">
              <a:buClr>
                <a:schemeClr val="bg1"/>
              </a:buClr>
            </a:pPr>
            <a:r>
              <a:rPr lang="en-US" sz="2400" dirty="0" smtClean="0">
                <a:solidFill>
                  <a:schemeClr val="tx2"/>
                </a:solidFill>
              </a:rPr>
              <a:t>Booklet that contains all critical, need to know information</a:t>
            </a:r>
          </a:p>
          <a:p>
            <a:pPr algn="l">
              <a:buClr>
                <a:schemeClr val="bg1"/>
              </a:buClr>
            </a:pPr>
            <a:r>
              <a:rPr lang="en-US" sz="2400" dirty="0" smtClean="0">
                <a:solidFill>
                  <a:schemeClr val="tx2"/>
                </a:solidFill>
              </a:rPr>
              <a:t>Table of Contents formatted in sections including training &amp; contact information and before, during,  &amp; after testing information</a:t>
            </a:r>
          </a:p>
          <a:p>
            <a:pPr algn="l">
              <a:buClr>
                <a:schemeClr val="bg1"/>
              </a:buClr>
            </a:pPr>
            <a:r>
              <a:rPr lang="en-US" sz="2400" u="sng" dirty="0">
                <a:solidFill>
                  <a:schemeClr val="tx2"/>
                </a:solidFill>
              </a:rPr>
              <a:t>a</a:t>
            </a:r>
            <a:r>
              <a:rPr lang="en-US" sz="2400" u="sng" dirty="0" smtClean="0">
                <a:solidFill>
                  <a:schemeClr val="tx2"/>
                </a:solidFill>
              </a:rPr>
              <a:t>ssessment.dmschool.org</a:t>
            </a:r>
          </a:p>
          <a:p>
            <a:pPr algn="l">
              <a:buClr>
                <a:schemeClr val="bg1"/>
              </a:buClr>
            </a:pPr>
            <a:endParaRPr lang="en-US" sz="3200" dirty="0">
              <a:solidFill>
                <a:schemeClr val="tx2"/>
              </a:solidFill>
            </a:endParaRPr>
          </a:p>
        </p:txBody>
      </p:sp>
    </p:spTree>
    <p:extLst>
      <p:ext uri="{BB962C8B-B14F-4D97-AF65-F5344CB8AC3E}">
        <p14:creationId xmlns:p14="http://schemas.microsoft.com/office/powerpoint/2010/main" val="2334287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2" name="Rectangle 1"/>
          <p:cNvSpPr/>
          <p:nvPr/>
        </p:nvSpPr>
        <p:spPr>
          <a:xfrm>
            <a:off x="457200" y="1600200"/>
            <a:ext cx="8229600" cy="609600"/>
          </a:xfrm>
          <a:prstGeom prst="rect">
            <a:avLst/>
          </a:prstGeom>
          <a:solidFill>
            <a:schemeClr val="bg1"/>
          </a:solidFill>
          <a:ln w="762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Math Block: 75 – 90 minutes/day</a:t>
            </a:r>
            <a:endParaRPr lang="en-US" sz="2400" b="1" dirty="0"/>
          </a:p>
        </p:txBody>
      </p:sp>
      <p:sp>
        <p:nvSpPr>
          <p:cNvPr id="7" name="Rectangle 6"/>
          <p:cNvSpPr/>
          <p:nvPr/>
        </p:nvSpPr>
        <p:spPr>
          <a:xfrm>
            <a:off x="28575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
        <p:nvSpPr>
          <p:cNvPr id="8" name="Rectangle 7"/>
          <p:cNvSpPr/>
          <p:nvPr/>
        </p:nvSpPr>
        <p:spPr>
          <a:xfrm>
            <a:off x="25146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Whole Group Concept Development</a:t>
            </a:r>
          </a:p>
          <a:p>
            <a:pPr algn="ctr"/>
            <a:r>
              <a:rPr lang="en-US" sz="1400" i="1" dirty="0" smtClean="0">
                <a:solidFill>
                  <a:srgbClr val="002060"/>
                </a:solidFill>
              </a:rPr>
              <a:t>(20 min)</a:t>
            </a:r>
            <a:endParaRPr lang="en-US" sz="1400" i="1" dirty="0"/>
          </a:p>
        </p:txBody>
      </p:sp>
      <p:sp>
        <p:nvSpPr>
          <p:cNvPr id="9" name="Rectangle 8"/>
          <p:cNvSpPr/>
          <p:nvPr/>
        </p:nvSpPr>
        <p:spPr>
          <a:xfrm>
            <a:off x="4724400"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(20 min)</a:t>
            </a:r>
            <a:endParaRPr lang="en-US" sz="1400" i="1" dirty="0"/>
          </a:p>
        </p:txBody>
      </p:sp>
      <p:sp>
        <p:nvSpPr>
          <p:cNvPr id="10" name="Rectangle 9"/>
          <p:cNvSpPr/>
          <p:nvPr/>
        </p:nvSpPr>
        <p:spPr>
          <a:xfrm>
            <a:off x="6909179" y="25146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Problem </a:t>
            </a:r>
          </a:p>
          <a:p>
            <a:pPr algn="ctr"/>
            <a:r>
              <a:rPr lang="en-US" sz="1600" b="1" dirty="0" smtClean="0">
                <a:solidFill>
                  <a:srgbClr val="002060"/>
                </a:solidFill>
              </a:rPr>
              <a:t>Solving</a:t>
            </a:r>
          </a:p>
          <a:p>
            <a:pPr algn="ctr"/>
            <a:r>
              <a:rPr lang="en-US" sz="1400" i="1" dirty="0" smtClean="0">
                <a:solidFill>
                  <a:srgbClr val="002060"/>
                </a:solidFill>
              </a:rPr>
              <a:t>(15 min)</a:t>
            </a:r>
            <a:endParaRPr lang="en-US" sz="1400" i="1" dirty="0"/>
          </a:p>
        </p:txBody>
      </p:sp>
      <p:sp>
        <p:nvSpPr>
          <p:cNvPr id="14" name="Rectangle 13"/>
          <p:cNvSpPr/>
          <p:nvPr/>
        </p:nvSpPr>
        <p:spPr>
          <a:xfrm>
            <a:off x="285750" y="3655894"/>
            <a:ext cx="8528429" cy="503830"/>
          </a:xfrm>
          <a:prstGeom prst="rect">
            <a:avLst/>
          </a:prstGeom>
          <a:solidFill>
            <a:srgbClr val="99FFCC"/>
          </a:solidFill>
          <a:ln w="28575">
            <a:solidFill>
              <a:srgbClr val="0070C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Math Intervention: 15-20 minutes/day (**only for students in need of intensive support)</a:t>
            </a:r>
          </a:p>
        </p:txBody>
      </p:sp>
      <p:sp>
        <p:nvSpPr>
          <p:cNvPr id="17" name="Rectangle 16"/>
          <p:cNvSpPr/>
          <p:nvPr/>
        </p:nvSpPr>
        <p:spPr>
          <a:xfrm>
            <a:off x="285750" y="4290515"/>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Tier 3 Small Group</a:t>
            </a:r>
          </a:p>
        </p:txBody>
      </p:sp>
      <p:sp>
        <p:nvSpPr>
          <p:cNvPr id="18" name="Rectangle 17"/>
          <p:cNvSpPr/>
          <p:nvPr/>
        </p:nvSpPr>
        <p:spPr>
          <a:xfrm>
            <a:off x="6878472" y="4290515"/>
            <a:ext cx="1904999" cy="503830"/>
          </a:xfrm>
          <a:prstGeom prst="rect">
            <a:avLst/>
          </a:prstGeom>
          <a:solidFill>
            <a:schemeClr val="bg1"/>
          </a:solidFill>
          <a:ln w="38100">
            <a:solidFill>
              <a:srgbClr val="00B0F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Basic Fact Intervention</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4341668"/>
            <a:ext cx="1478507" cy="1938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 y="5160037"/>
            <a:ext cx="1447800" cy="1098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7" y="5016611"/>
            <a:ext cx="2475215" cy="30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1599" y="4626960"/>
            <a:ext cx="1866900" cy="1393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411" y="5128745"/>
            <a:ext cx="2567059" cy="733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4724400" y="2514600"/>
            <a:ext cx="1905000" cy="990600"/>
          </a:xfrm>
          <a:prstGeom prst="rect">
            <a:avLst/>
          </a:prstGeom>
          <a:solidFill>
            <a:srgbClr val="99FFCC"/>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Differentiated Instruction</a:t>
            </a:r>
          </a:p>
          <a:p>
            <a:pPr algn="ctr"/>
            <a:r>
              <a:rPr lang="en-US" sz="1400" i="1" dirty="0" smtClean="0">
                <a:solidFill>
                  <a:srgbClr val="002060"/>
                </a:solidFill>
              </a:rPr>
              <a:t>(35-40 min)</a:t>
            </a:r>
            <a:endParaRPr lang="en-US" sz="1400" i="1" dirty="0"/>
          </a:p>
        </p:txBody>
      </p:sp>
      <p:cxnSp>
        <p:nvCxnSpPr>
          <p:cNvPr id="5" name="Straight Arrow Connector 4"/>
          <p:cNvCxnSpPr/>
          <p:nvPr/>
        </p:nvCxnSpPr>
        <p:spPr>
          <a:xfrm flipV="1">
            <a:off x="4953000" y="3200400"/>
            <a:ext cx="0" cy="6096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238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2291"/>
                                        </p:tgtEl>
                                        <p:attrNameLst>
                                          <p:attrName>style.visibility</p:attrName>
                                        </p:attrNameLst>
                                      </p:cBhvr>
                                      <p:to>
                                        <p:strVal val="visible"/>
                                      </p:to>
                                    </p:set>
                                    <p:animEffect transition="in" filter="fade">
                                      <p:cBhvr>
                                        <p:cTn id="30" dur="500"/>
                                        <p:tgtEl>
                                          <p:spTgt spid="12291"/>
                                        </p:tgtEl>
                                      </p:cBhvr>
                                    </p:animEffect>
                                  </p:childTnLst>
                                </p:cTn>
                              </p:par>
                              <p:par>
                                <p:cTn id="31" presetID="10" presetClass="entr" presetSubtype="0" fill="hold" nodeType="withEffect">
                                  <p:stCondLst>
                                    <p:cond delay="0"/>
                                  </p:stCondLst>
                                  <p:childTnLst>
                                    <p:set>
                                      <p:cBhvr>
                                        <p:cTn id="32" dur="1" fill="hold">
                                          <p:stCondLst>
                                            <p:cond delay="0"/>
                                          </p:stCondLst>
                                        </p:cTn>
                                        <p:tgtEl>
                                          <p:spTgt spid="12292"/>
                                        </p:tgtEl>
                                        <p:attrNameLst>
                                          <p:attrName>style.visibility</p:attrName>
                                        </p:attrNameLst>
                                      </p:cBhvr>
                                      <p:to>
                                        <p:strVal val="visible"/>
                                      </p:to>
                                    </p:set>
                                    <p:animEffect transition="in" filter="fade">
                                      <p:cBhvr>
                                        <p:cTn id="33" dur="500"/>
                                        <p:tgtEl>
                                          <p:spTgt spid="1229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600200"/>
            <a:ext cx="8829675"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6424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600200"/>
            <a:ext cx="7772400" cy="1362075"/>
          </a:xfrm>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chapter one + Curriculum guide</a:t>
            </a:r>
            <a:endParaRPr lang="en-US" sz="5400" dirty="0"/>
          </a:p>
        </p:txBody>
      </p:sp>
    </p:spTree>
    <p:extLst>
      <p:ext uri="{BB962C8B-B14F-4D97-AF65-F5344CB8AC3E}">
        <p14:creationId xmlns:p14="http://schemas.microsoft.com/office/powerpoint/2010/main" val="204574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07" y="1582092"/>
            <a:ext cx="3514725" cy="4238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3663" y="1828800"/>
            <a:ext cx="4833648" cy="350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612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1143000"/>
          </a:xfrm>
        </p:spPr>
        <p:txBody>
          <a:bodyPr>
            <a:normAutofit/>
          </a:bodyPr>
          <a:lstStyle/>
          <a:p>
            <a:pPr marL="4572" indent="0"/>
            <a:r>
              <a:rPr lang="en-US" dirty="0"/>
              <a:t>Go Math: </a:t>
            </a:r>
            <a:r>
              <a:rPr lang="en-US" dirty="0">
                <a:solidFill>
                  <a:srgbClr val="FFC000"/>
                </a:solidFill>
              </a:rPr>
              <a:t>Chapter One</a:t>
            </a:r>
            <a:endParaRPr lang="en-US" u="sng"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19634"/>
            <a:ext cx="790575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9569" y="1342677"/>
            <a:ext cx="1084676" cy="544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12783"/>
            <a:ext cx="6987845" cy="2555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98" y="4289706"/>
            <a:ext cx="8504443" cy="842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996030" y="1870375"/>
            <a:ext cx="1905000" cy="369332"/>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Critical Areas</a:t>
            </a:r>
            <a:endParaRPr lang="en-US" dirty="0"/>
          </a:p>
        </p:txBody>
      </p:sp>
      <p:sp>
        <p:nvSpPr>
          <p:cNvPr id="12" name="TextBox 11"/>
          <p:cNvSpPr txBox="1"/>
          <p:nvPr/>
        </p:nvSpPr>
        <p:spPr>
          <a:xfrm>
            <a:off x="3996030" y="3583650"/>
            <a:ext cx="1127183" cy="369332"/>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Domain</a:t>
            </a:r>
            <a:endParaRPr lang="en-US" dirty="0"/>
          </a:p>
        </p:txBody>
      </p:sp>
      <p:sp>
        <p:nvSpPr>
          <p:cNvPr id="13" name="TextBox 12"/>
          <p:cNvSpPr txBox="1"/>
          <p:nvPr/>
        </p:nvSpPr>
        <p:spPr>
          <a:xfrm>
            <a:off x="3996030" y="4951872"/>
            <a:ext cx="1364672" cy="369332"/>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Standard</a:t>
            </a:r>
            <a:endParaRPr lang="en-US" dirty="0"/>
          </a:p>
        </p:txBody>
      </p:sp>
    </p:spTree>
    <p:extLst>
      <p:ext uri="{BB962C8B-B14F-4D97-AF65-F5344CB8AC3E}">
        <p14:creationId xmlns:p14="http://schemas.microsoft.com/office/powerpoint/2010/main" val="185546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743325" cy="4551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78660"/>
            <a:ext cx="5993642" cy="3042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951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arn(inVertical)">
                                      <p:cBhvr>
                                        <p:cTn id="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2902503" cy="346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52633"/>
            <a:ext cx="2892149" cy="3499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437564"/>
            <a:ext cx="2938396" cy="3514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453091"/>
            <a:ext cx="2904215" cy="3499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12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fade">
                                      <p:cBhvr>
                                        <p:cTn id="12" dur="5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fade">
                                      <p:cBhvr>
                                        <p:cTn id="17"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79796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47800"/>
            <a:ext cx="3803073"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199" y="1447799"/>
            <a:ext cx="1828799" cy="2202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805201"/>
            <a:ext cx="1828799" cy="22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936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3997778" cy="4843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510588" cy="122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84" y="2694329"/>
            <a:ext cx="3580990" cy="3705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5832" y="2672720"/>
            <a:ext cx="3745669" cy="3711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201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arn(inVertical)">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fade">
                                      <p:cBhvr>
                                        <p:cTn id="1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4019550" cy="4633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036" y="1447800"/>
            <a:ext cx="4295775" cy="2847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036" y="2264224"/>
            <a:ext cx="4301462" cy="284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6036" y="3409143"/>
            <a:ext cx="4295775" cy="2671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732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fade">
                                      <p:cBhvr>
                                        <p:cTn id="12" dur="500"/>
                                        <p:tgtEl>
                                          <p:spTgt spid="184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fade">
                                      <p:cBhvr>
                                        <p:cTn id="17"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sz="3200" dirty="0" smtClean="0"/>
              <a:t>Quick Access to Information Pages 3-4</a:t>
            </a:r>
            <a:endParaRPr lang="en-US" sz="3200" dirty="0"/>
          </a:p>
        </p:txBody>
      </p:sp>
      <p:sp>
        <p:nvSpPr>
          <p:cNvPr id="3" name="Content Placeholder 2"/>
          <p:cNvSpPr>
            <a:spLocks noGrp="1"/>
          </p:cNvSpPr>
          <p:nvPr>
            <p:ph idx="1"/>
          </p:nvPr>
        </p:nvSpPr>
        <p:spPr>
          <a:xfrm>
            <a:off x="457200" y="2209800"/>
            <a:ext cx="8229600" cy="3916363"/>
          </a:xfrm>
        </p:spPr>
        <p:txBody>
          <a:bodyPr/>
          <a:lstStyle/>
          <a:p>
            <a:pPr>
              <a:buFont typeface="Arial" panose="020B0604020202020204" pitchFamily="34" charset="0"/>
              <a:buChar char="•"/>
            </a:pPr>
            <a:r>
              <a:rPr lang="en-US" dirty="0" smtClean="0"/>
              <a:t>Responsibilities for Building Administrators, Testing Coordinators, and Test Administrators</a:t>
            </a:r>
          </a:p>
          <a:p>
            <a:pPr>
              <a:buFont typeface="Arial" panose="020B0604020202020204" pitchFamily="34" charset="0"/>
              <a:buChar char="•"/>
            </a:pPr>
            <a:r>
              <a:rPr lang="en-US" dirty="0" smtClean="0"/>
              <a:t>Training Presentation dates </a:t>
            </a:r>
          </a:p>
          <a:p>
            <a:pPr>
              <a:buFont typeface="Arial" panose="020B0604020202020204" pitchFamily="34" charset="0"/>
              <a:buChar char="•"/>
            </a:pPr>
            <a:r>
              <a:rPr lang="en-US" dirty="0" smtClean="0"/>
              <a:t>Important dates</a:t>
            </a:r>
          </a:p>
          <a:p>
            <a:pPr>
              <a:buFont typeface="Arial" panose="020B0604020202020204" pitchFamily="34" charset="0"/>
              <a:buChar char="•"/>
            </a:pPr>
            <a:r>
              <a:rPr lang="en-US" dirty="0" smtClean="0"/>
              <a:t>Contact information</a:t>
            </a: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Tree>
    <p:extLst>
      <p:ext uri="{BB962C8B-B14F-4D97-AF65-F5344CB8AC3E}">
        <p14:creationId xmlns:p14="http://schemas.microsoft.com/office/powerpoint/2010/main" val="21135577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34" y="1545191"/>
            <a:ext cx="3460093" cy="3941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534" y="2270229"/>
            <a:ext cx="5020176" cy="2491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501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3999"/>
            <a:ext cx="3838575" cy="4616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7411"/>
            <a:ext cx="3835437" cy="4618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065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Chapter One</a:t>
            </a:r>
            <a:endParaRPr lang="en-US" dirty="0">
              <a:solidFill>
                <a:srgbClr val="FFC000"/>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47883"/>
            <a:ext cx="3846666" cy="4618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060" y="1564943"/>
            <a:ext cx="3854804" cy="4625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991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67" y="2941307"/>
            <a:ext cx="8719905" cy="283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94" y="1790700"/>
            <a:ext cx="8248650" cy="933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155" y="2133600"/>
            <a:ext cx="2800350" cy="268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flipH="1">
            <a:off x="3657600" y="2438400"/>
            <a:ext cx="3962400" cy="1920215"/>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a:off x="5943600" y="4358615"/>
            <a:ext cx="381000" cy="213385"/>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3499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Effect transition="in" filter="fade">
                                      <p:cBhvr>
                                        <p:cTn id="12" dur="500"/>
                                        <p:tgtEl>
                                          <p:spTgt spid="225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66" y="1447091"/>
            <a:ext cx="8719905" cy="283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818" y="3657600"/>
            <a:ext cx="6324600" cy="254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flipV="1">
            <a:off x="685800" y="2864399"/>
            <a:ext cx="1143000" cy="1707601"/>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7086600" y="3276600"/>
            <a:ext cx="914400" cy="152400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1008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fade">
                                      <p:cBhvr>
                                        <p:cTn id="10" dur="500"/>
                                        <p:tgtEl>
                                          <p:spTgt spid="2355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524000"/>
            <a:ext cx="6000750" cy="459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986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sp>
        <p:nvSpPr>
          <p:cNvPr id="2" name="Rectangle 1"/>
          <p:cNvSpPr/>
          <p:nvPr/>
        </p:nvSpPr>
        <p:spPr>
          <a:xfrm>
            <a:off x="228600" y="1524000"/>
            <a:ext cx="8763000" cy="2677656"/>
          </a:xfrm>
          <a:prstGeom prst="rect">
            <a:avLst/>
          </a:prstGeom>
        </p:spPr>
        <p:txBody>
          <a:bodyPr wrap="square">
            <a:spAutoFit/>
          </a:bodyPr>
          <a:lstStyle/>
          <a:p>
            <a:r>
              <a:rPr lang="en-US" sz="2400" dirty="0"/>
              <a:t>Each day the math block will begin with 15 minutes of </a:t>
            </a:r>
            <a:r>
              <a:rPr lang="en-US" sz="2400" b="1" dirty="0"/>
              <a:t>Daily Math Review</a:t>
            </a:r>
            <a:r>
              <a:rPr lang="en-US" sz="2400" dirty="0"/>
              <a:t> and </a:t>
            </a:r>
            <a:r>
              <a:rPr lang="en-US" sz="2400" b="1" dirty="0"/>
              <a:t>Mental Math</a:t>
            </a:r>
            <a:r>
              <a:rPr lang="en-US" sz="2400" dirty="0"/>
              <a:t>. The focus of DMR should be either prerequisite standard skills or previous chapter concepts that were not mastered. The focus of mental math should be based on the current Chapter’s skills and concepts. Adjust the amount of questions in DMR and MM to fit into the 15 minute time block. </a:t>
            </a:r>
          </a:p>
        </p:txBody>
      </p:sp>
      <p:sp>
        <p:nvSpPr>
          <p:cNvPr id="5" name="Rectangle 4"/>
          <p:cNvSpPr/>
          <p:nvPr/>
        </p:nvSpPr>
        <p:spPr>
          <a:xfrm>
            <a:off x="3657600" y="3962400"/>
            <a:ext cx="1905000" cy="990600"/>
          </a:xfrm>
          <a:prstGeom prst="rect">
            <a:avLst/>
          </a:prstGeom>
          <a:solidFill>
            <a:schemeClr val="bg1"/>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2060"/>
                </a:solidFill>
              </a:rPr>
              <a:t>Daily Math Review + </a:t>
            </a:r>
          </a:p>
          <a:p>
            <a:pPr algn="ctr"/>
            <a:r>
              <a:rPr lang="en-US" sz="1600" b="1" dirty="0" smtClean="0">
                <a:solidFill>
                  <a:srgbClr val="002060"/>
                </a:solidFill>
              </a:rPr>
              <a:t>Mental Math</a:t>
            </a:r>
          </a:p>
          <a:p>
            <a:pPr algn="ctr"/>
            <a:r>
              <a:rPr lang="en-US" sz="1400" i="1" dirty="0" smtClean="0">
                <a:solidFill>
                  <a:srgbClr val="002060"/>
                </a:solidFill>
              </a:rPr>
              <a:t>(15 min maximum)</a:t>
            </a:r>
            <a:endParaRPr lang="en-US" sz="1400" i="1" dirty="0"/>
          </a:p>
        </p:txBody>
      </p:sp>
    </p:spTree>
    <p:extLst>
      <p:ext uri="{BB962C8B-B14F-4D97-AF65-F5344CB8AC3E}">
        <p14:creationId xmlns:p14="http://schemas.microsoft.com/office/powerpoint/2010/main" val="8810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sp>
        <p:nvSpPr>
          <p:cNvPr id="2" name="Rectangle 1"/>
          <p:cNvSpPr/>
          <p:nvPr/>
        </p:nvSpPr>
        <p:spPr>
          <a:xfrm>
            <a:off x="228600" y="1524000"/>
            <a:ext cx="8763000" cy="5055230"/>
          </a:xfrm>
          <a:prstGeom prst="rect">
            <a:avLst/>
          </a:prstGeom>
        </p:spPr>
        <p:txBody>
          <a:bodyPr wrap="square">
            <a:spAutoFit/>
          </a:bodyPr>
          <a:lstStyle/>
          <a:p>
            <a:r>
              <a:rPr lang="en-US" sz="2400" b="1" dirty="0"/>
              <a:t>Suggested Chapter Pacing</a:t>
            </a:r>
            <a:endParaRPr lang="en-US" sz="2400" dirty="0"/>
          </a:p>
          <a:p>
            <a:r>
              <a:rPr lang="en-US" sz="2400" i="1" dirty="0"/>
              <a:t>All lessons are paced for one day, unless otherwise indicated. Teachers may adjust to meet students’ needs. </a:t>
            </a:r>
            <a:endParaRPr lang="en-US" sz="2400" i="1" dirty="0" smtClean="0"/>
          </a:p>
          <a:p>
            <a:endParaRPr lang="en-US" sz="1050" i="1" dirty="0"/>
          </a:p>
          <a:p>
            <a:pPr marL="342900" indent="-342900">
              <a:buFont typeface="Arial" panose="020B0604020202020204" pitchFamily="34" charset="0"/>
              <a:buChar char="•"/>
            </a:pPr>
            <a:r>
              <a:rPr lang="en-US" b="1" dirty="0" smtClean="0"/>
              <a:t>Go Math suggests…</a:t>
            </a:r>
          </a:p>
          <a:p>
            <a:pPr marL="800100" lvl="1" indent="-342900">
              <a:buFont typeface="Arial" panose="020B0604020202020204" pitchFamily="34" charset="0"/>
              <a:buChar char="•"/>
            </a:pPr>
            <a:r>
              <a:rPr lang="en-US" dirty="0" smtClean="0"/>
              <a:t>1 lesson per day</a:t>
            </a:r>
          </a:p>
          <a:p>
            <a:pPr marL="800100" lvl="1" indent="-342900">
              <a:buFont typeface="Arial" panose="020B0604020202020204" pitchFamily="34" charset="0"/>
              <a:buChar char="•"/>
            </a:pPr>
            <a:r>
              <a:rPr lang="en-US" dirty="0" smtClean="0"/>
              <a:t>1 day for introducing the Chapter</a:t>
            </a:r>
          </a:p>
          <a:p>
            <a:pPr marL="800100" lvl="1" indent="-342900">
              <a:buFont typeface="Arial" panose="020B0604020202020204" pitchFamily="34" charset="0"/>
              <a:buChar char="•"/>
            </a:pPr>
            <a:r>
              <a:rPr lang="en-US" dirty="0" smtClean="0"/>
              <a:t>2 days for assessment </a:t>
            </a:r>
          </a:p>
          <a:p>
            <a:pPr marL="800100" lvl="1" indent="-342900">
              <a:buFont typeface="Arial" panose="020B0604020202020204" pitchFamily="34" charset="0"/>
              <a:buChar char="•"/>
            </a:pPr>
            <a:r>
              <a:rPr lang="en-US" dirty="0" smtClean="0"/>
              <a:t>= 8 – 16 days per chapter</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Go Math </a:t>
            </a:r>
            <a:r>
              <a:rPr lang="en-US" b="1" dirty="0" smtClean="0"/>
              <a:t>includes an average of 140 days of instruction/assessment</a:t>
            </a:r>
          </a:p>
          <a:p>
            <a:pPr marL="800100" lvl="1" indent="-342900">
              <a:buFont typeface="Arial" panose="020B0604020202020204" pitchFamily="34" charset="0"/>
              <a:buChar char="•"/>
            </a:pPr>
            <a:r>
              <a:rPr lang="en-US" dirty="0" smtClean="0"/>
              <a:t>40 days remaining to add to chapters for differentiation and to meet the needs of our students. </a:t>
            </a:r>
          </a:p>
          <a:p>
            <a:pPr marL="800100" lvl="1" indent="-342900">
              <a:buFont typeface="Arial" panose="020B0604020202020204" pitchFamily="34" charset="0"/>
              <a:buChar char="•"/>
            </a:pPr>
            <a:r>
              <a:rPr lang="en-US" dirty="0" smtClean="0"/>
              <a:t>Curriculum Guide Team will be working to block out Chapter pacing and the assessment calendar. </a:t>
            </a:r>
          </a:p>
          <a:p>
            <a:pPr marL="800100" lvl="1" indent="-342900">
              <a:buFont typeface="Arial" panose="020B0604020202020204" pitchFamily="34" charset="0"/>
              <a:buChar char="•"/>
            </a:pPr>
            <a:r>
              <a:rPr lang="en-US" dirty="0" smtClean="0"/>
              <a:t>This work requires all 2015 TE Chapters. </a:t>
            </a:r>
            <a:endParaRPr lang="en-US" dirty="0"/>
          </a:p>
          <a:p>
            <a:pPr marL="342900" indent="-342900">
              <a:buFont typeface="Arial" panose="020B0604020202020204" pitchFamily="34" charset="0"/>
              <a:buChar char="•"/>
            </a:pPr>
            <a:endParaRPr lang="en-US" dirty="0"/>
          </a:p>
        </p:txBody>
      </p:sp>
      <p:sp>
        <p:nvSpPr>
          <p:cNvPr id="3" name="Rectangle 2"/>
          <p:cNvSpPr/>
          <p:nvPr/>
        </p:nvSpPr>
        <p:spPr>
          <a:xfrm>
            <a:off x="5181600" y="2590800"/>
            <a:ext cx="3429000" cy="1295400"/>
          </a:xfrm>
          <a:prstGeom prst="rect">
            <a:avLst/>
          </a:prstGeom>
          <a:solidFill>
            <a:srgbClr val="CCECFF"/>
          </a:solidFill>
          <a:ln w="28575">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2060"/>
                </a:solidFill>
              </a:rPr>
              <a:t>More information to come on pacing, assessments, and how this work affects Data Teams.</a:t>
            </a:r>
            <a:endParaRPr lang="en-US" dirty="0">
              <a:solidFill>
                <a:srgbClr val="002060"/>
              </a:solidFill>
            </a:endParaRPr>
          </a:p>
        </p:txBody>
      </p:sp>
    </p:spTree>
    <p:extLst>
      <p:ext uri="{BB962C8B-B14F-4D97-AF65-F5344CB8AC3E}">
        <p14:creationId xmlns:p14="http://schemas.microsoft.com/office/powerpoint/2010/main" val="191989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fade">
                                      <p:cBhvr>
                                        <p:cTn id="21" dur="500"/>
                                        <p:tgtEl>
                                          <p:spTgt spid="2">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animEffect transition="in" filter="fade">
                                      <p:cBhvr>
                                        <p:cTn id="26" dur="500"/>
                                        <p:tgtEl>
                                          <p:spTgt spid="2">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Effect transition="in" filter="fade">
                                      <p:cBhvr>
                                        <p:cTn id="31" dur="500"/>
                                        <p:tgtEl>
                                          <p:spTgt spid="2">
                                            <p:txEl>
                                              <p:pRg st="11" end="1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2" end="12"/>
                                            </p:txEl>
                                          </p:spTgt>
                                        </p:tgtEl>
                                        <p:attrNameLst>
                                          <p:attrName>style.visibility</p:attrName>
                                        </p:attrNameLst>
                                      </p:cBhvr>
                                      <p:to>
                                        <p:strVal val="visible"/>
                                      </p:to>
                                    </p:set>
                                    <p:animEffect transition="in" filter="fade">
                                      <p:cBhvr>
                                        <p:cTn id="36" dur="500"/>
                                        <p:tgtEl>
                                          <p:spTgt spid="2">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1"/>
            <a:ext cx="8669739" cy="4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88191"/>
            <a:ext cx="392393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902" y="2188190"/>
            <a:ext cx="3169618" cy="1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298" y="3145432"/>
            <a:ext cx="2636825" cy="32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3922" y="6121347"/>
            <a:ext cx="4219575" cy="46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501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fade">
                                      <p:cBhvr>
                                        <p:cTn id="12" dur="500"/>
                                        <p:tgtEl>
                                          <p:spTgt spid="25604"/>
                                        </p:tgtEl>
                                      </p:cBhvr>
                                    </p:animEffect>
                                  </p:childTnLst>
                                </p:cTn>
                              </p:par>
                              <p:par>
                                <p:cTn id="13" presetID="10" presetClass="entr" presetSubtype="0" fill="hold" nodeType="with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fade">
                                      <p:cBhvr>
                                        <p:cTn id="15" dur="500"/>
                                        <p:tgtEl>
                                          <p:spTgt spid="2560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606"/>
                                        </p:tgtEl>
                                        <p:attrNameLst>
                                          <p:attrName>style.visibility</p:attrName>
                                        </p:attrNameLst>
                                      </p:cBhvr>
                                      <p:to>
                                        <p:strVal val="visible"/>
                                      </p:to>
                                    </p:set>
                                    <p:animEffect transition="in" filter="barn(inVertical)">
                                      <p:cBhvr>
                                        <p:cTn id="20"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1"/>
            <a:ext cx="8669739" cy="46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69" y="2057400"/>
            <a:ext cx="7772400" cy="3651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50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696200" cy="1524000"/>
          </a:xfrm>
        </p:spPr>
        <p:txBody>
          <a:bodyPr>
            <a:normAutofit/>
          </a:bodyPr>
          <a:lstStyle/>
          <a:p>
            <a:r>
              <a:rPr lang="en-US" dirty="0" smtClean="0"/>
              <a:t>Before Testing</a:t>
            </a:r>
            <a:endParaRPr lang="en-US" dirty="0"/>
          </a:p>
        </p:txBody>
      </p:sp>
    </p:spTree>
    <p:extLst>
      <p:ext uri="{BB962C8B-B14F-4D97-AF65-F5344CB8AC3E}">
        <p14:creationId xmlns:p14="http://schemas.microsoft.com/office/powerpoint/2010/main" val="9577113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a:solidFill>
                  <a:srgbClr val="FFC000"/>
                </a:solidFill>
              </a:rPr>
              <a:t>Curriculum Guide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600200"/>
            <a:ext cx="8829675" cy="438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990600" y="3740198"/>
            <a:ext cx="1143000" cy="552450"/>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57162" y="5257800"/>
            <a:ext cx="1824037" cy="381000"/>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stCxn id="2" idx="6"/>
          </p:cNvCxnSpPr>
          <p:nvPr/>
        </p:nvCxnSpPr>
        <p:spPr>
          <a:xfrm>
            <a:off x="2133600" y="4016423"/>
            <a:ext cx="762000" cy="0"/>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3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4" y="1447800"/>
            <a:ext cx="8763000" cy="623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0"/>
            <a:ext cx="1956125" cy="2615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86000"/>
            <a:ext cx="1987683" cy="2615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6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53" y="4929805"/>
            <a:ext cx="2715017" cy="851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6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5890" y="2303060"/>
            <a:ext cx="2050024" cy="262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6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3025" y="2286000"/>
            <a:ext cx="725037" cy="1125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6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3025" y="3568665"/>
            <a:ext cx="725037" cy="1081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76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4217" y="4800600"/>
            <a:ext cx="733845" cy="120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a:off x="1676400" y="1981200"/>
            <a:ext cx="0" cy="685800"/>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229600" y="1992004"/>
            <a:ext cx="0" cy="685800"/>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272098" y="1992004"/>
            <a:ext cx="0" cy="685800"/>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29955" y="1974529"/>
            <a:ext cx="0" cy="685800"/>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6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additive="base">
                                        <p:cTn id="7" dur="500" fill="hold"/>
                                        <p:tgtEl>
                                          <p:spTgt spid="27651"/>
                                        </p:tgtEl>
                                        <p:attrNameLst>
                                          <p:attrName>ppt_x</p:attrName>
                                        </p:attrNameLst>
                                      </p:cBhvr>
                                      <p:tavLst>
                                        <p:tav tm="0">
                                          <p:val>
                                            <p:strVal val="#ppt_x"/>
                                          </p:val>
                                        </p:tav>
                                        <p:tav tm="100000">
                                          <p:val>
                                            <p:strVal val="#ppt_x"/>
                                          </p:val>
                                        </p:tav>
                                      </p:tavLst>
                                    </p:anim>
                                    <p:anim calcmode="lin" valueType="num">
                                      <p:cBhvr additive="base">
                                        <p:cTn id="8" dur="500" fill="hold"/>
                                        <p:tgtEl>
                                          <p:spTgt spid="276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2"/>
                                        </p:tgtEl>
                                        <p:attrNameLst>
                                          <p:attrName>style.visibility</p:attrName>
                                        </p:attrNameLst>
                                      </p:cBhvr>
                                      <p:to>
                                        <p:strVal val="visible"/>
                                      </p:to>
                                    </p:set>
                                    <p:anim calcmode="lin" valueType="num">
                                      <p:cBhvr additive="base">
                                        <p:cTn id="11" dur="500" fill="hold"/>
                                        <p:tgtEl>
                                          <p:spTgt spid="27652"/>
                                        </p:tgtEl>
                                        <p:attrNameLst>
                                          <p:attrName>ppt_x</p:attrName>
                                        </p:attrNameLst>
                                      </p:cBhvr>
                                      <p:tavLst>
                                        <p:tav tm="0">
                                          <p:val>
                                            <p:strVal val="#ppt_x"/>
                                          </p:val>
                                        </p:tav>
                                        <p:tav tm="100000">
                                          <p:val>
                                            <p:strVal val="#ppt_x"/>
                                          </p:val>
                                        </p:tav>
                                      </p:tavLst>
                                    </p:anim>
                                    <p:anim calcmode="lin" valueType="num">
                                      <p:cBhvr additive="base">
                                        <p:cTn id="12"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653"/>
                                        </p:tgtEl>
                                        <p:attrNameLst>
                                          <p:attrName>style.visibility</p:attrName>
                                        </p:attrNameLst>
                                      </p:cBhvr>
                                      <p:to>
                                        <p:strVal val="visible"/>
                                      </p:to>
                                    </p:set>
                                    <p:anim calcmode="lin" valueType="num">
                                      <p:cBhvr additive="base">
                                        <p:cTn id="17" dur="500" fill="hold"/>
                                        <p:tgtEl>
                                          <p:spTgt spid="27653"/>
                                        </p:tgtEl>
                                        <p:attrNameLst>
                                          <p:attrName>ppt_x</p:attrName>
                                        </p:attrNameLst>
                                      </p:cBhvr>
                                      <p:tavLst>
                                        <p:tav tm="0">
                                          <p:val>
                                            <p:strVal val="#ppt_x"/>
                                          </p:val>
                                        </p:tav>
                                        <p:tav tm="100000">
                                          <p:val>
                                            <p:strVal val="#ppt_x"/>
                                          </p:val>
                                        </p:tav>
                                      </p:tavLst>
                                    </p:anim>
                                    <p:anim calcmode="lin" valueType="num">
                                      <p:cBhvr additive="base">
                                        <p:cTn id="18"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656"/>
                                        </p:tgtEl>
                                        <p:attrNameLst>
                                          <p:attrName>style.visibility</p:attrName>
                                        </p:attrNameLst>
                                      </p:cBhvr>
                                      <p:to>
                                        <p:strVal val="visible"/>
                                      </p:to>
                                    </p:set>
                                    <p:anim calcmode="lin" valueType="num">
                                      <p:cBhvr additive="base">
                                        <p:cTn id="23" dur="500" fill="hold"/>
                                        <p:tgtEl>
                                          <p:spTgt spid="27656"/>
                                        </p:tgtEl>
                                        <p:attrNameLst>
                                          <p:attrName>ppt_x</p:attrName>
                                        </p:attrNameLst>
                                      </p:cBhvr>
                                      <p:tavLst>
                                        <p:tav tm="0">
                                          <p:val>
                                            <p:strVal val="#ppt_x"/>
                                          </p:val>
                                        </p:tav>
                                        <p:tav tm="100000">
                                          <p:val>
                                            <p:strVal val="#ppt_x"/>
                                          </p:val>
                                        </p:tav>
                                      </p:tavLst>
                                    </p:anim>
                                    <p:anim calcmode="lin" valueType="num">
                                      <p:cBhvr additive="base">
                                        <p:cTn id="24" dur="500" fill="hold"/>
                                        <p:tgtEl>
                                          <p:spTgt spid="276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657"/>
                                        </p:tgtEl>
                                        <p:attrNameLst>
                                          <p:attrName>style.visibility</p:attrName>
                                        </p:attrNameLst>
                                      </p:cBhvr>
                                      <p:to>
                                        <p:strVal val="visible"/>
                                      </p:to>
                                    </p:set>
                                    <p:anim calcmode="lin" valueType="num">
                                      <p:cBhvr additive="base">
                                        <p:cTn id="27" dur="500" fill="hold"/>
                                        <p:tgtEl>
                                          <p:spTgt spid="27657"/>
                                        </p:tgtEl>
                                        <p:attrNameLst>
                                          <p:attrName>ppt_x</p:attrName>
                                        </p:attrNameLst>
                                      </p:cBhvr>
                                      <p:tavLst>
                                        <p:tav tm="0">
                                          <p:val>
                                            <p:strVal val="#ppt_x"/>
                                          </p:val>
                                        </p:tav>
                                        <p:tav tm="100000">
                                          <p:val>
                                            <p:strVal val="#ppt_x"/>
                                          </p:val>
                                        </p:tav>
                                      </p:tavLst>
                                    </p:anim>
                                    <p:anim calcmode="lin" valueType="num">
                                      <p:cBhvr additive="base">
                                        <p:cTn id="28" dur="500" fill="hold"/>
                                        <p:tgtEl>
                                          <p:spTgt spid="2765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658"/>
                                        </p:tgtEl>
                                        <p:attrNameLst>
                                          <p:attrName>style.visibility</p:attrName>
                                        </p:attrNameLst>
                                      </p:cBhvr>
                                      <p:to>
                                        <p:strVal val="visible"/>
                                      </p:to>
                                    </p:set>
                                    <p:anim calcmode="lin" valueType="num">
                                      <p:cBhvr additive="base">
                                        <p:cTn id="31" dur="500" fill="hold"/>
                                        <p:tgtEl>
                                          <p:spTgt spid="27658"/>
                                        </p:tgtEl>
                                        <p:attrNameLst>
                                          <p:attrName>ppt_x</p:attrName>
                                        </p:attrNameLst>
                                      </p:cBhvr>
                                      <p:tavLst>
                                        <p:tav tm="0">
                                          <p:val>
                                            <p:strVal val="#ppt_x"/>
                                          </p:val>
                                        </p:tav>
                                        <p:tav tm="100000">
                                          <p:val>
                                            <p:strVal val="#ppt_x"/>
                                          </p:val>
                                        </p:tav>
                                      </p:tavLst>
                                    </p:anim>
                                    <p:anim calcmode="lin" valueType="num">
                                      <p:cBhvr additive="base">
                                        <p:cTn id="32" dur="500" fill="hold"/>
                                        <p:tgtEl>
                                          <p:spTgt spid="276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655"/>
                                        </p:tgtEl>
                                        <p:attrNameLst>
                                          <p:attrName>style.visibility</p:attrName>
                                        </p:attrNameLst>
                                      </p:cBhvr>
                                      <p:to>
                                        <p:strVal val="visible"/>
                                      </p:to>
                                    </p:set>
                                    <p:anim calcmode="lin" valueType="num">
                                      <p:cBhvr additive="base">
                                        <p:cTn id="37" dur="500" fill="hold"/>
                                        <p:tgtEl>
                                          <p:spTgt spid="27655"/>
                                        </p:tgtEl>
                                        <p:attrNameLst>
                                          <p:attrName>ppt_x</p:attrName>
                                        </p:attrNameLst>
                                      </p:cBhvr>
                                      <p:tavLst>
                                        <p:tav tm="0">
                                          <p:val>
                                            <p:strVal val="#ppt_x"/>
                                          </p:val>
                                        </p:tav>
                                        <p:tav tm="100000">
                                          <p:val>
                                            <p:strVal val="#ppt_x"/>
                                          </p:val>
                                        </p:tav>
                                      </p:tavLst>
                                    </p:anim>
                                    <p:anim calcmode="lin" valueType="num">
                                      <p:cBhvr additive="base">
                                        <p:cTn id="38"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63" y="2895600"/>
            <a:ext cx="5791200" cy="2862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316" y="3276600"/>
            <a:ext cx="3048000" cy="1272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763" y="4697104"/>
            <a:ext cx="3409950" cy="1270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25" y="1415930"/>
            <a:ext cx="8677275" cy="162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3063923" y="2895600"/>
            <a:ext cx="536244" cy="651112"/>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800600" y="2819400"/>
            <a:ext cx="1676400" cy="1371600"/>
          </a:xfrm>
          <a:prstGeom prst="straightConnector1">
            <a:avLst/>
          </a:prstGeom>
          <a:ln w="571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324" y="1867184"/>
            <a:ext cx="8016875" cy="952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056530"/>
            <a:ext cx="5462516" cy="2996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951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8675"/>
                                        </p:tgtEl>
                                        <p:attrNameLst>
                                          <p:attrName>style.visibility</p:attrName>
                                        </p:attrNameLst>
                                      </p:cBhvr>
                                      <p:to>
                                        <p:strVal val="visible"/>
                                      </p:to>
                                    </p:set>
                                    <p:animEffect transition="in" filter="fade">
                                      <p:cBhvr>
                                        <p:cTn id="10" dur="500"/>
                                        <p:tgtEl>
                                          <p:spTgt spid="286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animEffect transition="in" filter="fade">
                                      <p:cBhvr>
                                        <p:cTn id="15" dur="500"/>
                                        <p:tgtEl>
                                          <p:spTgt spid="2867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677"/>
                                        </p:tgtEl>
                                        <p:attrNameLst>
                                          <p:attrName>style.visibility</p:attrName>
                                        </p:attrNameLst>
                                      </p:cBhvr>
                                      <p:to>
                                        <p:strVal val="visible"/>
                                      </p:to>
                                    </p:set>
                                    <p:animEffect transition="in" filter="fade">
                                      <p:cBhvr>
                                        <p:cTn id="23" dur="500"/>
                                        <p:tgtEl>
                                          <p:spTgt spid="2867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barn(inVertical)">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124"/>
                                        </p:tgtEl>
                                        <p:attrNameLst>
                                          <p:attrName>style.visibility</p:attrName>
                                        </p:attrNameLst>
                                      </p:cBhvr>
                                      <p:to>
                                        <p:strVal val="visible"/>
                                      </p:to>
                                    </p:set>
                                    <p:animEffect transition="in" filter="barn(inVertical)">
                                      <p:cBhvr>
                                        <p:cTn id="3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39200" cy="2046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419600"/>
            <a:ext cx="8915400" cy="1017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693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Curriculum Guide</a:t>
            </a:r>
            <a:endParaRPr lang="en-US" dirty="0">
              <a:solidFill>
                <a:srgbClr val="FFC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841" y="1447800"/>
            <a:ext cx="5853113" cy="3767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338297" y="5486400"/>
            <a:ext cx="6172200" cy="584775"/>
          </a:xfrm>
          <a:prstGeom prst="rect">
            <a:avLst/>
          </a:prstGeom>
          <a:noFill/>
        </p:spPr>
        <p:txBody>
          <a:bodyPr wrap="square" rtlCol="0">
            <a:spAutoFit/>
          </a:bodyPr>
          <a:lstStyle/>
          <a:p>
            <a:r>
              <a:rPr lang="en-US" b="1" dirty="0" smtClean="0"/>
              <a:t>Similar to Common Core Lit Book: </a:t>
            </a:r>
            <a:r>
              <a:rPr lang="en-US" sz="1400" dirty="0" smtClean="0"/>
              <a:t>Used to strengthen teacher understanding of the Common Core Standards in Data Teams.</a:t>
            </a:r>
            <a:endParaRPr lang="en-US" sz="1400" dirty="0"/>
          </a:p>
        </p:txBody>
      </p:sp>
    </p:spTree>
    <p:extLst>
      <p:ext uri="{BB962C8B-B14F-4D97-AF65-F5344CB8AC3E}">
        <p14:creationId xmlns:p14="http://schemas.microsoft.com/office/powerpoint/2010/main" val="2984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Planning Guide</a:t>
            </a:r>
            <a:endParaRPr lang="en-US" dirty="0">
              <a:solidFill>
                <a:srgbClr val="FFC000"/>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763000" cy="106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2743200"/>
            <a:ext cx="3200400" cy="3489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8600" y="3124200"/>
            <a:ext cx="2362200" cy="2308324"/>
          </a:xfrm>
          <a:prstGeom prst="rect">
            <a:avLst/>
          </a:prstGeom>
          <a:noFill/>
        </p:spPr>
        <p:txBody>
          <a:bodyPr wrap="square" rtlCol="0">
            <a:spAutoFit/>
          </a:bodyPr>
          <a:lstStyle/>
          <a:p>
            <a:r>
              <a:rPr lang="en-US" sz="1600" dirty="0" smtClean="0"/>
              <a:t>Planning Guides are available for Chapter One at each grade level only. </a:t>
            </a:r>
          </a:p>
          <a:p>
            <a:endParaRPr lang="en-US" sz="1600" dirty="0"/>
          </a:p>
          <a:p>
            <a:r>
              <a:rPr lang="en-US" sz="1600" dirty="0" smtClean="0"/>
              <a:t>This will assist teachers in understanding the flow of lesson and a chapter.</a:t>
            </a:r>
            <a:endParaRPr lang="en-US" sz="1600" dirty="0"/>
          </a:p>
        </p:txBody>
      </p:sp>
      <p:sp>
        <p:nvSpPr>
          <p:cNvPr id="6" name="Oval 5"/>
          <p:cNvSpPr/>
          <p:nvPr/>
        </p:nvSpPr>
        <p:spPr>
          <a:xfrm>
            <a:off x="1170590" y="1295400"/>
            <a:ext cx="1648810" cy="1652752"/>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4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Planning Guide</a:t>
            </a:r>
            <a:endParaRPr lang="en-US" dirty="0">
              <a:solidFill>
                <a:srgbClr val="FFC000"/>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763000" cy="106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43200"/>
            <a:ext cx="4410075" cy="3437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28" y="3686245"/>
            <a:ext cx="4605338" cy="1551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Oval 5"/>
          <p:cNvSpPr/>
          <p:nvPr/>
        </p:nvSpPr>
        <p:spPr>
          <a:xfrm>
            <a:off x="2438400" y="1219200"/>
            <a:ext cx="1648810" cy="1652752"/>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91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Planning Guide</a:t>
            </a:r>
            <a:endParaRPr lang="en-US" dirty="0">
              <a:solidFill>
                <a:srgbClr val="FFC000"/>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39" y="1530828"/>
            <a:ext cx="8763000" cy="106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099" y="2819399"/>
            <a:ext cx="6300787" cy="3327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2209800" y="5263062"/>
            <a:ext cx="3505200" cy="533400"/>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5105400" y="4855843"/>
            <a:ext cx="14478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3685190" y="1319048"/>
            <a:ext cx="1648810" cy="1652752"/>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descr="http://stickfiguresclipart.com/wp-content/gallery/stick-people/boygirlsummerbw900x9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332" y="4853448"/>
            <a:ext cx="506060" cy="506060"/>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174" y="3505200"/>
            <a:ext cx="1378377" cy="1169551"/>
          </a:xfrm>
          <a:prstGeom prst="rect">
            <a:avLst/>
          </a:prstGeom>
          <a:noFill/>
          <a:ln w="38100">
            <a:solidFill>
              <a:srgbClr val="FFC000"/>
            </a:solidFill>
          </a:ln>
        </p:spPr>
        <p:txBody>
          <a:bodyPr wrap="square" rtlCol="0">
            <a:spAutoFit/>
          </a:bodyPr>
          <a:lstStyle/>
          <a:p>
            <a:pPr algn="ctr"/>
            <a:r>
              <a:rPr lang="en-US" sz="1400" dirty="0" smtClean="0"/>
              <a:t>Students needing additional support with lesson concept</a:t>
            </a:r>
            <a:endParaRPr lang="en-US" sz="1400" dirty="0"/>
          </a:p>
        </p:txBody>
      </p:sp>
    </p:spTree>
    <p:extLst>
      <p:ext uri="{BB962C8B-B14F-4D97-AF65-F5344CB8AC3E}">
        <p14:creationId xmlns:p14="http://schemas.microsoft.com/office/powerpoint/2010/main" val="284706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Planning Guide</a:t>
            </a:r>
            <a:endParaRPr lang="en-US" dirty="0">
              <a:solidFill>
                <a:srgbClr val="FFC000"/>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763000" cy="106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06154"/>
            <a:ext cx="4619625" cy="343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37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159177"/>
            <a:ext cx="3366448" cy="2726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Oval 6"/>
          <p:cNvSpPr/>
          <p:nvPr/>
        </p:nvSpPr>
        <p:spPr>
          <a:xfrm>
            <a:off x="4953000" y="1312145"/>
            <a:ext cx="1648810" cy="1652752"/>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65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29" y="3140017"/>
            <a:ext cx="2143964" cy="1198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Framework for Teaching</a:t>
            </a:r>
            <a:endParaRPr lang="en-US" dirty="0">
              <a:solidFill>
                <a:srgbClr val="FFC000"/>
              </a:solidFill>
            </a:endParaRPr>
          </a:p>
        </p:txBody>
      </p:sp>
      <p:sp>
        <p:nvSpPr>
          <p:cNvPr id="9" name="Rectangle 8"/>
          <p:cNvSpPr/>
          <p:nvPr/>
        </p:nvSpPr>
        <p:spPr>
          <a:xfrm>
            <a:off x="933450" y="1371600"/>
            <a:ext cx="7239000" cy="609600"/>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2060"/>
                </a:solidFill>
              </a:rPr>
              <a:t>Differentiated Instruction</a:t>
            </a:r>
          </a:p>
        </p:txBody>
      </p:sp>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114758"/>
            <a:ext cx="2405062" cy="86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17" y="1490662"/>
            <a:ext cx="1538287" cy="32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8415" y="1490662"/>
            <a:ext cx="2486025" cy="37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147740"/>
            <a:ext cx="1958493" cy="1222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012" y="4571999"/>
            <a:ext cx="2111981" cy="1603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9147" y="4970702"/>
            <a:ext cx="1697806" cy="1204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394" y="4468718"/>
            <a:ext cx="2475215" cy="30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Straight Connector 5"/>
          <p:cNvCxnSpPr>
            <a:stCxn id="9" idx="2"/>
          </p:cNvCxnSpPr>
          <p:nvPr/>
        </p:nvCxnSpPr>
        <p:spPr>
          <a:xfrm>
            <a:off x="4552950" y="1981200"/>
            <a:ext cx="0" cy="4343400"/>
          </a:xfrm>
          <a:prstGeom prst="line">
            <a:avLst/>
          </a:prstGeom>
          <a:ln w="38100">
            <a:solidFill>
              <a:srgbClr val="0070C0"/>
            </a:solidFill>
            <a:prstDash val="dash"/>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599147" y="3187066"/>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Small Group Instruction</a:t>
            </a:r>
          </a:p>
          <a:p>
            <a:pPr algn="ctr"/>
            <a:r>
              <a:rPr lang="en-US" sz="1200" b="1" dirty="0" smtClean="0">
                <a:solidFill>
                  <a:srgbClr val="002060"/>
                </a:solidFill>
              </a:rPr>
              <a:t>3 – 5x per week</a:t>
            </a:r>
          </a:p>
        </p:txBody>
      </p:sp>
      <p:sp>
        <p:nvSpPr>
          <p:cNvPr id="46" name="Rectangle 45"/>
          <p:cNvSpPr/>
          <p:nvPr/>
        </p:nvSpPr>
        <p:spPr>
          <a:xfrm>
            <a:off x="4704671" y="3187066"/>
            <a:ext cx="1792058" cy="669286"/>
          </a:xfrm>
          <a:prstGeom prst="rect">
            <a:avLst/>
          </a:prstGeom>
          <a:solidFill>
            <a:srgbClr val="FFFF99"/>
          </a:solidFill>
          <a:ln w="38100">
            <a:solidFill>
              <a:srgbClr val="0070C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002060"/>
                </a:solidFill>
              </a:rPr>
              <a:t>Independent/ Collaborative Work</a:t>
            </a:r>
          </a:p>
        </p:txBody>
      </p:sp>
      <p:pic>
        <p:nvPicPr>
          <p:cNvPr id="47"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0049" y="3521709"/>
            <a:ext cx="2042756" cy="1448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58"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2516" y="3926502"/>
            <a:ext cx="2016884" cy="232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5-Point Star 13"/>
          <p:cNvSpPr/>
          <p:nvPr/>
        </p:nvSpPr>
        <p:spPr>
          <a:xfrm>
            <a:off x="6653745" y="4444949"/>
            <a:ext cx="2255364" cy="2108761"/>
          </a:xfrm>
          <a:prstGeom prst="star5">
            <a:avLst/>
          </a:prstGeom>
          <a:solidFill>
            <a:srgbClr val="99FFCC"/>
          </a:solidFill>
          <a:ln w="28575">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rgbClr val="002060"/>
                </a:solidFill>
              </a:rPr>
              <a:t>Support Staff Push in During this Time</a:t>
            </a:r>
            <a:endParaRPr lang="en-US" sz="1100" b="1" dirty="0">
              <a:solidFill>
                <a:srgbClr val="002060"/>
              </a:solidFill>
            </a:endParaRPr>
          </a:p>
        </p:txBody>
      </p:sp>
      <p:sp>
        <p:nvSpPr>
          <p:cNvPr id="2" name="Oval 1"/>
          <p:cNvSpPr/>
          <p:nvPr/>
        </p:nvSpPr>
        <p:spPr>
          <a:xfrm>
            <a:off x="6400801" y="1371600"/>
            <a:ext cx="2623640" cy="609600"/>
          </a:xfrm>
          <a:prstGeom prst="ellipse">
            <a:avLst/>
          </a:prstGeom>
          <a:noFill/>
          <a:ln w="76200">
            <a:solidFill>
              <a:srgbClr val="CC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1255892" y="2314098"/>
            <a:ext cx="1253598" cy="612989"/>
          </a:xfrm>
          <a:prstGeom prst="ellipse">
            <a:avLst/>
          </a:prstGeom>
          <a:noFill/>
          <a:ln w="3810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stCxn id="3" idx="4"/>
          </p:cNvCxnSpPr>
          <p:nvPr/>
        </p:nvCxnSpPr>
        <p:spPr>
          <a:xfrm>
            <a:off x="1882691" y="2927087"/>
            <a:ext cx="0" cy="2162154"/>
          </a:xfrm>
          <a:prstGeom prst="straightConnector1">
            <a:avLst/>
          </a:prstGeom>
          <a:ln w="38100">
            <a:solidFill>
              <a:srgbClr val="CC0000"/>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33400" y="1371600"/>
            <a:ext cx="1881593" cy="609600"/>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27503" y="2314098"/>
            <a:ext cx="767110" cy="661091"/>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a:stCxn id="11" idx="4"/>
          </p:cNvCxnSpPr>
          <p:nvPr/>
        </p:nvCxnSpPr>
        <p:spPr>
          <a:xfrm>
            <a:off x="2811058" y="2975189"/>
            <a:ext cx="0" cy="2114052"/>
          </a:xfrm>
          <a:prstGeom prst="straightConnector1">
            <a:avLst/>
          </a:prstGeom>
          <a:ln w="38100">
            <a:solidFill>
              <a:srgbClr val="FFC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64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1219200"/>
          </a:xfrm>
        </p:spPr>
        <p:txBody>
          <a:bodyPr>
            <a:noAutofit/>
          </a:bodyPr>
          <a:lstStyle/>
          <a:p>
            <a:r>
              <a:rPr lang="en-US" dirty="0" smtClean="0"/>
              <a:t>Administration Requirements</a:t>
            </a:r>
            <a:endParaRPr lang="en-US" dirty="0"/>
          </a:p>
        </p:txBody>
      </p:sp>
      <p:sp>
        <p:nvSpPr>
          <p:cNvPr id="5" name="TextBox 4"/>
          <p:cNvSpPr txBox="1"/>
          <p:nvPr/>
        </p:nvSpPr>
        <p:spPr>
          <a:xfrm>
            <a:off x="381000" y="2209800"/>
            <a:ext cx="8458200" cy="3046988"/>
          </a:xfrm>
          <a:prstGeom prst="rect">
            <a:avLst/>
          </a:prstGeom>
          <a:noFill/>
        </p:spPr>
        <p:txBody>
          <a:bodyPr wrap="square" rtlCol="0">
            <a:spAutoFit/>
          </a:bodyPr>
          <a:lstStyle/>
          <a:p>
            <a:r>
              <a:rPr lang="en-US" sz="3200" dirty="0" smtClean="0">
                <a:solidFill>
                  <a:srgbClr val="404040"/>
                </a:solidFill>
              </a:rPr>
              <a:t>Please read pages 5-6 and pay close attention to the requirements. </a:t>
            </a:r>
          </a:p>
          <a:p>
            <a:endParaRPr lang="en-US" sz="3200" dirty="0" smtClean="0">
              <a:solidFill>
                <a:srgbClr val="404040"/>
              </a:solidFill>
            </a:endParaRPr>
          </a:p>
          <a:p>
            <a:endParaRPr lang="en-US" sz="3200" dirty="0">
              <a:solidFill>
                <a:srgbClr val="404040"/>
              </a:solidFill>
            </a:endParaRPr>
          </a:p>
          <a:p>
            <a:r>
              <a:rPr lang="en-US" sz="3200" dirty="0" smtClean="0">
                <a:solidFill>
                  <a:srgbClr val="404040"/>
                </a:solidFill>
              </a:rPr>
              <a:t>Please choose an area in which you feel you will need the most support. </a:t>
            </a:r>
            <a:endParaRPr lang="en-US" sz="3200" dirty="0">
              <a:solidFill>
                <a:srgbClr val="404040"/>
              </a:solidFill>
            </a:endParaRPr>
          </a:p>
        </p:txBody>
      </p:sp>
    </p:spTree>
    <p:extLst>
      <p:ext uri="{BB962C8B-B14F-4D97-AF65-F5344CB8AC3E}">
        <p14:creationId xmlns:p14="http://schemas.microsoft.com/office/powerpoint/2010/main" val="22992979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Planning Guide</a:t>
            </a:r>
            <a:endParaRPr lang="en-US" dirty="0">
              <a:solidFill>
                <a:srgbClr val="FFC000"/>
              </a:solidFill>
            </a:endParaRP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763000" cy="1062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2743200"/>
            <a:ext cx="4362450" cy="3300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6199790" y="1235543"/>
            <a:ext cx="1648810" cy="1652752"/>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8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828800"/>
            <a:ext cx="7772400" cy="1362075"/>
          </a:xfrm>
        </p:spPr>
        <p:txBody>
          <a:bodyPr>
            <a:noAutofit/>
          </a:bodyPr>
          <a:lstStyle/>
          <a:p>
            <a:r>
              <a:rPr lang="en-US" sz="7200" dirty="0" smtClean="0"/>
              <a:t>Break</a:t>
            </a:r>
            <a:r>
              <a:rPr lang="en-US" sz="7200" dirty="0" smtClean="0">
                <a:solidFill>
                  <a:srgbClr val="FFC000"/>
                </a:solidFill>
              </a:rPr>
              <a:t> </a:t>
            </a:r>
            <a:br>
              <a:rPr lang="en-US" sz="7200" dirty="0" smtClean="0">
                <a:solidFill>
                  <a:srgbClr val="FFC000"/>
                </a:solidFill>
              </a:rPr>
            </a:br>
            <a:r>
              <a:rPr lang="en-US" sz="4800" dirty="0" smtClean="0">
                <a:solidFill>
                  <a:srgbClr val="FFC000"/>
                </a:solidFill>
              </a:rPr>
              <a:t>(15 Min)</a:t>
            </a:r>
            <a:endParaRPr lang="en-US" sz="4800" dirty="0"/>
          </a:p>
        </p:txBody>
      </p:sp>
    </p:spTree>
    <p:extLst>
      <p:ext uri="{BB962C8B-B14F-4D97-AF65-F5344CB8AC3E}">
        <p14:creationId xmlns:p14="http://schemas.microsoft.com/office/powerpoint/2010/main" val="26500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057400"/>
            <a:ext cx="7772400" cy="1362075"/>
          </a:xfrm>
        </p:spPr>
        <p:txBody>
          <a:bodyPr>
            <a:noAutofit/>
          </a:bodyPr>
          <a:lstStyle/>
          <a:p>
            <a:r>
              <a:rPr lang="en-US" sz="5400" dirty="0" smtClean="0"/>
              <a:t>Supporting Implementation</a:t>
            </a:r>
            <a:endParaRPr lang="en-US" sz="6600" dirty="0"/>
          </a:p>
        </p:txBody>
      </p:sp>
    </p:spTree>
    <p:extLst>
      <p:ext uri="{BB962C8B-B14F-4D97-AF65-F5344CB8AC3E}">
        <p14:creationId xmlns:p14="http://schemas.microsoft.com/office/powerpoint/2010/main" val="262927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133600"/>
            <a:ext cx="7772400" cy="1362075"/>
          </a:xfrm>
        </p:spPr>
        <p:txBody>
          <a:bodyPr>
            <a:noAutofit/>
          </a:bodyPr>
          <a:lstStyle/>
          <a:p>
            <a:r>
              <a:rPr lang="en-US" sz="5400" dirty="0" smtClean="0">
                <a:solidFill>
                  <a:srgbClr val="FFC000"/>
                </a:solidFill>
              </a:rPr>
              <a:t>Questions from </a:t>
            </a:r>
            <a:r>
              <a:rPr lang="en-US" sz="5400" dirty="0" smtClean="0"/>
              <a:t>framework</a:t>
            </a:r>
            <a:r>
              <a:rPr lang="en-US" sz="5400" dirty="0" smtClean="0">
                <a:solidFill>
                  <a:srgbClr val="FFC000"/>
                </a:solidFill>
              </a:rPr>
              <a:t> </a:t>
            </a:r>
            <a:r>
              <a:rPr lang="en-US" sz="5400" dirty="0" smtClean="0"/>
              <a:t>and chapter One</a:t>
            </a:r>
            <a:endParaRPr lang="en-US" sz="5400" dirty="0"/>
          </a:p>
        </p:txBody>
      </p:sp>
      <p:pic>
        <p:nvPicPr>
          <p:cNvPr id="3" name="Picture 8" descr="http://4vector.com/i/free-vector-question-mark-clip-art_117499_Question_Mark_clip_art_high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81000"/>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21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dirty="0" smtClean="0">
                <a:solidFill>
                  <a:srgbClr val="FFC000"/>
                </a:solidFill>
              </a:rPr>
              <a:t>Go math: </a:t>
            </a:r>
            <a:r>
              <a:rPr lang="en-US" sz="5400" dirty="0" smtClean="0"/>
              <a:t/>
            </a:r>
            <a:br>
              <a:rPr lang="en-US" sz="5400" dirty="0" smtClean="0"/>
            </a:br>
            <a:r>
              <a:rPr lang="en-US" sz="5400" dirty="0" smtClean="0"/>
              <a:t>critical success factors</a:t>
            </a:r>
            <a:endParaRPr lang="en-US" sz="5400" dirty="0"/>
          </a:p>
        </p:txBody>
      </p:sp>
    </p:spTree>
    <p:extLst>
      <p:ext uri="{BB962C8B-B14F-4D97-AF65-F5344CB8AC3E}">
        <p14:creationId xmlns:p14="http://schemas.microsoft.com/office/powerpoint/2010/main" val="29772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2" name="Content Placeholder 1"/>
          <p:cNvSpPr>
            <a:spLocks noGrp="1"/>
          </p:cNvSpPr>
          <p:nvPr>
            <p:ph idx="1"/>
          </p:nvPr>
        </p:nvSpPr>
        <p:spPr>
          <a:xfrm>
            <a:off x="0" y="1447800"/>
            <a:ext cx="9067800" cy="4678363"/>
          </a:xfrm>
        </p:spPr>
        <p:txBody>
          <a:bodyPr>
            <a:normAutofit fontScale="70000" lnSpcReduction="20000"/>
          </a:bodyPr>
          <a:lstStyle/>
          <a:p>
            <a:pPr marL="4572" indent="0" algn="ctr">
              <a:lnSpc>
                <a:spcPct val="120000"/>
              </a:lnSpc>
              <a:buNone/>
            </a:pPr>
            <a:r>
              <a:rPr lang="en-US" sz="3400" b="1" u="sng" dirty="0"/>
              <a:t>Critical Success </a:t>
            </a:r>
            <a:r>
              <a:rPr lang="en-US" sz="3400" b="1" u="sng" dirty="0" smtClean="0"/>
              <a:t>Factors: Effective </a:t>
            </a:r>
            <a:r>
              <a:rPr lang="en-US" sz="3400" b="1" u="sng" dirty="0"/>
              <a:t>Implementation of </a:t>
            </a:r>
            <a:r>
              <a:rPr lang="en-US" sz="3400" b="1" i="1" u="sng" dirty="0" smtClean="0"/>
              <a:t>Go </a:t>
            </a:r>
            <a:r>
              <a:rPr lang="en-US" sz="3400" b="1" i="1" u="sng" dirty="0"/>
              <a:t>Math</a:t>
            </a:r>
            <a:r>
              <a:rPr lang="en-US" sz="3400" b="1" u="sng" dirty="0"/>
              <a:t> </a:t>
            </a:r>
            <a:endParaRPr lang="en-US" sz="3400" b="1" u="sng" dirty="0" smtClean="0"/>
          </a:p>
          <a:p>
            <a:pPr marL="4572" indent="0">
              <a:lnSpc>
                <a:spcPct val="120000"/>
              </a:lnSpc>
              <a:buNone/>
            </a:pPr>
            <a:r>
              <a:rPr lang="en-US" dirty="0" smtClean="0"/>
              <a:t>The </a:t>
            </a:r>
            <a:r>
              <a:rPr lang="en-US" dirty="0"/>
              <a:t>Iowa Common Core Standards and the learner objectives listed on our district curriculum guides are our K-5 Mathematics curriculum.  </a:t>
            </a:r>
            <a:endParaRPr lang="en-US" dirty="0" smtClean="0"/>
          </a:p>
          <a:p>
            <a:r>
              <a:rPr lang="en-US" dirty="0" smtClean="0"/>
              <a:t>The curriculum guides </a:t>
            </a:r>
            <a:r>
              <a:rPr lang="en-US" dirty="0"/>
              <a:t>clearly articulate what students need to know and be able to do during each unit of study at each grade level.  </a:t>
            </a:r>
            <a:endParaRPr lang="en-US" dirty="0" smtClean="0"/>
          </a:p>
          <a:p>
            <a:r>
              <a:rPr lang="en-US" dirty="0" smtClean="0"/>
              <a:t>The </a:t>
            </a:r>
            <a:r>
              <a:rPr lang="en-US" dirty="0"/>
              <a:t>recently purchased </a:t>
            </a:r>
            <a:r>
              <a:rPr lang="en-US" i="1" dirty="0"/>
              <a:t>Go Math </a:t>
            </a:r>
            <a:r>
              <a:rPr lang="en-US" dirty="0"/>
              <a:t>is a comprehensive </a:t>
            </a:r>
            <a:r>
              <a:rPr lang="en-US" dirty="0" smtClean="0"/>
              <a:t>Mathematics </a:t>
            </a:r>
            <a:r>
              <a:rPr lang="en-US" dirty="0"/>
              <a:t>program that supports the Common Core by emphasizing explicit, systematic instruction in the areas of conceptual understanding, application, and procedural skill and fluency.  </a:t>
            </a:r>
            <a:endParaRPr lang="en-US" dirty="0" smtClean="0"/>
          </a:p>
          <a:p>
            <a:r>
              <a:rPr lang="en-US" b="1" dirty="0" smtClean="0"/>
              <a:t>This </a:t>
            </a:r>
            <a:r>
              <a:rPr lang="en-US" b="1" dirty="0"/>
              <a:t>program will be used as our primary tool to support instruction and enhance students’ mastery of the Iowa Common Core Standards.</a:t>
            </a:r>
            <a:r>
              <a:rPr lang="en-US" dirty="0"/>
              <a:t>   </a:t>
            </a:r>
          </a:p>
          <a:p>
            <a:endParaRPr lang="en-US" dirty="0"/>
          </a:p>
        </p:txBody>
      </p:sp>
    </p:spTree>
    <p:extLst>
      <p:ext uri="{BB962C8B-B14F-4D97-AF65-F5344CB8AC3E}">
        <p14:creationId xmlns:p14="http://schemas.microsoft.com/office/powerpoint/2010/main" val="313833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91018"/>
            <a:ext cx="3962400" cy="4591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20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2" name="Content Placeholder 1"/>
          <p:cNvSpPr>
            <a:spLocks noGrp="1"/>
          </p:cNvSpPr>
          <p:nvPr>
            <p:ph idx="1"/>
          </p:nvPr>
        </p:nvSpPr>
        <p:spPr/>
        <p:txBody>
          <a:bodyPr>
            <a:normAutofit/>
          </a:bodyPr>
          <a:lstStyle/>
          <a:p>
            <a:pPr marL="4572" indent="0">
              <a:buNone/>
            </a:pPr>
            <a:r>
              <a:rPr lang="en-US" dirty="0"/>
              <a:t>The following elements have been identified as critical success factors for the implementation of the</a:t>
            </a:r>
            <a:r>
              <a:rPr lang="en-US" i="1" dirty="0"/>
              <a:t> Go Math </a:t>
            </a:r>
            <a:r>
              <a:rPr lang="en-US" dirty="0"/>
              <a:t>materials during the 2014-2015 school year.  Application of these components will establish the framework upon which an effective and sustainable Mathematics program can be built.</a:t>
            </a:r>
          </a:p>
          <a:p>
            <a:endParaRPr lang="en-US" dirty="0"/>
          </a:p>
        </p:txBody>
      </p:sp>
    </p:spTree>
    <p:extLst>
      <p:ext uri="{BB962C8B-B14F-4D97-AF65-F5344CB8AC3E}">
        <p14:creationId xmlns:p14="http://schemas.microsoft.com/office/powerpoint/2010/main" val="274861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9" name="TextBox 8"/>
          <p:cNvSpPr txBox="1"/>
          <p:nvPr/>
        </p:nvSpPr>
        <p:spPr>
          <a:xfrm>
            <a:off x="152400" y="2166223"/>
            <a:ext cx="19812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School-Home Letter</a:t>
            </a:r>
          </a:p>
        </p:txBody>
      </p:sp>
    </p:spTree>
    <p:extLst>
      <p:ext uri="{BB962C8B-B14F-4D97-AF65-F5344CB8AC3E}">
        <p14:creationId xmlns:p14="http://schemas.microsoft.com/office/powerpoint/2010/main" val="80982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a:bodyPr>
          <a:lstStyle/>
          <a:p>
            <a:r>
              <a:rPr lang="en-US" dirty="0" smtClean="0"/>
              <a:t>Go Math: </a:t>
            </a:r>
            <a:r>
              <a:rPr lang="en-US" dirty="0" smtClean="0">
                <a:solidFill>
                  <a:srgbClr val="FFC000"/>
                </a:solidFill>
              </a:rPr>
              <a:t>Critical Success Factors</a:t>
            </a:r>
            <a:endParaRPr lang="en-US" dirty="0">
              <a:solidFill>
                <a:srgbClr val="FFC000"/>
              </a:solidFill>
            </a:endParaRPr>
          </a:p>
        </p:txBody>
      </p:sp>
      <p:sp>
        <p:nvSpPr>
          <p:cNvPr id="5" name="TextBox 4"/>
          <p:cNvSpPr txBox="1"/>
          <p:nvPr/>
        </p:nvSpPr>
        <p:spPr>
          <a:xfrm>
            <a:off x="152400" y="1448936"/>
            <a:ext cx="1981200" cy="584775"/>
          </a:xfrm>
          <a:prstGeom prst="rect">
            <a:avLst/>
          </a:prstGeom>
          <a:solidFill>
            <a:srgbClr val="CCFF66"/>
          </a:solidFill>
          <a:ln w="38100">
            <a:solidFill>
              <a:schemeClr val="tx1"/>
            </a:solidFill>
            <a:prstDash val="solid"/>
          </a:ln>
        </p:spPr>
        <p:txBody>
          <a:bodyPr wrap="square" rtlCol="0">
            <a:spAutoFit/>
          </a:bodyPr>
          <a:lstStyle/>
          <a:p>
            <a:pPr algn="ctr"/>
            <a:r>
              <a:rPr lang="en-US" sz="1600" b="1" dirty="0" smtClean="0"/>
              <a:t>Launching the Chapter</a:t>
            </a:r>
          </a:p>
        </p:txBody>
      </p:sp>
      <p:sp>
        <p:nvSpPr>
          <p:cNvPr id="6" name="TextBox 5"/>
          <p:cNvSpPr txBox="1"/>
          <p:nvPr/>
        </p:nvSpPr>
        <p:spPr>
          <a:xfrm>
            <a:off x="2209800" y="1447799"/>
            <a:ext cx="2133600" cy="584775"/>
          </a:xfrm>
          <a:prstGeom prst="rect">
            <a:avLst/>
          </a:prstGeom>
          <a:solidFill>
            <a:srgbClr val="FFCCFF"/>
          </a:solidFill>
          <a:ln w="38100">
            <a:solidFill>
              <a:schemeClr val="tx1"/>
            </a:solidFill>
            <a:prstDash val="solid"/>
          </a:ln>
        </p:spPr>
        <p:txBody>
          <a:bodyPr wrap="square" rtlCol="0">
            <a:spAutoFit/>
          </a:bodyPr>
          <a:lstStyle/>
          <a:p>
            <a:pPr algn="ctr"/>
            <a:r>
              <a:rPr lang="en-US" sz="1600" b="1" dirty="0" smtClean="0"/>
              <a:t>Daily Math Review + Mental Math</a:t>
            </a:r>
            <a:endParaRPr lang="en-US" sz="1600" b="1" dirty="0"/>
          </a:p>
        </p:txBody>
      </p:sp>
      <p:sp>
        <p:nvSpPr>
          <p:cNvPr id="9" name="TextBox 8"/>
          <p:cNvSpPr txBox="1"/>
          <p:nvPr/>
        </p:nvSpPr>
        <p:spPr>
          <a:xfrm>
            <a:off x="152400" y="2166223"/>
            <a:ext cx="1981200" cy="523220"/>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Show What You Know Pre-Assessment</a:t>
            </a:r>
          </a:p>
        </p:txBody>
      </p:sp>
      <p:sp>
        <p:nvSpPr>
          <p:cNvPr id="10" name="TextBox 9"/>
          <p:cNvSpPr txBox="1"/>
          <p:nvPr/>
        </p:nvSpPr>
        <p:spPr>
          <a:xfrm>
            <a:off x="152400" y="2841843"/>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Activity</a:t>
            </a:r>
          </a:p>
        </p:txBody>
      </p:sp>
      <p:sp>
        <p:nvSpPr>
          <p:cNvPr id="11" name="TextBox 10"/>
          <p:cNvSpPr txBox="1"/>
          <p:nvPr/>
        </p:nvSpPr>
        <p:spPr>
          <a:xfrm>
            <a:off x="152400" y="32766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Vocabulary Builder</a:t>
            </a:r>
          </a:p>
        </p:txBody>
      </p:sp>
      <p:sp>
        <p:nvSpPr>
          <p:cNvPr id="12" name="TextBox 11"/>
          <p:cNvSpPr txBox="1"/>
          <p:nvPr/>
        </p:nvSpPr>
        <p:spPr>
          <a:xfrm>
            <a:off x="152400" y="3733800"/>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Grab and Go Centers</a:t>
            </a:r>
          </a:p>
        </p:txBody>
      </p:sp>
      <p:sp>
        <p:nvSpPr>
          <p:cNvPr id="13" name="TextBox 12"/>
          <p:cNvSpPr txBox="1"/>
          <p:nvPr/>
        </p:nvSpPr>
        <p:spPr>
          <a:xfrm>
            <a:off x="152400" y="4169447"/>
            <a:ext cx="1981200" cy="307777"/>
          </a:xfrm>
          <a:prstGeom prst="rect">
            <a:avLst/>
          </a:prstGeom>
          <a:solidFill>
            <a:schemeClr val="bg1"/>
          </a:solidFill>
          <a:ln w="19050">
            <a:solidFill>
              <a:schemeClr val="tx1"/>
            </a:solidFill>
            <a:prstDash val="sysDash"/>
          </a:ln>
        </p:spPr>
        <p:txBody>
          <a:bodyPr wrap="square" rtlCol="0">
            <a:spAutoFit/>
          </a:bodyPr>
          <a:lstStyle/>
          <a:p>
            <a:pPr algn="ctr"/>
            <a:r>
              <a:rPr lang="en-US" sz="1400" dirty="0" smtClean="0"/>
              <a:t>School-Home Letter</a:t>
            </a:r>
          </a:p>
        </p:txBody>
      </p:sp>
      <p:sp>
        <p:nvSpPr>
          <p:cNvPr id="14" name="TextBox 13"/>
          <p:cNvSpPr txBox="1"/>
          <p:nvPr/>
        </p:nvSpPr>
        <p:spPr>
          <a:xfrm>
            <a:off x="2209800" y="216622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1 – 5: beginning of school year</a:t>
            </a:r>
          </a:p>
        </p:txBody>
      </p:sp>
      <p:sp>
        <p:nvSpPr>
          <p:cNvPr id="15" name="TextBox 14"/>
          <p:cNvSpPr txBox="1"/>
          <p:nvPr/>
        </p:nvSpPr>
        <p:spPr>
          <a:xfrm>
            <a:off x="2209800" y="2841843"/>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Grade K: start of second semester</a:t>
            </a:r>
          </a:p>
        </p:txBody>
      </p:sp>
      <p:sp>
        <p:nvSpPr>
          <p:cNvPr id="16" name="TextBox 15"/>
          <p:cNvSpPr txBox="1"/>
          <p:nvPr/>
        </p:nvSpPr>
        <p:spPr>
          <a:xfrm>
            <a:off x="2238233" y="3505200"/>
            <a:ext cx="2133600" cy="307777"/>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15 minutes maximum</a:t>
            </a:r>
          </a:p>
        </p:txBody>
      </p:sp>
      <p:sp>
        <p:nvSpPr>
          <p:cNvPr id="17" name="TextBox 16"/>
          <p:cNvSpPr txBox="1"/>
          <p:nvPr/>
        </p:nvSpPr>
        <p:spPr>
          <a:xfrm>
            <a:off x="2238233" y="3965377"/>
            <a:ext cx="2133600" cy="523220"/>
          </a:xfrm>
          <a:prstGeom prst="rect">
            <a:avLst/>
          </a:prstGeom>
          <a:solidFill>
            <a:srgbClr val="CCECFF"/>
          </a:solidFill>
          <a:ln w="19050">
            <a:solidFill>
              <a:schemeClr val="tx1"/>
            </a:solidFill>
            <a:prstDash val="sysDash"/>
          </a:ln>
        </p:spPr>
        <p:txBody>
          <a:bodyPr wrap="square" rtlCol="0">
            <a:spAutoFit/>
          </a:bodyPr>
          <a:lstStyle/>
          <a:p>
            <a:pPr algn="ctr"/>
            <a:r>
              <a:rPr lang="en-US" sz="1400" dirty="0" smtClean="0"/>
              <a:t>2-5 multi-step mental math problems daily</a:t>
            </a:r>
          </a:p>
        </p:txBody>
      </p:sp>
    </p:spTree>
    <p:extLst>
      <p:ext uri="{BB962C8B-B14F-4D97-AF65-F5344CB8AC3E}">
        <p14:creationId xmlns:p14="http://schemas.microsoft.com/office/powerpoint/2010/main" val="16067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a31752ec-629c-450f-b488-08360527c289"/>
  <p:tag name="__PE_ORIG_SIZE" val="54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POLL_EMBED_ID" val="8fc88cc9-3d64-42ef-86a4-efbbee566240"/>
  <p:tag name="__PE_ORIG_SIZE" val="540"/>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MPS">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B07600"/>
      </a:hlink>
      <a:folHlink>
        <a:srgbClr val="FECC6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s Moine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MPS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DMPS</Template>
  <TotalTime>14384</TotalTime>
  <Words>9962</Words>
  <Application>Microsoft Office PowerPoint</Application>
  <PresentationFormat>On-screen Show (4:3)</PresentationFormat>
  <Paragraphs>1247</Paragraphs>
  <Slides>120</Slides>
  <Notes>102</Notes>
  <HiddenSlides>0</HiddenSlides>
  <MMClips>0</MMClips>
  <ScaleCrop>false</ScaleCrop>
  <HeadingPairs>
    <vt:vector size="4" baseType="variant">
      <vt:variant>
        <vt:lpstr>Theme</vt:lpstr>
      </vt:variant>
      <vt:variant>
        <vt:i4>7</vt:i4>
      </vt:variant>
      <vt:variant>
        <vt:lpstr>Slide Titles</vt:lpstr>
      </vt:variant>
      <vt:variant>
        <vt:i4>120</vt:i4>
      </vt:variant>
    </vt:vector>
  </HeadingPairs>
  <TitlesOfParts>
    <vt:vector size="127" baseType="lpstr">
      <vt:lpstr>DMPS</vt:lpstr>
      <vt:lpstr>Des Moines Powerpoint Template</vt:lpstr>
      <vt:lpstr>1_Office Theme</vt:lpstr>
      <vt:lpstr>2_Office Theme</vt:lpstr>
      <vt:lpstr>Office Theme</vt:lpstr>
      <vt:lpstr>DMPS Theme</vt:lpstr>
      <vt:lpstr>3_Office Theme</vt:lpstr>
      <vt:lpstr>Teaching and Learning Elementary</vt:lpstr>
      <vt:lpstr>Today’s Agenda</vt:lpstr>
      <vt:lpstr>Overview of Administering the  Iowa Assessments</vt:lpstr>
      <vt:lpstr>What’s New for 2014</vt:lpstr>
      <vt:lpstr>PowerPoint Presentation</vt:lpstr>
      <vt:lpstr>Critical Iowa Assessment Information Booklet</vt:lpstr>
      <vt:lpstr>Quick Access to Information Pages 3-4</vt:lpstr>
      <vt:lpstr>Before Testing</vt:lpstr>
      <vt:lpstr>Administration Requirements</vt:lpstr>
      <vt:lpstr>PowerPoint Presentation</vt:lpstr>
      <vt:lpstr> Test Security Guidelines</vt:lpstr>
      <vt:lpstr>PowerPoint Presentation</vt:lpstr>
      <vt:lpstr>Report all incidents of unethical behavior by students or staff  </vt:lpstr>
      <vt:lpstr>Creating a Test Schedule</vt:lpstr>
      <vt:lpstr>Testing Rooms</vt:lpstr>
      <vt:lpstr>Accommodations</vt:lpstr>
      <vt:lpstr>PowerPoint Presentation</vt:lpstr>
      <vt:lpstr>Do’s and Don’ts</vt:lpstr>
      <vt:lpstr>Do’s and Don’ts</vt:lpstr>
      <vt:lpstr>Distributing Testing Materials</vt:lpstr>
      <vt:lpstr>Iowa Assessment Audit p. 19</vt:lpstr>
      <vt:lpstr>PowerPoint Presentation</vt:lpstr>
      <vt:lpstr>PowerPoint Presentation</vt:lpstr>
      <vt:lpstr>Procedures for Handling Testing Irregularities and Emergencies p. 26</vt:lpstr>
      <vt:lpstr>PowerPoint Presentation</vt:lpstr>
      <vt:lpstr>PowerPoint Presentation</vt:lpstr>
      <vt:lpstr>Returning Materials</vt:lpstr>
      <vt:lpstr>Individual Student Performance Rewards</vt:lpstr>
      <vt:lpstr>Questions? </vt:lpstr>
      <vt:lpstr>Celebrations &amp; Updates</vt:lpstr>
      <vt:lpstr>Scholastic Reading &amp; Math Inventory  Winter Data</vt:lpstr>
      <vt:lpstr>SRI Mid-Year % Basic and Above</vt:lpstr>
      <vt:lpstr>SRI Mean Lexile Score</vt:lpstr>
      <vt:lpstr>SMI Mid-Year % Basic and Above</vt:lpstr>
      <vt:lpstr>SMI Mean Quantile Score</vt:lpstr>
      <vt:lpstr>SMI &amp; SRI Data Considerations</vt:lpstr>
      <vt:lpstr>Go Math!</vt:lpstr>
      <vt:lpstr>Teaching with Go Math! Data</vt:lpstr>
      <vt:lpstr>+ Feedback: 2.5.14 District PLC </vt:lpstr>
      <vt:lpstr>Go math:  Framework for teaching</vt:lpstr>
      <vt:lpstr>Go Math: Framework for Teaching</vt:lpstr>
      <vt:lpstr>Go Math: Framework for Teaching</vt:lpstr>
      <vt:lpstr>Go Math: Framework for Teaching</vt:lpstr>
      <vt:lpstr>Go Math: Framework for Teaching</vt:lpstr>
      <vt:lpstr>Common Questions: 2.5.14 District PLC </vt:lpstr>
      <vt:lpstr>Go Math:  District PLC</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Framework for Teaching</vt:lpstr>
      <vt:lpstr>Go math:  chapter one + Curriculum guide</vt:lpstr>
      <vt:lpstr>Go Math: Chapter One</vt:lpstr>
      <vt:lpstr>Go Math: Chapter One</vt:lpstr>
      <vt:lpstr>Go Math: Chapter One</vt:lpstr>
      <vt:lpstr>Go Math: Chapter One</vt:lpstr>
      <vt:lpstr>Go Math: Chapter One</vt:lpstr>
      <vt:lpstr>Go Math: Chapter One</vt:lpstr>
      <vt:lpstr>Go Math: Chapter One</vt:lpstr>
      <vt:lpstr>Go Math: Chapter One</vt:lpstr>
      <vt:lpstr>Go Math: Chapter One</vt:lpstr>
      <vt:lpstr>Go Math: Chapter One</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Curriculum Guide</vt:lpstr>
      <vt:lpstr>Go Math: Planning Guide</vt:lpstr>
      <vt:lpstr>Go Math: Planning Guide</vt:lpstr>
      <vt:lpstr>Go Math: Planning Guide</vt:lpstr>
      <vt:lpstr>Go Math: Planning Guide</vt:lpstr>
      <vt:lpstr>Go Math: Framework for Teaching</vt:lpstr>
      <vt:lpstr>Go Math: Planning Guide</vt:lpstr>
      <vt:lpstr>Break  (15 Min)</vt:lpstr>
      <vt:lpstr>Supporting Implementation</vt:lpstr>
      <vt:lpstr>Questions from framework and chapter One</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Go Math: Critical Success Factors</vt:lpstr>
      <vt:lpstr>Professional development</vt:lpstr>
      <vt:lpstr>Go Math:  Spring 2014 District PLCs</vt:lpstr>
      <vt:lpstr>Go Math:  Summer Training</vt:lpstr>
      <vt:lpstr>Go Math:  2014-2015 District PLCs</vt:lpstr>
      <vt:lpstr>Questions from Critical Success Factors and Professional Development</vt:lpstr>
      <vt:lpstr>Next Steps…</vt:lpstr>
      <vt:lpstr>Distribution Plan</vt:lpstr>
      <vt:lpstr>What will be ordered?  (Physical Materials)</vt:lpstr>
      <vt:lpstr>Removal of Materials</vt:lpstr>
      <vt:lpstr>March T+L Agenda (**March 11th)</vt:lpstr>
      <vt:lpstr>Public Data Snapshot</vt:lpstr>
      <vt:lpstr>Accessing the Data Snapshot for Review</vt:lpstr>
      <vt:lpstr>Timeline</vt:lpstr>
      <vt:lpstr>Feedback</vt:lpstr>
    </vt:vector>
  </TitlesOfParts>
  <Company>DMPS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and Learning Elementary</dc:title>
  <dc:creator>Cox, Carlyn</dc:creator>
  <cp:lastModifiedBy>Windows User</cp:lastModifiedBy>
  <cp:revision>158</cp:revision>
  <cp:lastPrinted>2014-02-24T18:08:10Z</cp:lastPrinted>
  <dcterms:created xsi:type="dcterms:W3CDTF">2014-01-06T18:28:54Z</dcterms:created>
  <dcterms:modified xsi:type="dcterms:W3CDTF">2014-02-25T18:25:48Z</dcterms:modified>
</cp:coreProperties>
</file>