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3" r:id="rId5"/>
    <p:sldMasterId id="2147483678" r:id="rId6"/>
  </p:sldMasterIdLst>
  <p:notesMasterIdLst>
    <p:notesMasterId r:id="rId32"/>
  </p:notesMasterIdLst>
  <p:handoutMasterIdLst>
    <p:handoutMasterId r:id="rId33"/>
  </p:handoutMasterIdLst>
  <p:sldIdLst>
    <p:sldId id="314" r:id="rId7"/>
    <p:sldId id="289" r:id="rId8"/>
    <p:sldId id="360" r:id="rId9"/>
    <p:sldId id="359" r:id="rId10"/>
    <p:sldId id="310" r:id="rId11"/>
    <p:sldId id="280" r:id="rId12"/>
    <p:sldId id="357" r:id="rId13"/>
    <p:sldId id="283" r:id="rId14"/>
    <p:sldId id="353" r:id="rId15"/>
    <p:sldId id="361" r:id="rId16"/>
    <p:sldId id="362" r:id="rId17"/>
    <p:sldId id="363" r:id="rId18"/>
    <p:sldId id="354" r:id="rId19"/>
    <p:sldId id="364" r:id="rId20"/>
    <p:sldId id="365" r:id="rId21"/>
    <p:sldId id="366" r:id="rId22"/>
    <p:sldId id="367" r:id="rId23"/>
    <p:sldId id="369" r:id="rId24"/>
    <p:sldId id="370" r:id="rId25"/>
    <p:sldId id="371" r:id="rId26"/>
    <p:sldId id="372" r:id="rId27"/>
    <p:sldId id="373" r:id="rId28"/>
    <p:sldId id="368" r:id="rId29"/>
    <p:sldId id="355" r:id="rId30"/>
    <p:sldId id="356"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B00"/>
    <a:srgbClr val="FFCC66"/>
    <a:srgbClr val="F8107E"/>
    <a:srgbClr val="626262"/>
    <a:srgbClr val="404040"/>
    <a:srgbClr val="EBB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68561" autoAdjust="0"/>
  </p:normalViewPr>
  <p:slideViewPr>
    <p:cSldViewPr snapToGrid="0" snapToObjects="1">
      <p:cViewPr>
        <p:scale>
          <a:sx n="40" d="100"/>
          <a:sy n="40" d="100"/>
        </p:scale>
        <p:origin x="-2597" y="-4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7139ECE-1518-419E-910A-748EF1EC1245}" type="datetimeFigureOut">
              <a:rPr lang="en-US" smtClean="0"/>
              <a:t>10/14/2013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0448818-BC6B-4733-9C70-314ED56A8ECF}" type="slidenum">
              <a:rPr lang="en-US" smtClean="0"/>
              <a:t>‹#›</a:t>
            </a:fld>
            <a:endParaRPr lang="en-US"/>
          </a:p>
        </p:txBody>
      </p:sp>
    </p:spTree>
    <p:extLst>
      <p:ext uri="{BB962C8B-B14F-4D97-AF65-F5344CB8AC3E}">
        <p14:creationId xmlns:p14="http://schemas.microsoft.com/office/powerpoint/2010/main" val="75459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8B86AA-4F12-424D-982A-7B1CAAC96B47}" type="datetimeFigureOut">
              <a:rPr lang="en-US" smtClean="0"/>
              <a:t>10/14/2013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4AE80D-11A4-4351-85A4-B36631D28F7C}" type="slidenum">
              <a:rPr lang="en-US" smtClean="0"/>
              <a:t>‹#›</a:t>
            </a:fld>
            <a:endParaRPr lang="en-US"/>
          </a:p>
        </p:txBody>
      </p:sp>
    </p:spTree>
    <p:extLst>
      <p:ext uri="{BB962C8B-B14F-4D97-AF65-F5344CB8AC3E}">
        <p14:creationId xmlns:p14="http://schemas.microsoft.com/office/powerpoint/2010/main" val="2825932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second District</a:t>
            </a:r>
            <a:r>
              <a:rPr lang="en-US" baseline="0" dirty="0" smtClean="0"/>
              <a:t> PLC Meeting. So glad to have you here today! </a:t>
            </a:r>
            <a:r>
              <a:rPr lang="en-US" baseline="0" dirty="0" smtClean="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8ADE1305-4B1B-45B0-9374-38FB82D27397}" type="slidenum">
              <a:rPr lang="en-US" smtClean="0"/>
              <a:pPr/>
              <a:t>1</a:t>
            </a:fld>
            <a:endParaRPr lang="en-US"/>
          </a:p>
        </p:txBody>
      </p:sp>
    </p:spTree>
    <p:extLst>
      <p:ext uri="{BB962C8B-B14F-4D97-AF65-F5344CB8AC3E}">
        <p14:creationId xmlns:p14="http://schemas.microsoft.com/office/powerpoint/2010/main" val="98357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then the question becomes “I was taught math that way – and I know math – so why can’t I teach my students that way?” </a:t>
            </a:r>
          </a:p>
          <a:p>
            <a:r>
              <a:rPr lang="en-US" b="1" baseline="0" dirty="0" smtClean="0"/>
              <a:t>CLICK</a:t>
            </a:r>
          </a:p>
          <a:p>
            <a:endParaRPr lang="en-US" baseline="0" dirty="0" smtClean="0"/>
          </a:p>
          <a:p>
            <a:r>
              <a:rPr lang="en-US" baseline="0" dirty="0" smtClean="0"/>
              <a:t>We now need to think about our changing world…</a:t>
            </a:r>
          </a:p>
          <a:p>
            <a:r>
              <a:rPr lang="en-US" baseline="0" dirty="0" smtClean="0"/>
              <a:t>Our world has changed</a:t>
            </a:r>
          </a:p>
          <a:p>
            <a:r>
              <a:rPr lang="en-US" baseline="0" dirty="0" smtClean="0"/>
              <a:t>And our students have changed…</a:t>
            </a:r>
          </a:p>
          <a:p>
            <a:r>
              <a:rPr lang="en-US" baseline="0" dirty="0" smtClean="0"/>
              <a:t>Many things factor into student changes –</a:t>
            </a:r>
          </a:p>
          <a:p>
            <a:r>
              <a:rPr lang="en-US" baseline="0" dirty="0" smtClean="0"/>
              <a:t>Diversity in the classroom</a:t>
            </a:r>
          </a:p>
          <a:p>
            <a:r>
              <a:rPr lang="en-US" baseline="0" dirty="0" smtClean="0"/>
              <a:t>Both sets of parents are working – and working lots of hours</a:t>
            </a:r>
          </a:p>
          <a:p>
            <a:r>
              <a:rPr lang="en-US" baseline="0" dirty="0" smtClean="0"/>
              <a:t>The Family make-up has changed</a:t>
            </a:r>
          </a:p>
          <a:p>
            <a:r>
              <a:rPr lang="en-US" baseline="0" dirty="0" smtClean="0"/>
              <a:t>And the technology kids have access to today – is much different than what we had access to as students</a:t>
            </a:r>
          </a:p>
          <a:p>
            <a:r>
              <a:rPr lang="en-US" baseline="0" dirty="0" smtClean="0"/>
              <a:t>There are many other factors that impact the changes we are seeing in our students…</a:t>
            </a:r>
          </a:p>
          <a:p>
            <a:endParaRPr lang="en-US" baseline="0" dirty="0" smtClean="0"/>
          </a:p>
          <a:p>
            <a:r>
              <a:rPr lang="en-US" baseline="0" dirty="0" smtClean="0"/>
              <a:t>But the question becomes </a:t>
            </a:r>
            <a:r>
              <a:rPr lang="en-US" b="1" baseline="0" dirty="0" smtClean="0"/>
              <a:t>CLICK </a:t>
            </a:r>
            <a:r>
              <a:rPr lang="en-US" baseline="0" dirty="0" smtClean="0"/>
              <a:t>– if we didn’t change math education – what would happen?</a:t>
            </a:r>
          </a:p>
          <a:p>
            <a:r>
              <a:rPr lang="en-US" b="1" baseline="0" dirty="0" smtClean="0"/>
              <a:t>Click</a:t>
            </a:r>
          </a:p>
          <a:p>
            <a:r>
              <a:rPr lang="en-US" b="0" baseline="0" dirty="0" smtClean="0"/>
              <a:t>And the truth is as a country the effects are already taking place. If we look where we rank as a country with math performance we fall in 25</a:t>
            </a:r>
            <a:r>
              <a:rPr lang="en-US" b="0" baseline="30000" dirty="0" smtClean="0"/>
              <a:t>th</a:t>
            </a:r>
            <a:r>
              <a:rPr lang="en-US" b="0" baseline="0" dirty="0" smtClean="0"/>
              <a:t> place. </a:t>
            </a:r>
          </a:p>
          <a:p>
            <a:r>
              <a:rPr lang="en-US" b="0" baseline="0" dirty="0" smtClean="0"/>
              <a:t>I am sure some of you have seen the video by Exxon Mobil that talks a little about where were are at with math and science education…</a:t>
            </a:r>
          </a:p>
          <a:p>
            <a:r>
              <a:rPr lang="en-US" b="1" baseline="0" dirty="0" smtClean="0"/>
              <a:t>Click to watch the video – it is hyperlinked to YouTube (Try it out ahead of time to make sure it works). It is only 30 seconds and not imperative to the presentation if it does not work. </a:t>
            </a:r>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Click</a:t>
            </a:r>
          </a:p>
          <a:p>
            <a:r>
              <a:rPr lang="en-US" b="0" dirty="0" smtClean="0"/>
              <a:t>So</a:t>
            </a:r>
            <a:r>
              <a:rPr lang="en-US" b="0" baseline="0" dirty="0" smtClean="0"/>
              <a:t> why does 25</a:t>
            </a:r>
            <a:r>
              <a:rPr lang="en-US" b="0" baseline="30000" dirty="0" smtClean="0"/>
              <a:t>th</a:t>
            </a:r>
            <a:r>
              <a:rPr lang="en-US" b="0" baseline="0" dirty="0" smtClean="0"/>
              <a:t> place matter? </a:t>
            </a:r>
          </a:p>
          <a:p>
            <a:r>
              <a:rPr lang="en-US" b="1" baseline="0" dirty="0" smtClean="0"/>
              <a:t>Click</a:t>
            </a:r>
          </a:p>
          <a:p>
            <a:r>
              <a:rPr lang="en-US" b="0" baseline="0" dirty="0" smtClean="0"/>
              <a:t>In our world today – in order to get a job in the United States – a person does not have to live in the United States. With technology – businesses now hire the best – no matter where he or she is from .</a:t>
            </a:r>
            <a:endParaRPr lang="en-US" b="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as a district, need to give our students the very best math education </a:t>
            </a:r>
            <a:r>
              <a:rPr lang="en-US" b="1" baseline="0" dirty="0" smtClean="0"/>
              <a:t>starting as early as kindergarten</a:t>
            </a:r>
            <a:r>
              <a:rPr lang="en-US" b="0" baseline="0" dirty="0" smtClean="0"/>
              <a:t>, so they can achieve their goals in the global market. </a:t>
            </a:r>
          </a:p>
          <a:p>
            <a:endParaRPr lang="en-US" b="0" baseline="0" dirty="0" smtClean="0"/>
          </a:p>
          <a:p>
            <a:r>
              <a:rPr lang="en-US" b="1" baseline="0" dirty="0" smtClean="0"/>
              <a:t>Click</a:t>
            </a:r>
            <a:endParaRPr lang="en-US" b="0" baseline="0" dirty="0" smtClean="0"/>
          </a:p>
          <a:p>
            <a:r>
              <a:rPr lang="en-US" b="0" baseline="0" dirty="0" smtClean="0"/>
              <a:t>Math in the real world is so much more than memorizing formulas and algorithms. Math is problem solving, application, accuracy and precision, estimation, reasonableness. </a:t>
            </a:r>
          </a:p>
          <a:p>
            <a:endParaRPr lang="en-US" b="0" baseline="0" dirty="0" smtClean="0"/>
          </a:p>
          <a:p>
            <a:r>
              <a:rPr lang="en-US" b="0" baseline="0" dirty="0" smtClean="0"/>
              <a:t>Look at these kids – they have goals – and each one of their goals requires high level math knowledge. But more than knowledge – they need to know how to apply that knowledge. And we want to give them the skills to be able to do so. </a:t>
            </a:r>
            <a:endParaRPr lang="en-US"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a:t>
            </a:r>
            <a:r>
              <a:rPr lang="en-US" baseline="0" dirty="0" smtClean="0"/>
              <a:t> big question is – how dos this affect my work as a teacher in DMPS? </a:t>
            </a:r>
          </a:p>
          <a:p>
            <a:r>
              <a:rPr lang="en-US" baseline="0" dirty="0" smtClean="0"/>
              <a:t>Looking at our current data, only 17% of our 11</a:t>
            </a:r>
            <a:r>
              <a:rPr lang="en-US" baseline="30000" dirty="0" smtClean="0"/>
              <a:t>th</a:t>
            </a:r>
            <a:r>
              <a:rPr lang="en-US" baseline="0" dirty="0" smtClean="0"/>
              <a:t> grade students tested college ready in the area of math on the ACT.</a:t>
            </a:r>
          </a:p>
          <a:p>
            <a:endParaRPr lang="en-US" baseline="0" dirty="0" smtClean="0"/>
          </a:p>
          <a:p>
            <a:r>
              <a:rPr lang="en-US" baseline="0" dirty="0" smtClean="0"/>
              <a:t>We can all take ownership in this – as we grow them in their knowledge and understanding from kindergarten and up. </a:t>
            </a:r>
          </a:p>
          <a:p>
            <a:endParaRPr lang="en-US" baseline="0" dirty="0" smtClean="0"/>
          </a:p>
          <a:p>
            <a:r>
              <a:rPr lang="en-US" baseline="0" dirty="0" smtClean="0"/>
              <a:t>There is a lot of discussion at the state level in adopting the Smarter Balanced Assessments. </a:t>
            </a:r>
            <a:r>
              <a:rPr lang="en-US" b="1" baseline="0" dirty="0" smtClean="0"/>
              <a:t>CLICK</a:t>
            </a:r>
          </a:p>
          <a:p>
            <a:r>
              <a:rPr lang="en-US" b="0" baseline="0" dirty="0" smtClean="0"/>
              <a:t>I wanted to give you a chance to take a peak at a performance task that the students will be asked to complete on the assessment. </a:t>
            </a:r>
          </a:p>
          <a:p>
            <a:r>
              <a:rPr lang="en-US" b="0" baseline="0" dirty="0" smtClean="0"/>
              <a:t>This 4</a:t>
            </a:r>
            <a:r>
              <a:rPr lang="en-US" b="0" baseline="30000" dirty="0" smtClean="0"/>
              <a:t>th</a:t>
            </a:r>
            <a:r>
              <a:rPr lang="en-US" b="0" baseline="0" dirty="0" smtClean="0"/>
              <a:t> grade performance task requires the students to apply their math knowledge to prepare to open a new grocery store. </a:t>
            </a:r>
          </a:p>
          <a:p>
            <a:endParaRPr lang="en-US" b="0" baseline="0" dirty="0" smtClean="0"/>
          </a:p>
          <a:p>
            <a:r>
              <a:rPr lang="en-US" b="0" baseline="0" dirty="0" smtClean="0"/>
              <a:t>Let’s take a moment and read this task…</a:t>
            </a:r>
          </a:p>
          <a:p>
            <a:r>
              <a:rPr lang="en-US" b="0" baseline="0" dirty="0" smtClean="0"/>
              <a:t>You are the manager for a new grocery story. The grocery store has been built, but it is not ready to open yet. Before the grocery store can open, the list of tasks below must be completed. </a:t>
            </a:r>
          </a:p>
          <a:p>
            <a:pPr marL="228600" indent="-228600">
              <a:buAutoNum type="arabicPeriod"/>
            </a:pPr>
            <a:r>
              <a:rPr lang="en-US" b="0" baseline="0" dirty="0" smtClean="0"/>
              <a:t>The store layout must be planned.</a:t>
            </a:r>
          </a:p>
          <a:p>
            <a:pPr marL="228600" indent="-228600">
              <a:buAutoNum type="arabicPeriod"/>
            </a:pPr>
            <a:r>
              <a:rPr lang="en-US" b="0" baseline="0" dirty="0" smtClean="0"/>
              <a:t>The pricing of different items must be set.</a:t>
            </a:r>
          </a:p>
          <a:p>
            <a:pPr marL="228600" indent="-228600">
              <a:buAutoNum type="arabicPeriod"/>
            </a:pPr>
            <a:r>
              <a:rPr lang="en-US" b="0" baseline="0" dirty="0" smtClean="0"/>
              <a:t>A plan for the number of workers at each time of the day must be made. </a:t>
            </a:r>
          </a:p>
          <a:p>
            <a:pPr marL="228600" indent="-228600">
              <a:buAutoNum type="arabicPeriod"/>
            </a:pPr>
            <a:endParaRPr lang="en-US" b="0" baseline="0" dirty="0" smtClean="0"/>
          </a:p>
          <a:p>
            <a:pPr marL="0" indent="0">
              <a:buNone/>
            </a:pPr>
            <a:r>
              <a:rPr lang="en-US" b="0" baseline="0" dirty="0" smtClean="0"/>
              <a:t>Talk about applying math to a real world situation. And isn’t this important work? </a:t>
            </a:r>
          </a:p>
          <a:p>
            <a:pPr marL="0" indent="0">
              <a:buNone/>
            </a:pPr>
            <a:endParaRPr lang="en-US" b="0" baseline="0" dirty="0" smtClean="0"/>
          </a:p>
          <a:p>
            <a:pPr marL="0" indent="0">
              <a:buNone/>
            </a:pPr>
            <a:r>
              <a:rPr lang="en-US" b="0" baseline="0" dirty="0" smtClean="0"/>
              <a:t>So in your table groups – make a list of skills (both mathematical and practical) that students would need in order to solve this task. </a:t>
            </a:r>
          </a:p>
          <a:p>
            <a:pPr marL="0" indent="0">
              <a:buNone/>
            </a:pPr>
            <a:r>
              <a:rPr lang="en-US" b="1" baseline="0" dirty="0" smtClean="0"/>
              <a:t>Give them 5 minutes (or less) to do a quick brainstorm. Then have a few tables share. We are wanting them to pull out some of the practice standards…</a:t>
            </a:r>
          </a:p>
          <a:p>
            <a:pPr marL="0" indent="0">
              <a:buNone/>
            </a:pPr>
            <a:r>
              <a:rPr lang="en-US" b="1" baseline="0" dirty="0" smtClean="0"/>
              <a:t>Ex.</a:t>
            </a:r>
          </a:p>
          <a:p>
            <a:pPr marL="0" indent="0">
              <a:buNone/>
            </a:pPr>
            <a:r>
              <a:rPr lang="en-US" b="1" baseline="0" dirty="0" smtClean="0"/>
              <a:t>This is a lengthy problem – students need perseverance in solving this problem. </a:t>
            </a:r>
          </a:p>
          <a:p>
            <a:pPr marL="0" indent="0">
              <a:buNone/>
            </a:pPr>
            <a:r>
              <a:rPr lang="en-US" b="1" baseline="0" dirty="0" smtClean="0"/>
              <a:t>In the pricing and the store layout – they need to be precise and exact. </a:t>
            </a:r>
          </a:p>
          <a:p>
            <a:pPr marL="0" indent="0">
              <a:buNone/>
            </a:pPr>
            <a:r>
              <a:rPr lang="en-US" b="1" baseline="0" dirty="0" smtClean="0"/>
              <a:t>Students will need to use math tools strategically in planning. </a:t>
            </a:r>
          </a:p>
          <a:p>
            <a:pPr marL="0" indent="0">
              <a:buNone/>
            </a:pPr>
            <a:endParaRPr lang="en-US" b="1" baseline="0" dirty="0" smtClean="0"/>
          </a:p>
          <a:p>
            <a:pPr marL="0" indent="0">
              <a:buNone/>
            </a:pPr>
            <a:r>
              <a:rPr lang="en-US" b="1" baseline="0" dirty="0" smtClean="0"/>
              <a:t>This will lead you into the next slide which is the slide of the mathematical practice standards…</a:t>
            </a:r>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Thinking about that performance task… </a:t>
            </a:r>
          </a:p>
          <a:p>
            <a:r>
              <a:rPr lang="en-US" dirty="0" smtClean="0"/>
              <a:t>How many of these practice standards would need</a:t>
            </a:r>
            <a:r>
              <a:rPr lang="en-US" baseline="0" dirty="0" smtClean="0"/>
              <a:t> to be used by the student… (rhetorical question)</a:t>
            </a:r>
          </a:p>
          <a:p>
            <a:endParaRPr lang="en-US" baseline="0" dirty="0" smtClean="0"/>
          </a:p>
          <a:p>
            <a:r>
              <a:rPr lang="en-US" baseline="0" dirty="0" smtClean="0"/>
              <a:t>Students would need to be able to make sense of that problem and because it was so lengthy – they would need to persevere in solving it… even when it became difficult. </a:t>
            </a:r>
          </a:p>
          <a:p>
            <a:endParaRPr lang="en-US" baseline="0" dirty="0" smtClean="0"/>
          </a:p>
          <a:p>
            <a:r>
              <a:rPr lang="en-US" baseline="0" dirty="0" smtClean="0"/>
              <a:t>They would need to model and use appropriate tools. </a:t>
            </a:r>
          </a:p>
          <a:p>
            <a:r>
              <a:rPr lang="en-US" baseline="0" dirty="0" smtClean="0"/>
              <a:t>When planning an opening of a grocery store – precision is imperative. </a:t>
            </a:r>
          </a:p>
          <a:p>
            <a:endParaRPr lang="en-US" baseline="0" dirty="0" smtClean="0"/>
          </a:p>
          <a:p>
            <a:r>
              <a:rPr lang="en-US" baseline="0" dirty="0" smtClean="0"/>
              <a:t>Ultimately – you could make a case that students would use all of these practice standards in that one problem. </a:t>
            </a:r>
          </a:p>
          <a:p>
            <a:endParaRPr lang="en-US" baseline="0" dirty="0" smtClean="0"/>
          </a:p>
          <a:p>
            <a:r>
              <a:rPr lang="en-US" baseline="0" dirty="0" smtClean="0"/>
              <a:t>These practice standards are helping our students become mathematical thinkers. </a:t>
            </a:r>
            <a:endParaRPr lang="en-US"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exactly is the purpose</a:t>
            </a:r>
            <a:r>
              <a:rPr lang="en-US" baseline="0" dirty="0" smtClean="0"/>
              <a:t> of the practice standards?</a:t>
            </a:r>
          </a:p>
          <a:p>
            <a:endParaRPr lang="en-US" baseline="0" dirty="0" smtClean="0"/>
          </a:p>
          <a:p>
            <a:r>
              <a:rPr lang="en-US" b="1" dirty="0" smtClean="0"/>
              <a:t>CLICK</a:t>
            </a:r>
          </a:p>
          <a:p>
            <a:r>
              <a:rPr lang="en-US" b="0" dirty="0" smtClean="0"/>
              <a:t>First they…</a:t>
            </a:r>
          </a:p>
          <a:p>
            <a:pPr marL="457200" indent="-457200">
              <a:buFont typeface="Arial" panose="020B0604020202020204" pitchFamily="34" charset="0"/>
              <a:buChar char="•"/>
            </a:pPr>
            <a:r>
              <a:rPr lang="en-US" sz="1200" dirty="0" smtClean="0"/>
              <a:t>Highlight the level to which math content must be known.</a:t>
            </a:r>
            <a:endParaRPr lang="en-US" sz="800" dirty="0" smtClean="0"/>
          </a:p>
          <a:p>
            <a:pPr marL="457200" indent="-457200">
              <a:buFont typeface="Arial" panose="020B0604020202020204" pitchFamily="34" charset="0"/>
              <a:buChar char="•"/>
            </a:pPr>
            <a:r>
              <a:rPr lang="en-US" sz="1200" dirty="0" smtClean="0"/>
              <a:t>Brings rigor into the math classroom. </a:t>
            </a:r>
          </a:p>
          <a:p>
            <a:r>
              <a:rPr lang="en-US" b="1" dirty="0" smtClean="0"/>
              <a:t>Click</a:t>
            </a:r>
          </a:p>
          <a:p>
            <a:pPr marL="457200" indent="-457200">
              <a:buFont typeface="Arial" panose="020B0604020202020204" pitchFamily="34" charset="0"/>
              <a:buChar char="•"/>
            </a:pPr>
            <a:r>
              <a:rPr lang="en-US" sz="1200" dirty="0" smtClean="0"/>
              <a:t>Focuses on application, reasoning, communication and representation.</a:t>
            </a:r>
            <a:endParaRPr lang="en-US" sz="800" dirty="0" smtClean="0"/>
          </a:p>
          <a:p>
            <a:pPr marL="457200" indent="-457200">
              <a:buFont typeface="Arial" panose="020B0604020202020204" pitchFamily="34" charset="0"/>
              <a:buChar char="•"/>
            </a:pPr>
            <a:r>
              <a:rPr lang="en-US" sz="1200" dirty="0" smtClean="0"/>
              <a:t>Elevates students’ learning from knowledge to application. </a:t>
            </a:r>
          </a:p>
          <a:p>
            <a:r>
              <a:rPr lang="en-US" b="1" dirty="0" smtClean="0"/>
              <a:t>Lastly…</a:t>
            </a:r>
          </a:p>
          <a:p>
            <a:r>
              <a:rPr lang="en-US" b="1" dirty="0" smtClean="0"/>
              <a:t>Click</a:t>
            </a:r>
          </a:p>
          <a:p>
            <a:pPr marL="457200" indent="-457200">
              <a:buFont typeface="Arial" panose="020B0604020202020204" pitchFamily="34" charset="0"/>
              <a:buChar char="•"/>
            </a:pPr>
            <a:r>
              <a:rPr lang="en-US" sz="1200" dirty="0" smtClean="0"/>
              <a:t>Presents a roadmap for the </a:t>
            </a:r>
            <a:r>
              <a:rPr lang="en-US" sz="1200" u="sng" dirty="0" smtClean="0"/>
              <a:t>development of mathematically proficient students.</a:t>
            </a:r>
            <a:r>
              <a:rPr lang="en-US" sz="1200" dirty="0" smtClean="0"/>
              <a:t> </a:t>
            </a:r>
            <a:endParaRPr lang="en-US" sz="800" dirty="0" smtClean="0"/>
          </a:p>
          <a:p>
            <a:pPr marL="457200" indent="-457200">
              <a:buFont typeface="Arial" panose="020B0604020202020204" pitchFamily="34" charset="0"/>
              <a:buChar char="•"/>
            </a:pPr>
            <a:r>
              <a:rPr lang="en-US" sz="1200" dirty="0" smtClean="0"/>
              <a:t>Ensures that students have optimal experiences in our math classrooms and emerge with </a:t>
            </a:r>
            <a:r>
              <a:rPr lang="en-US" sz="1200" u="sng" dirty="0" smtClean="0"/>
              <a:t>solid skills that are indispensable as they continue to explore math at higher levels. </a:t>
            </a:r>
          </a:p>
          <a:p>
            <a:pPr marL="457200" indent="-457200">
              <a:buFont typeface="Arial" panose="020B0604020202020204" pitchFamily="34" charset="0"/>
              <a:buChar char="•"/>
            </a:pPr>
            <a:endParaRPr lang="en-US" sz="1200" u="sng" dirty="0" smtClean="0"/>
          </a:p>
          <a:p>
            <a:pPr marL="0" indent="0">
              <a:buFont typeface="Arial" panose="020B0604020202020204" pitchFamily="34" charset="0"/>
              <a:buNone/>
            </a:pPr>
            <a:r>
              <a:rPr lang="en-US" sz="1200" u="none" dirty="0" smtClean="0"/>
              <a:t>Content</a:t>
            </a:r>
            <a:r>
              <a:rPr lang="en-US" sz="1200" u="none" baseline="0" dirty="0" smtClean="0"/>
              <a:t> standards change from grade to grade, but these 8 practice standards stay the same all K – 12. </a:t>
            </a:r>
          </a:p>
          <a:p>
            <a:pPr marL="0" indent="0">
              <a:buFont typeface="Arial" panose="020B0604020202020204" pitchFamily="34" charset="0"/>
              <a:buNone/>
            </a:pPr>
            <a:r>
              <a:rPr lang="en-US" sz="1200" u="none" baseline="0" dirty="0" smtClean="0"/>
              <a:t>If we teach a student that it is okay to get frustrated while solving problems, but strategies they can use to persevere – they will be more successful in math at higher levels. </a:t>
            </a:r>
            <a:endParaRPr lang="en-US" sz="1200" u="none" dirty="0" smtClean="0"/>
          </a:p>
          <a:p>
            <a:endParaRPr lang="en-US"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may be the first time some of you are seeing these practice standards and truly for most of us it is the first time we are spending</a:t>
            </a:r>
            <a:r>
              <a:rPr lang="en-US" baseline="0" dirty="0" smtClean="0"/>
              <a:t> an extended period of time talking about the standards. </a:t>
            </a:r>
          </a:p>
          <a:p>
            <a:endParaRPr lang="en-US" baseline="0" dirty="0" smtClean="0"/>
          </a:p>
          <a:p>
            <a:r>
              <a:rPr lang="en-US" baseline="0" dirty="0" smtClean="0"/>
              <a:t>We are going to spend some time really reading over these standards.</a:t>
            </a:r>
          </a:p>
          <a:p>
            <a:endParaRPr lang="en-US" baseline="0" dirty="0" smtClean="0"/>
          </a:p>
          <a:p>
            <a:r>
              <a:rPr lang="en-US" baseline="0" dirty="0" smtClean="0"/>
              <a:t>We are going to do a collaborative activity. </a:t>
            </a:r>
          </a:p>
          <a:p>
            <a:r>
              <a:rPr lang="en-US" b="1" baseline="0" dirty="0" smtClean="0"/>
              <a:t>CLICK</a:t>
            </a:r>
          </a:p>
          <a:p>
            <a:r>
              <a:rPr lang="en-US" baseline="0" dirty="0" smtClean="0"/>
              <a:t>We will have 8 groups. </a:t>
            </a:r>
          </a:p>
          <a:p>
            <a:r>
              <a:rPr lang="en-US" baseline="0" dirty="0" smtClean="0"/>
              <a:t>Each group will be assigned one practice standard. With that practice standard, you will read over the standard – and then develop </a:t>
            </a:r>
            <a:r>
              <a:rPr lang="en-US" b="1" baseline="0" dirty="0" smtClean="0"/>
              <a:t>one</a:t>
            </a:r>
            <a:r>
              <a:rPr lang="en-US" b="0" baseline="0" dirty="0" smtClean="0"/>
              <a:t> I can statement for your MPS at your grade level. For example – what does attending to precision look like in 3</a:t>
            </a:r>
            <a:r>
              <a:rPr lang="en-US" b="0" baseline="30000" dirty="0" smtClean="0"/>
              <a:t>rd</a:t>
            </a:r>
            <a:r>
              <a:rPr lang="en-US" b="0" baseline="0" dirty="0" smtClean="0"/>
              <a:t> grade. </a:t>
            </a:r>
          </a:p>
          <a:p>
            <a:r>
              <a:rPr lang="en-US" b="1" baseline="0" dirty="0" smtClean="0"/>
              <a:t>Click</a:t>
            </a:r>
          </a:p>
          <a:p>
            <a:r>
              <a:rPr lang="en-US" b="0" baseline="0" dirty="0" smtClean="0"/>
              <a:t>You will have 8 minutes to read and develop your I can statement</a:t>
            </a:r>
          </a:p>
          <a:p>
            <a:r>
              <a:rPr lang="en-US" b="0" baseline="0" dirty="0" smtClean="0"/>
              <a:t>Then we will share our I Cans with the group.</a:t>
            </a:r>
          </a:p>
          <a:p>
            <a:r>
              <a:rPr lang="en-US" b="0" baseline="0" dirty="0" smtClean="0"/>
              <a:t>Someone in your group will do a quick summary of your I Can </a:t>
            </a:r>
          </a:p>
          <a:p>
            <a:r>
              <a:rPr lang="en-US" b="0" baseline="0" dirty="0" smtClean="0"/>
              <a:t>And then another person will share the I Can Statement you developed. </a:t>
            </a:r>
          </a:p>
          <a:p>
            <a:endParaRPr lang="en-US" b="0" baseline="0" dirty="0" smtClean="0"/>
          </a:p>
          <a:p>
            <a:r>
              <a:rPr lang="en-US" b="0" baseline="0" dirty="0" smtClean="0"/>
              <a:t>You will write your I Can Statement on a sentences strip. </a:t>
            </a:r>
          </a:p>
          <a:p>
            <a:endParaRPr lang="en-US" b="0" baseline="0" dirty="0" smtClean="0"/>
          </a:p>
          <a:p>
            <a:r>
              <a:rPr lang="en-US" b="1" baseline="0" dirty="0" smtClean="0"/>
              <a:t>CLICK</a:t>
            </a:r>
          </a:p>
          <a:p>
            <a:r>
              <a:rPr lang="en-US" b="0" baseline="0" dirty="0" smtClean="0"/>
              <a:t>Just a reminder that the purpose of this activity is not to practice writing I Can statements , but rather to dig deep into what are the standards actually asking me to do with my students. </a:t>
            </a:r>
          </a:p>
          <a:p>
            <a:endParaRPr lang="en-US" b="0" baseline="0" dirty="0" smtClean="0"/>
          </a:p>
          <a:p>
            <a:r>
              <a:rPr lang="en-US" b="0" baseline="0" dirty="0" smtClean="0"/>
              <a:t>And a little fun fact… 36 out of 37  school leadership teams, indicated that teachers at their schools needed more PD on the MPS.</a:t>
            </a:r>
            <a:endParaRPr lang="en-US" b="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where do we go from here?</a:t>
            </a:r>
          </a:p>
          <a:p>
            <a:r>
              <a:rPr lang="en-US" dirty="0" smtClean="0"/>
              <a:t>There was a lot of great conversation</a:t>
            </a:r>
            <a:r>
              <a:rPr lang="en-US" baseline="0" dirty="0" smtClean="0"/>
              <a:t> today around these standards, but our work with the MPS has just begun! </a:t>
            </a:r>
          </a:p>
          <a:p>
            <a:endParaRPr lang="en-US" baseline="0" dirty="0" smtClean="0"/>
          </a:p>
          <a:p>
            <a:r>
              <a:rPr lang="en-US" baseline="0" dirty="0" smtClean="0"/>
              <a:t>You may me asking why we are spending our time on this when we are just getting new materials next year. But </a:t>
            </a:r>
            <a:r>
              <a:rPr lang="en-US" b="1" baseline="0" dirty="0" smtClean="0"/>
              <a:t>CLICK </a:t>
            </a:r>
            <a:r>
              <a:rPr lang="en-US" b="0" baseline="0" dirty="0" smtClean="0"/>
              <a:t>time on the MPS is not wasted with a materials adoption. If anything it will make using the materials a richer experience. The mathematical practice standards are essentially – math best practices to which are not dependent on materials. </a:t>
            </a:r>
          </a:p>
          <a:p>
            <a:r>
              <a:rPr lang="en-US" b="1" baseline="0" dirty="0" smtClean="0"/>
              <a:t>CLICK</a:t>
            </a:r>
          </a:p>
          <a:p>
            <a:r>
              <a:rPr lang="en-US" b="0" baseline="0" dirty="0" smtClean="0"/>
              <a:t>We have a short time here today – but if between now and November you would like more information on something shared today – please let your instructional coach know. We will make sure you get more info and resources as soon as possible!</a:t>
            </a:r>
          </a:p>
          <a:p>
            <a:endParaRPr lang="en-US" b="0" baseline="0" dirty="0" smtClean="0"/>
          </a:p>
          <a:p>
            <a:r>
              <a:rPr lang="en-US" b="1" baseline="0" dirty="0" smtClean="0"/>
              <a:t>CLICK</a:t>
            </a:r>
          </a:p>
          <a:p>
            <a:r>
              <a:rPr lang="en-US" b="0" baseline="0" dirty="0" smtClean="0"/>
              <a:t>Our work today is powerful work. All facilitators across the district today will be compiling a list of all the I Can Statements generated by grade level. Eight statements will be chosen per grade level and created into posted that can be easily posted in your classroom!</a:t>
            </a:r>
          </a:p>
          <a:p>
            <a:r>
              <a:rPr lang="en-US" b="0" baseline="0" dirty="0" smtClean="0"/>
              <a:t>These posters will be available by the November session. </a:t>
            </a:r>
          </a:p>
          <a:p>
            <a:endParaRPr lang="en-US" b="0" baseline="0" dirty="0" smtClean="0"/>
          </a:p>
          <a:p>
            <a:r>
              <a:rPr lang="en-US" b="1" baseline="0" dirty="0" smtClean="0"/>
              <a:t>CLICK</a:t>
            </a:r>
          </a:p>
          <a:p>
            <a:r>
              <a:rPr lang="en-US" b="0" baseline="0" dirty="0" smtClean="0"/>
              <a:t>And now where do we go from here…</a:t>
            </a:r>
          </a:p>
          <a:p>
            <a:r>
              <a:rPr lang="en-US" b="0" baseline="0" dirty="0" smtClean="0"/>
              <a:t>In  the Nov – May sessions we will begin got look at grade level specific Problem-Based Tasks that can be implemented into your classrooms.</a:t>
            </a:r>
          </a:p>
          <a:p>
            <a:r>
              <a:rPr lang="en-US" b="1" baseline="0" dirty="0" smtClean="0"/>
              <a:t>CLICK </a:t>
            </a:r>
          </a:p>
          <a:p>
            <a:r>
              <a:rPr lang="en-US" b="0" baseline="0" dirty="0" smtClean="0"/>
              <a:t>These tasks will require students to use the mathematical practice standards</a:t>
            </a:r>
          </a:p>
          <a:p>
            <a:r>
              <a:rPr lang="en-US" b="1" baseline="0" dirty="0" smtClean="0"/>
              <a:t>CLICK</a:t>
            </a:r>
          </a:p>
          <a:p>
            <a:r>
              <a:rPr lang="en-US" b="0" baseline="0" dirty="0" smtClean="0"/>
              <a:t>Teachers will have the opportunity to collaborate and discuss the MPS and tasks as they pertain to their grade level </a:t>
            </a:r>
          </a:p>
          <a:p>
            <a:endParaRPr lang="en-US" b="0" baseline="0" dirty="0" smtClean="0"/>
          </a:p>
          <a:p>
            <a:r>
              <a:rPr lang="en-US" b="1" baseline="0" dirty="0" smtClean="0"/>
              <a:t>But once again – if you need any information or resources before November – please do not hesitate to ask.</a:t>
            </a:r>
          </a:p>
          <a:p>
            <a:endParaRPr lang="en-US" b="1" baseline="0" dirty="0" smtClean="0"/>
          </a:p>
          <a:p>
            <a:r>
              <a:rPr lang="en-US" b="1" baseline="0" dirty="0" smtClean="0"/>
              <a:t>Questions? </a:t>
            </a:r>
            <a:endParaRPr lang="en-US"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briefly review our agenda for today. </a:t>
            </a:r>
          </a:p>
          <a:p>
            <a:endParaRPr lang="en-US" dirty="0" smtClean="0"/>
          </a:p>
          <a:p>
            <a:r>
              <a:rPr lang="en-US" dirty="0" smtClean="0"/>
              <a:t>We are going to</a:t>
            </a:r>
            <a:r>
              <a:rPr lang="en-US" baseline="0" dirty="0" smtClean="0"/>
              <a:t> start off by sharing some successes you have had in your classroom over the last month. </a:t>
            </a:r>
          </a:p>
          <a:p>
            <a:r>
              <a:rPr lang="en-US" baseline="0" dirty="0" smtClean="0"/>
              <a:t/>
            </a:r>
            <a:br>
              <a:rPr lang="en-US" baseline="0" dirty="0" smtClean="0"/>
            </a:br>
            <a:r>
              <a:rPr lang="en-US" baseline="0" dirty="0" smtClean="0"/>
              <a:t>We know that the last session – you basically sat and received a lot of information. We appreciate your feedback and do plan to make this session (and the sessions moving forward) more collaborative. </a:t>
            </a:r>
          </a:p>
          <a:p>
            <a:endParaRPr lang="en-US" baseline="0" dirty="0" smtClean="0"/>
          </a:p>
          <a:p>
            <a:r>
              <a:rPr lang="en-US" baseline="0" dirty="0" smtClean="0"/>
              <a:t>Then we are going to move into the Mathematical Practice Standards. At the end of the session in September – you received a sheet with the mathematical practice standards and you were asked to review them. We are going to dig in deep into these standards and talk about why they are important. </a:t>
            </a:r>
          </a:p>
          <a:p>
            <a:endParaRPr lang="en-US" baseline="0" dirty="0" smtClean="0"/>
          </a:p>
          <a:p>
            <a:r>
              <a:rPr lang="en-US" baseline="0" dirty="0" smtClean="0"/>
              <a:t>Then based on your feedback, we want to provide you with some time to explore and learn about the TCI Website which will provide you with better supports in finding materials for Social Studies Instruction/ </a:t>
            </a:r>
          </a:p>
          <a:p>
            <a:endParaRPr lang="en-US" baseline="0" dirty="0" smtClean="0"/>
          </a:p>
          <a:p>
            <a:r>
              <a:rPr lang="en-US" baseline="0" dirty="0" smtClean="0"/>
              <a:t>Then we will do a quick wrap up and Exit slip – so it will be a full and meaningful 2 hours. </a:t>
            </a:r>
            <a:endParaRPr lang="en-US" dirty="0"/>
          </a:p>
        </p:txBody>
      </p:sp>
      <p:sp>
        <p:nvSpPr>
          <p:cNvPr id="4" name="Slide Number Placeholder 3"/>
          <p:cNvSpPr>
            <a:spLocks noGrp="1"/>
          </p:cNvSpPr>
          <p:nvPr>
            <p:ph type="sldNum" sz="quarter" idx="10"/>
          </p:nvPr>
        </p:nvSpPr>
        <p:spPr/>
        <p:txBody>
          <a:bodyPr/>
          <a:lstStyle/>
          <a:p>
            <a:fld id="{2F9C5D0C-E636-444B-BA04-B52FD030D37A}" type="slidenum">
              <a:rPr lang="en-US" smtClean="0"/>
              <a:t>2</a:t>
            </a:fld>
            <a:endParaRPr lang="en-US"/>
          </a:p>
        </p:txBody>
      </p:sp>
    </p:spTree>
    <p:extLst>
      <p:ext uri="{BB962C8B-B14F-4D97-AF65-F5344CB8AC3E}">
        <p14:creationId xmlns:p14="http://schemas.microsoft.com/office/powerpoint/2010/main" val="4134370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few reminders</a:t>
            </a:r>
            <a:r>
              <a:rPr lang="en-US" baseline="0" dirty="0" smtClean="0"/>
              <a:t> and meeting logistics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3</a:t>
            </a:fld>
            <a:endParaRPr lang="en-US"/>
          </a:p>
        </p:txBody>
      </p:sp>
    </p:spTree>
    <p:extLst>
      <p:ext uri="{BB962C8B-B14F-4D97-AF65-F5344CB8AC3E}">
        <p14:creationId xmlns:p14="http://schemas.microsoft.com/office/powerpoint/2010/main" val="338565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a:t>
            </a:r>
            <a:r>
              <a:rPr lang="en-US" baseline="0" dirty="0" smtClean="0"/>
              <a:t> the start of the school year – last session was very information, but I wanted to remind you the our purpose is to support the implementation of the common district initiatives. And to provide all of you an opportunity to share and collaborate with colleagues around the district.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4</a:t>
            </a:fld>
            <a:endParaRPr lang="en-US"/>
          </a:p>
        </p:txBody>
      </p:sp>
    </p:spTree>
    <p:extLst>
      <p:ext uri="{BB962C8B-B14F-4D97-AF65-F5344CB8AC3E}">
        <p14:creationId xmlns:p14="http://schemas.microsoft.com/office/powerpoint/2010/main" val="219742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quick</a:t>
            </a:r>
            <a:r>
              <a:rPr lang="en-US" baseline="0" dirty="0" smtClean="0"/>
              <a:t> reminder of our norms (Stay positive)</a:t>
            </a:r>
            <a:endParaRPr lang="en-US" dirty="0"/>
          </a:p>
        </p:txBody>
      </p:sp>
      <p:sp>
        <p:nvSpPr>
          <p:cNvPr id="4" name="Slide Number Placeholder 3"/>
          <p:cNvSpPr>
            <a:spLocks noGrp="1"/>
          </p:cNvSpPr>
          <p:nvPr>
            <p:ph type="sldNum" sz="quarter" idx="10"/>
          </p:nvPr>
        </p:nvSpPr>
        <p:spPr/>
        <p:txBody>
          <a:bodyPr/>
          <a:lstStyle/>
          <a:p>
            <a:fld id="{0ECAC323-4D7C-4297-ADFF-203FF47E570B}" type="slidenum">
              <a:rPr lang="en-US" smtClean="0"/>
              <a:t>5</a:t>
            </a:fld>
            <a:endParaRPr lang="en-US" dirty="0"/>
          </a:p>
        </p:txBody>
      </p:sp>
    </p:spTree>
    <p:extLst>
      <p:ext uri="{BB962C8B-B14F-4D97-AF65-F5344CB8AC3E}">
        <p14:creationId xmlns:p14="http://schemas.microsoft.com/office/powerpoint/2010/main" val="1457141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off our meeting today with a chance to share our successes.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6</a:t>
            </a:fld>
            <a:endParaRPr lang="en-US"/>
          </a:p>
        </p:txBody>
      </p:sp>
    </p:spTree>
    <p:extLst>
      <p:ext uri="{BB962C8B-B14F-4D97-AF65-F5344CB8AC3E}">
        <p14:creationId xmlns:p14="http://schemas.microsoft.com/office/powerpoint/2010/main" val="52168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are going</a:t>
            </a:r>
            <a:r>
              <a:rPr lang="en-US" baseline="0" dirty="0" smtClean="0"/>
              <a:t> to do is at our tables you will share a success you have had in your classroom over the last month.</a:t>
            </a:r>
          </a:p>
          <a:p>
            <a:endParaRPr lang="en-US" baseline="0" dirty="0" smtClean="0"/>
          </a:p>
          <a:p>
            <a:r>
              <a:rPr lang="en-US" baseline="0" dirty="0" smtClean="0"/>
              <a:t>Then as a table choose one person to share a success with the whole group.</a:t>
            </a:r>
          </a:p>
          <a:p>
            <a:endParaRPr lang="en-US" baseline="0" dirty="0" smtClean="0"/>
          </a:p>
          <a:p>
            <a:r>
              <a:rPr lang="en-US" baseline="0" dirty="0" smtClean="0"/>
              <a:t>(10 min)</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7</a:t>
            </a:fld>
            <a:endParaRPr lang="en-US"/>
          </a:p>
        </p:txBody>
      </p:sp>
    </p:spTree>
    <p:extLst>
      <p:ext uri="{BB962C8B-B14F-4D97-AF65-F5344CB8AC3E}">
        <p14:creationId xmlns:p14="http://schemas.microsoft.com/office/powerpoint/2010/main" val="2287120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are going to begin our work with the Mathematical Practice</a:t>
            </a:r>
            <a:r>
              <a:rPr lang="en-US" baseline="0" dirty="0" smtClean="0"/>
              <a:t> Standards.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8</a:t>
            </a:fld>
            <a:endParaRPr lang="en-US"/>
          </a:p>
        </p:txBody>
      </p:sp>
    </p:spTree>
    <p:extLst>
      <p:ext uri="{BB962C8B-B14F-4D97-AF65-F5344CB8AC3E}">
        <p14:creationId xmlns:p14="http://schemas.microsoft.com/office/powerpoint/2010/main" val="678152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of all</a:t>
            </a:r>
            <a:r>
              <a:rPr lang="en-US" baseline="0" dirty="0" smtClean="0"/>
              <a:t> – it is important to highlight why we need to learn about these standards and perhaps why we need to change the way we think about math education.</a:t>
            </a:r>
          </a:p>
          <a:p>
            <a:r>
              <a:rPr lang="en-US" baseline="0" dirty="0" smtClean="0"/>
              <a:t/>
            </a:r>
            <a:br>
              <a:rPr lang="en-US" baseline="0" dirty="0" smtClean="0"/>
            </a:br>
            <a:r>
              <a:rPr lang="en-US" baseline="0" dirty="0" smtClean="0"/>
              <a:t>When many of us were going through school – we probably do not recall being taught math through a standards based approach.</a:t>
            </a:r>
          </a:p>
          <a:p>
            <a:r>
              <a:rPr lang="en-US" baseline="0" dirty="0" smtClean="0"/>
              <a:t>(Click)</a:t>
            </a:r>
          </a:p>
          <a:p>
            <a:r>
              <a:rPr lang="en-US" sz="1200" dirty="0" smtClean="0"/>
              <a:t>Math was a series of topics.</a:t>
            </a:r>
          </a:p>
          <a:p>
            <a:r>
              <a:rPr lang="en-US" sz="1200" dirty="0" smtClean="0"/>
              <a:t>Math was skills to memorize.</a:t>
            </a:r>
          </a:p>
          <a:p>
            <a:r>
              <a:rPr lang="en-US" sz="1200" dirty="0" smtClean="0"/>
              <a:t>Math was chapters in a book.</a:t>
            </a:r>
          </a:p>
          <a:p>
            <a:r>
              <a:rPr lang="en-US" sz="1200" dirty="0" smtClean="0"/>
              <a:t>Math was worksheets.</a:t>
            </a:r>
          </a:p>
          <a:p>
            <a:r>
              <a:rPr lang="en-US" sz="1200" dirty="0" smtClean="0"/>
              <a:t>Math was teacher-directed.</a:t>
            </a:r>
          </a:p>
          <a:p>
            <a:r>
              <a:rPr lang="en-US" sz="1200" dirty="0" smtClean="0"/>
              <a:t>Math was measured by correct answers to formulas and algorithms.</a:t>
            </a:r>
          </a:p>
          <a:p>
            <a:endParaRPr lang="en-US" sz="1200" dirty="0" smtClean="0"/>
          </a:p>
          <a:p>
            <a:r>
              <a:rPr lang="en-US" sz="1200" dirty="0" smtClean="0"/>
              <a:t>By</a:t>
            </a:r>
            <a:r>
              <a:rPr lang="en-US" sz="1200" baseline="0" dirty="0" smtClean="0"/>
              <a:t> a show of hands – how many of you remember being taught math like this?</a:t>
            </a:r>
            <a:endParaRPr lang="en-US" sz="120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DMPS logo .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userDrawn="1"/>
        </p:nvPicPr>
        <p:blipFill>
          <a:blip r:embed="rId4"/>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9372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485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640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41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769801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DMPS logo .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p:nvPicPr>
        <p:blipFill>
          <a:blip r:embed="rId4" cstate="print"/>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154327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494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7204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0" y="3841749"/>
            <a:ext cx="3286125" cy="2357437"/>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1923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2517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4595812" y="1417638"/>
            <a:ext cx="4548188" cy="2519362"/>
          </a:xfrm>
        </p:spPr>
        <p:txBody>
          <a:bodyPr/>
          <a:lstStyle/>
          <a:p>
            <a:r>
              <a:rPr lang="en-US" dirty="0" smtClean="0"/>
              <a:t>Click icon to add picture</a:t>
            </a:r>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397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712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3182937" y="1417638"/>
            <a:ext cx="2746375" cy="2035175"/>
          </a:xfrm>
        </p:spPr>
        <p:txBody>
          <a:bodyPr/>
          <a:lstStyle/>
          <a:p>
            <a:r>
              <a:rPr lang="en-US" dirty="0" smtClean="0"/>
              <a:t>Click icon to add picture</a:t>
            </a:r>
            <a:endParaRPr lang="en-US" dirty="0"/>
          </a:p>
        </p:txBody>
      </p:sp>
      <p:sp>
        <p:nvSpPr>
          <p:cNvPr id="6" name="Picture Placeholder 3"/>
          <p:cNvSpPr>
            <a:spLocks noGrp="1"/>
          </p:cNvSpPr>
          <p:nvPr>
            <p:ph type="pic" sz="quarter" idx="12"/>
          </p:nvPr>
        </p:nvSpPr>
        <p:spPr>
          <a:xfrm>
            <a:off x="6040438" y="1417638"/>
            <a:ext cx="2646362" cy="2035175"/>
          </a:xfrm>
        </p:spPr>
        <p:txBody>
          <a:bodyPr/>
          <a:lstStyle/>
          <a:p>
            <a:r>
              <a:rPr lang="en-US" dirty="0" smtClean="0"/>
              <a:t>Click icon to add picture</a:t>
            </a:r>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69261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142874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dirty="0" smtClean="0"/>
              <a:t>Click icon to add chart</a:t>
            </a:r>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01259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r>
              <a:rPr lang="en-US" dirty="0" smtClean="0"/>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4404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80604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Rectangle 2"/>
          <p:cNvSpPr/>
          <p:nvPr/>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spTree>
    <p:extLst>
      <p:ext uri="{BB962C8B-B14F-4D97-AF65-F5344CB8AC3E}">
        <p14:creationId xmlns:p14="http://schemas.microsoft.com/office/powerpoint/2010/main" val="24812730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02845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defTabSz="914400"/>
            <a:fld id="{A8BC2AA8-75E5-0E49-A1BD-B14D67FF1DD3}" type="datetime1">
              <a:rPr lang="en-US">
                <a:solidFill>
                  <a:srgbClr val="000000"/>
                </a:solidFill>
              </a:rPr>
              <a:pPr defTabSz="914400"/>
              <a:t>10/14/2013</a:t>
            </a:fld>
            <a:endParaRPr lang="en-US">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defTabSz="914400">
              <a:defRPr/>
            </a:pPr>
            <a:endParaRPr lang="en-US">
              <a:solidFill>
                <a:srgbClr val="000000"/>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defTabSz="914400"/>
            <a:fld id="{B7B88EF3-9AEB-414D-BBE7-F7EB6C7A0D35}" type="slidenum">
              <a:rPr lang="en-US">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3435616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DMPS logo .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p:nvPicPr>
        <p:blipFill>
          <a:blip r:embed="rId4" cstate="print"/>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55907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890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945338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384839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smtClean="0"/>
              <a:t>Click icon to add picture</a:t>
            </a:r>
            <a:endParaRPr lang="en-US" dirty="0"/>
          </a:p>
        </p:txBody>
      </p:sp>
      <p:sp>
        <p:nvSpPr>
          <p:cNvPr id="5" name="Picture Placeholder 3"/>
          <p:cNvSpPr>
            <a:spLocks noGrp="1"/>
          </p:cNvSpPr>
          <p:nvPr>
            <p:ph type="pic" sz="quarter" idx="11"/>
          </p:nvPr>
        </p:nvSpPr>
        <p:spPr>
          <a:xfrm>
            <a:off x="0" y="3841749"/>
            <a:ext cx="3286125" cy="2357437"/>
          </a:xfrm>
        </p:spPr>
        <p:txBody>
          <a:bodyPr/>
          <a:lstStyle/>
          <a:p>
            <a:r>
              <a:rPr lang="en-US"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150277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979524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r>
              <a:rPr lang="en-US" smtClean="0"/>
              <a:t>Click icon to add picture</a:t>
            </a:r>
            <a:endParaRPr lang="en-US" dirty="0"/>
          </a:p>
        </p:txBody>
      </p:sp>
      <p:sp>
        <p:nvSpPr>
          <p:cNvPr id="5" name="Picture Placeholder 3"/>
          <p:cNvSpPr>
            <a:spLocks noGrp="1"/>
          </p:cNvSpPr>
          <p:nvPr>
            <p:ph type="pic" sz="quarter" idx="11"/>
          </p:nvPr>
        </p:nvSpPr>
        <p:spPr>
          <a:xfrm>
            <a:off x="4595812" y="1417638"/>
            <a:ext cx="4548188" cy="2519362"/>
          </a:xfrm>
        </p:spPr>
        <p:txBody>
          <a:bodyPr/>
          <a:lstStyle/>
          <a:p>
            <a:r>
              <a:rPr lang="en-US" smtClean="0"/>
              <a:t>Click icon to add picture</a:t>
            </a:r>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405831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r>
              <a:rPr lang="en-US" smtClean="0"/>
              <a:t>Click icon to add picture</a:t>
            </a:r>
            <a:endParaRPr lang="en-US" dirty="0"/>
          </a:p>
        </p:txBody>
      </p:sp>
      <p:sp>
        <p:nvSpPr>
          <p:cNvPr id="5" name="Picture Placeholder 3"/>
          <p:cNvSpPr>
            <a:spLocks noGrp="1"/>
          </p:cNvSpPr>
          <p:nvPr>
            <p:ph type="pic" sz="quarter" idx="11"/>
          </p:nvPr>
        </p:nvSpPr>
        <p:spPr>
          <a:xfrm>
            <a:off x="3182937" y="1417638"/>
            <a:ext cx="2746375" cy="2035175"/>
          </a:xfrm>
        </p:spPr>
        <p:txBody>
          <a:bodyPr/>
          <a:lstStyle/>
          <a:p>
            <a:r>
              <a:rPr lang="en-US" smtClean="0"/>
              <a:t>Click icon to add picture</a:t>
            </a:r>
            <a:endParaRPr lang="en-US" dirty="0"/>
          </a:p>
        </p:txBody>
      </p:sp>
      <p:sp>
        <p:nvSpPr>
          <p:cNvPr id="6" name="Picture Placeholder 3"/>
          <p:cNvSpPr>
            <a:spLocks noGrp="1"/>
          </p:cNvSpPr>
          <p:nvPr>
            <p:ph type="pic" sz="quarter" idx="12"/>
          </p:nvPr>
        </p:nvSpPr>
        <p:spPr>
          <a:xfrm>
            <a:off x="6040438" y="1417638"/>
            <a:ext cx="2646362" cy="2035175"/>
          </a:xfrm>
        </p:spPr>
        <p:txBody>
          <a:bodyPr/>
          <a:lstStyle/>
          <a:p>
            <a:r>
              <a:rPr lang="en-US" smtClean="0"/>
              <a:t>Click icon to add picture</a:t>
            </a:r>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32805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r>
              <a:rPr lang="en-US" smtClean="0"/>
              <a:t>Click icon to add picture</a:t>
            </a:r>
            <a:endParaRPr lang="en-US" dirty="0"/>
          </a:p>
        </p:txBody>
      </p:sp>
    </p:spTree>
    <p:extLst>
      <p:ext uri="{BB962C8B-B14F-4D97-AF65-F5344CB8AC3E}">
        <p14:creationId xmlns:p14="http://schemas.microsoft.com/office/powerpoint/2010/main" val="24509903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smtClean="0"/>
              <a:t>Click icon to add chart</a:t>
            </a:r>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89674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r>
              <a:rPr lang="en-US" smtClean="0"/>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62685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25948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Rectangle 2"/>
          <p:cNvSpPr/>
          <p:nvPr/>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spTree>
    <p:extLst>
      <p:ext uri="{BB962C8B-B14F-4D97-AF65-F5344CB8AC3E}">
        <p14:creationId xmlns:p14="http://schemas.microsoft.com/office/powerpoint/2010/main" val="267043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endParaRPr lang="en-US"/>
          </a:p>
        </p:txBody>
      </p:sp>
      <p:sp>
        <p:nvSpPr>
          <p:cNvPr id="5" name="Picture Placeholder 3"/>
          <p:cNvSpPr>
            <a:spLocks noGrp="1"/>
          </p:cNvSpPr>
          <p:nvPr>
            <p:ph type="pic" sz="quarter" idx="11"/>
          </p:nvPr>
        </p:nvSpPr>
        <p:spPr>
          <a:xfrm>
            <a:off x="0" y="3841749"/>
            <a:ext cx="3286125" cy="2357437"/>
          </a:xfrm>
        </p:spPr>
        <p:txBody>
          <a:bodyPr/>
          <a:lstStyle/>
          <a:p>
            <a:endParaRPr lang="en-US"/>
          </a:p>
        </p:txBody>
      </p:sp>
      <p:sp>
        <p:nvSpPr>
          <p:cNvPr id="7" name="Content Placeholder 6"/>
          <p:cNvSpPr>
            <a:spLocks noGrp="1"/>
          </p:cNvSpPr>
          <p:nvPr>
            <p:ph sz="quarter" idx="12"/>
          </p:nvPr>
        </p:nvSpPr>
        <p:spPr>
          <a:xfrm>
            <a:off x="3698875" y="1417638"/>
            <a:ext cx="4987926" cy="4781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863312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2436846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pPr defTabSz="914400"/>
            <a:fld id="{4DB17C03-4BC8-4DF0-8278-4BE5B53057BE}" type="datetimeFigureOut">
              <a:rPr lang="en-US">
                <a:solidFill>
                  <a:srgbClr val="404040"/>
                </a:solidFill>
              </a:rPr>
              <a:pPr defTabSz="914400"/>
              <a:t>10/14/2013</a:t>
            </a:fld>
            <a:endParaRPr lang="en-US">
              <a:solidFill>
                <a:srgbClr val="404040"/>
              </a:solidFill>
            </a:endParaRPr>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pPr defTabSz="914400"/>
            <a:endParaRPr lang="en-US">
              <a:solidFill>
                <a:srgbClr val="404040"/>
              </a:solidFill>
            </a:endParaRPr>
          </a:p>
        </p:txBody>
      </p:sp>
      <p:sp>
        <p:nvSpPr>
          <p:cNvPr id="7" name="Slide Number Placeholder 6"/>
          <p:cNvSpPr>
            <a:spLocks noGrp="1"/>
          </p:cNvSpPr>
          <p:nvPr>
            <p:ph type="sldNum" sz="quarter" idx="12"/>
          </p:nvPr>
        </p:nvSpPr>
        <p:spPr>
          <a:xfrm>
            <a:off x="8234680" y="6355080"/>
            <a:ext cx="582966" cy="274320"/>
          </a:xfrm>
          <a:prstGeom prst="rect">
            <a:avLst/>
          </a:prstGeom>
          <a:ln>
            <a:noFill/>
          </a:ln>
        </p:spPr>
        <p:txBody>
          <a:bodyPr/>
          <a:lstStyle>
            <a:lvl1pPr>
              <a:defRPr>
                <a:solidFill>
                  <a:srgbClr val="FFFFFF"/>
                </a:solidFill>
              </a:defRPr>
            </a:lvl1pPr>
          </a:lstStyle>
          <a:p>
            <a:pPr defTabSz="914400"/>
            <a:fld id="{E750D453-D26A-4BC5-8B13-1E2F05B69EED}" type="slidenum">
              <a:rPr lang="en-US" smtClean="0"/>
              <a:pPr defTabSz="91440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554235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392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endParaRPr lang="en-US"/>
          </a:p>
        </p:txBody>
      </p:sp>
      <p:sp>
        <p:nvSpPr>
          <p:cNvPr id="5" name="Picture Placeholder 3"/>
          <p:cNvSpPr>
            <a:spLocks noGrp="1"/>
          </p:cNvSpPr>
          <p:nvPr>
            <p:ph type="pic" sz="quarter" idx="11"/>
          </p:nvPr>
        </p:nvSpPr>
        <p:spPr>
          <a:xfrm>
            <a:off x="4595812" y="1417638"/>
            <a:ext cx="4548188" cy="2519362"/>
          </a:xfrm>
        </p:spPr>
        <p:txBody>
          <a:bodyPr/>
          <a:lstStyle/>
          <a:p>
            <a:endParaRPr lang="en-US"/>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069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endParaRPr lang="en-US"/>
          </a:p>
        </p:txBody>
      </p:sp>
      <p:sp>
        <p:nvSpPr>
          <p:cNvPr id="5" name="Picture Placeholder 3"/>
          <p:cNvSpPr>
            <a:spLocks noGrp="1"/>
          </p:cNvSpPr>
          <p:nvPr>
            <p:ph type="pic" sz="quarter" idx="11"/>
          </p:nvPr>
        </p:nvSpPr>
        <p:spPr>
          <a:xfrm>
            <a:off x="3182937" y="1417638"/>
            <a:ext cx="2746375" cy="2035175"/>
          </a:xfrm>
        </p:spPr>
        <p:txBody>
          <a:bodyPr/>
          <a:lstStyle/>
          <a:p>
            <a:endParaRPr lang="en-US"/>
          </a:p>
        </p:txBody>
      </p:sp>
      <p:sp>
        <p:nvSpPr>
          <p:cNvPr id="6" name="Picture Placeholder 3"/>
          <p:cNvSpPr>
            <a:spLocks noGrp="1"/>
          </p:cNvSpPr>
          <p:nvPr>
            <p:ph type="pic" sz="quarter" idx="12"/>
          </p:nvPr>
        </p:nvSpPr>
        <p:spPr>
          <a:xfrm>
            <a:off x="6040438" y="1417638"/>
            <a:ext cx="2646362" cy="2035175"/>
          </a:xfrm>
        </p:spPr>
        <p:txBody>
          <a:bodyPr/>
          <a:lstStyle/>
          <a:p>
            <a:endParaRPr lang="en-US"/>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32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endParaRPr lang="en-US"/>
          </a:p>
        </p:txBody>
      </p:sp>
    </p:spTree>
    <p:extLst>
      <p:ext uri="{BB962C8B-B14F-4D97-AF65-F5344CB8AC3E}">
        <p14:creationId xmlns:p14="http://schemas.microsoft.com/office/powerpoint/2010/main" val="63891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endParaRPr lang="en-US"/>
          </a:p>
        </p:txBody>
      </p:sp>
      <p:sp>
        <p:nvSpPr>
          <p:cNvPr id="6" name="Content Placeholder 5"/>
          <p:cNvSpPr>
            <a:spLocks noGrp="1"/>
          </p:cNvSpPr>
          <p:nvPr>
            <p:ph sz="quarter" idx="11"/>
          </p:nvPr>
        </p:nvSpPr>
        <p:spPr>
          <a:xfrm>
            <a:off x="4643438" y="1563688"/>
            <a:ext cx="4043361" cy="4564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840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6.jpeg"/><Relationship Id="rId2" Type="http://schemas.openxmlformats.org/officeDocument/2006/relationships/slideLayout" Target="../slideLayouts/slideLayout15.xml"/><Relationship Id="rId16"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6.jpeg"/><Relationship Id="rId2" Type="http://schemas.openxmlformats.org/officeDocument/2006/relationships/slideLayout" Target="../slideLayouts/slideLayout29.xml"/><Relationship Id="rId16" Type="http://schemas.openxmlformats.org/officeDocument/2006/relationships/image" Target="../media/image1.jpe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DMPS logo .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53461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7" r:id="rId5"/>
    <p:sldLayoutId id="2147483658" r:id="rId6"/>
    <p:sldLayoutId id="2147483656" r:id="rId7"/>
    <p:sldLayoutId id="2147483659" r:id="rId8"/>
    <p:sldLayoutId id="2147483660" r:id="rId9"/>
    <p:sldLayoutId id="2147483661" r:id="rId10"/>
    <p:sldLayoutId id="2147483654" r:id="rId11"/>
    <p:sldLayoutId id="2147483662" r:id="rId12"/>
    <p:sldLayoutId id="2147483651" r:id="rId13"/>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pic>
        <p:nvPicPr>
          <p:cNvPr id="9" name="Picture 8" descr="DMPS logo .jp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239717268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pic>
        <p:nvPicPr>
          <p:cNvPr id="9" name="Picture 8" descr="DMPS logo .jp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14936551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hyperlink" Target="http://www.youtube.com/watch?v=cfGHDvBvI6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imberly.odonnell@dmschools.org" TargetMode="External"/><Relationship Id="rId2" Type="http://schemas.openxmlformats.org/officeDocument/2006/relationships/hyperlink" Target="http://science.dmschools.org/" TargetMode="Externa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hyperlink" Target="http://ciese.org/curriculum/weatherproj2/en/lesson1.shtml" TargetMode="Externa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hyperlink" Target="http://www.dmpsscience.wikispaces.com/" TargetMode="Externa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latin typeface="Cambria" pitchFamily="18" charset="0"/>
              </a:rPr>
              <a:t>District PLC Meeting</a:t>
            </a:r>
            <a:r>
              <a:rPr lang="en-US" sz="4800" dirty="0" smtClean="0">
                <a:latin typeface="Cambria" pitchFamily="18" charset="0"/>
              </a:rPr>
              <a:t/>
            </a:r>
            <a:br>
              <a:rPr lang="en-US" sz="4800" dirty="0" smtClean="0">
                <a:latin typeface="Cambria" pitchFamily="18" charset="0"/>
              </a:rPr>
            </a:br>
            <a:r>
              <a:rPr lang="en-US" sz="4000" dirty="0" smtClean="0">
                <a:solidFill>
                  <a:srgbClr val="FFC000"/>
                </a:solidFill>
                <a:latin typeface="Cambria" pitchFamily="18" charset="0"/>
              </a:rPr>
              <a:t>Elementary</a:t>
            </a:r>
            <a:endParaRPr lang="en-US" sz="4000" dirty="0">
              <a:solidFill>
                <a:srgbClr val="FFC000"/>
              </a:solidFill>
              <a:latin typeface="Cambria" pitchFamily="18" charset="0"/>
            </a:endParaRPr>
          </a:p>
        </p:txBody>
      </p:sp>
      <p:sp>
        <p:nvSpPr>
          <p:cNvPr id="3" name="Subtitle 2"/>
          <p:cNvSpPr>
            <a:spLocks noGrp="1"/>
          </p:cNvSpPr>
          <p:nvPr>
            <p:ph type="subTitle" idx="1"/>
          </p:nvPr>
        </p:nvSpPr>
        <p:spPr/>
        <p:txBody>
          <a:bodyPr/>
          <a:lstStyle/>
          <a:p>
            <a:r>
              <a:rPr lang="en-US" dirty="0" smtClean="0">
                <a:solidFill>
                  <a:schemeClr val="tx1"/>
                </a:solidFill>
                <a:latin typeface="Cambria" pitchFamily="18" charset="0"/>
              </a:rPr>
              <a:t>October 30. 2013</a:t>
            </a:r>
          </a:p>
          <a:p>
            <a:r>
              <a:rPr lang="en-US" dirty="0" smtClean="0">
                <a:solidFill>
                  <a:schemeClr val="tx1"/>
                </a:solidFill>
                <a:latin typeface="Cambria" pitchFamily="18" charset="0"/>
              </a:rPr>
              <a:t>2:30 – 3:45pm</a:t>
            </a:r>
            <a:endParaRPr lang="en-US" dirty="0">
              <a:solidFill>
                <a:schemeClr val="tx1"/>
              </a:solidFill>
              <a:latin typeface="Cambria" pitchFamily="18" charset="0"/>
            </a:endParaRPr>
          </a:p>
        </p:txBody>
      </p:sp>
    </p:spTree>
    <p:extLst>
      <p:ext uri="{BB962C8B-B14F-4D97-AF65-F5344CB8AC3E}">
        <p14:creationId xmlns:p14="http://schemas.microsoft.com/office/powerpoint/2010/main" val="1895637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3600" b="1" dirty="0" smtClean="0">
                <a:solidFill>
                  <a:schemeClr val="bg1"/>
                </a:solidFill>
              </a:rPr>
              <a:t>Math Education:  </a:t>
            </a:r>
            <a:r>
              <a:rPr lang="en-US" sz="3600" b="1" dirty="0" smtClean="0">
                <a:solidFill>
                  <a:srgbClr val="FFC000"/>
                </a:solidFill>
              </a:rPr>
              <a:t>Why Change?</a:t>
            </a:r>
            <a:endParaRPr lang="en-US" sz="3600" b="1" dirty="0">
              <a:solidFill>
                <a:srgbClr val="FFC000"/>
              </a:solidFill>
            </a:endParaRPr>
          </a:p>
        </p:txBody>
      </p:sp>
      <p:sp>
        <p:nvSpPr>
          <p:cNvPr id="2" name="Content Placeholder 1"/>
          <p:cNvSpPr>
            <a:spLocks noGrp="1"/>
          </p:cNvSpPr>
          <p:nvPr>
            <p:ph idx="1"/>
          </p:nvPr>
        </p:nvSpPr>
        <p:spPr>
          <a:xfrm>
            <a:off x="116379" y="1468942"/>
            <a:ext cx="8894618" cy="4516222"/>
          </a:xfrm>
        </p:spPr>
        <p:txBody>
          <a:bodyPr>
            <a:normAutofit/>
          </a:bodyPr>
          <a:lstStyle/>
          <a:p>
            <a:pPr marL="4572" indent="0" algn="ctr">
              <a:buNone/>
            </a:pPr>
            <a:r>
              <a:rPr lang="en-US" sz="2800" b="1" dirty="0" smtClean="0"/>
              <a:t>“I was taught math that way – and I know math – so why can’t I teach my students that way?”</a:t>
            </a:r>
            <a:endParaRPr lang="en-US" sz="2000" dirty="0"/>
          </a:p>
        </p:txBody>
      </p:sp>
      <p:sp>
        <p:nvSpPr>
          <p:cNvPr id="4" name="TextBox 3"/>
          <p:cNvSpPr txBox="1"/>
          <p:nvPr/>
        </p:nvSpPr>
        <p:spPr>
          <a:xfrm>
            <a:off x="1036975" y="2725946"/>
            <a:ext cx="7157258" cy="2308324"/>
          </a:xfrm>
          <a:prstGeom prst="rect">
            <a:avLst/>
          </a:prstGeom>
          <a:noFill/>
          <a:ln w="76200">
            <a:solidFill>
              <a:schemeClr val="tx1"/>
            </a:solidFill>
          </a:ln>
        </p:spPr>
        <p:txBody>
          <a:bodyPr wrap="square" rtlCol="0">
            <a:spAutoFit/>
          </a:bodyPr>
          <a:lstStyle/>
          <a:p>
            <a:r>
              <a:rPr lang="en-US" sz="2400" b="1" dirty="0" smtClean="0"/>
              <a:t>Our world has changed since we were in school…</a:t>
            </a:r>
          </a:p>
          <a:p>
            <a:r>
              <a:rPr lang="en-US" sz="2400" dirty="0" smtClean="0"/>
              <a:t>Our students have changed…</a:t>
            </a:r>
          </a:p>
          <a:p>
            <a:pPr marL="742950" lvl="1" indent="-285750">
              <a:buFont typeface="Arial" panose="020B0604020202020204" pitchFamily="34" charset="0"/>
              <a:buChar char="•"/>
            </a:pPr>
            <a:r>
              <a:rPr lang="en-US" sz="2400" dirty="0" smtClean="0"/>
              <a:t>Diversity</a:t>
            </a:r>
          </a:p>
          <a:p>
            <a:pPr marL="742950" lvl="1" indent="-285750">
              <a:buFont typeface="Arial" panose="020B0604020202020204" pitchFamily="34" charset="0"/>
              <a:buChar char="•"/>
            </a:pPr>
            <a:r>
              <a:rPr lang="en-US" sz="2400" dirty="0" smtClean="0"/>
              <a:t>Working parents</a:t>
            </a:r>
          </a:p>
          <a:p>
            <a:pPr marL="742950" lvl="1" indent="-285750">
              <a:buFont typeface="Arial" panose="020B0604020202020204" pitchFamily="34" charset="0"/>
              <a:buChar char="•"/>
            </a:pPr>
            <a:r>
              <a:rPr lang="en-US" sz="2400" dirty="0" smtClean="0"/>
              <a:t>Family make-up</a:t>
            </a:r>
          </a:p>
          <a:p>
            <a:pPr marL="742950" lvl="1" indent="-285750">
              <a:buFont typeface="Arial" panose="020B0604020202020204" pitchFamily="34" charset="0"/>
              <a:buChar char="•"/>
            </a:pPr>
            <a:r>
              <a:rPr lang="en-US" sz="2400" dirty="0" smtClean="0"/>
              <a:t>Technology</a:t>
            </a:r>
          </a:p>
        </p:txBody>
      </p:sp>
      <p:sp>
        <p:nvSpPr>
          <p:cNvPr id="7" name="TextBox 6"/>
          <p:cNvSpPr txBox="1"/>
          <p:nvPr/>
        </p:nvSpPr>
        <p:spPr>
          <a:xfrm>
            <a:off x="4731982" y="3587555"/>
            <a:ext cx="3109354" cy="1200329"/>
          </a:xfrm>
          <a:prstGeom prst="rect">
            <a:avLst/>
          </a:prstGeom>
          <a:solidFill>
            <a:srgbClr val="FFCC66"/>
          </a:solidFill>
          <a:ln w="28575">
            <a:solidFill>
              <a:schemeClr val="tx1"/>
            </a:solidFill>
            <a:prstDash val="sysDash"/>
          </a:ln>
        </p:spPr>
        <p:txBody>
          <a:bodyPr wrap="square" rtlCol="0">
            <a:spAutoFit/>
          </a:bodyPr>
          <a:lstStyle/>
          <a:p>
            <a:pPr algn="ctr"/>
            <a:r>
              <a:rPr lang="en-US" sz="2400" dirty="0" smtClean="0"/>
              <a:t>If we didn’t change math education… what would happen? </a:t>
            </a:r>
          </a:p>
        </p:txBody>
      </p:sp>
      <p:pic>
        <p:nvPicPr>
          <p:cNvPr id="3074" name="Picture 2" descr="http://www.studentsfirst.org/page/-/images/Infographics/united-states-education-statistics-math-science-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68942"/>
            <a:ext cx="9144000" cy="43129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27378" y="5800498"/>
            <a:ext cx="2940666" cy="369332"/>
          </a:xfrm>
          <a:prstGeom prst="rect">
            <a:avLst/>
          </a:prstGeom>
          <a:noFill/>
        </p:spPr>
        <p:txBody>
          <a:bodyPr wrap="square" rtlCol="0">
            <a:spAutoFit/>
          </a:bodyPr>
          <a:lstStyle/>
          <a:p>
            <a:pPr algn="ctr"/>
            <a:r>
              <a:rPr lang="en-US" dirty="0" smtClean="0">
                <a:hlinkClick r:id="rId4"/>
              </a:rPr>
              <a:t>Exxon Mobil Commercial</a:t>
            </a:r>
            <a:endParaRPr lang="en-US" dirty="0"/>
          </a:p>
        </p:txBody>
      </p:sp>
    </p:spTree>
    <p:extLst>
      <p:ext uri="{BB962C8B-B14F-4D97-AF65-F5344CB8AC3E}">
        <p14:creationId xmlns:p14="http://schemas.microsoft.com/office/powerpoint/2010/main" val="1164827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500"/>
                                        <p:tgtEl>
                                          <p:spTgt spid="307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3600" b="1" dirty="0" smtClean="0">
                <a:solidFill>
                  <a:schemeClr val="bg1"/>
                </a:solidFill>
              </a:rPr>
              <a:t>Math Education:  </a:t>
            </a:r>
            <a:r>
              <a:rPr lang="en-US" sz="3600" b="1" dirty="0" smtClean="0">
                <a:solidFill>
                  <a:srgbClr val="FFC000"/>
                </a:solidFill>
              </a:rPr>
              <a:t>Why Change?</a:t>
            </a:r>
            <a:endParaRPr lang="en-US" sz="3600" b="1" dirty="0">
              <a:solidFill>
                <a:srgbClr val="FFC000"/>
              </a:solidFill>
            </a:endParaRPr>
          </a:p>
        </p:txBody>
      </p:sp>
      <p:sp>
        <p:nvSpPr>
          <p:cNvPr id="2" name="Content Placeholder 1"/>
          <p:cNvSpPr>
            <a:spLocks noGrp="1"/>
          </p:cNvSpPr>
          <p:nvPr>
            <p:ph idx="1"/>
          </p:nvPr>
        </p:nvSpPr>
        <p:spPr>
          <a:xfrm>
            <a:off x="116379" y="1468942"/>
            <a:ext cx="8894618" cy="4516222"/>
          </a:xfrm>
        </p:spPr>
        <p:txBody>
          <a:bodyPr>
            <a:normAutofit/>
          </a:bodyPr>
          <a:lstStyle/>
          <a:p>
            <a:pPr marL="4572" indent="0" algn="ctr">
              <a:buNone/>
            </a:pPr>
            <a:r>
              <a:rPr lang="en-US" b="1" dirty="0" smtClean="0"/>
              <a:t>Why does 25</a:t>
            </a:r>
            <a:r>
              <a:rPr lang="en-US" b="1" baseline="30000" dirty="0" smtClean="0"/>
              <a:t>th</a:t>
            </a:r>
            <a:r>
              <a:rPr lang="en-US" b="1" dirty="0" smtClean="0"/>
              <a:t> place matter? </a:t>
            </a:r>
          </a:p>
        </p:txBody>
      </p:sp>
      <p:pic>
        <p:nvPicPr>
          <p:cNvPr id="4098" name="Picture 2" descr="http://www.careerealism.com/home/jtodonnell/careerealism.com/wp-content/uploads/2013/09/todays-global-job-market-770x57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571" y="2147988"/>
            <a:ext cx="4299767" cy="322203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937758" y="2147988"/>
            <a:ext cx="3923607" cy="3139321"/>
          </a:xfrm>
          <a:prstGeom prst="rect">
            <a:avLst/>
          </a:prstGeom>
          <a:noFill/>
        </p:spPr>
        <p:txBody>
          <a:bodyPr wrap="square" rtlCol="0">
            <a:spAutoFit/>
          </a:bodyPr>
          <a:lstStyle/>
          <a:p>
            <a:r>
              <a:rPr lang="en-US" sz="2200" dirty="0" smtClean="0"/>
              <a:t>In our world today – in order to get a job in the United States – a person does not have to live in the United States. </a:t>
            </a:r>
          </a:p>
          <a:p>
            <a:endParaRPr lang="en-US" sz="2200" dirty="0"/>
          </a:p>
          <a:p>
            <a:r>
              <a:rPr lang="en-US" sz="2200" dirty="0" smtClean="0"/>
              <a:t>With technology – businesses now hire the best – no matter where he or she is from. </a:t>
            </a:r>
            <a:endParaRPr lang="en-US" sz="2200" dirty="0"/>
          </a:p>
        </p:txBody>
      </p:sp>
    </p:spTree>
    <p:extLst>
      <p:ext uri="{BB962C8B-B14F-4D97-AF65-F5344CB8AC3E}">
        <p14:creationId xmlns:p14="http://schemas.microsoft.com/office/powerpoint/2010/main" val="415868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33004"/>
            <a:ext cx="8229600" cy="1143000"/>
          </a:xfrm>
        </p:spPr>
        <p:txBody>
          <a:bodyPr>
            <a:normAutofit/>
          </a:bodyPr>
          <a:lstStyle/>
          <a:p>
            <a:r>
              <a:rPr lang="en-US" sz="3600" b="1" dirty="0" smtClean="0">
                <a:solidFill>
                  <a:schemeClr val="bg1"/>
                </a:solidFill>
              </a:rPr>
              <a:t>Math Education:  </a:t>
            </a:r>
            <a:r>
              <a:rPr lang="en-US" sz="3600" b="1" dirty="0" smtClean="0">
                <a:solidFill>
                  <a:srgbClr val="FFC000"/>
                </a:solidFill>
              </a:rPr>
              <a:t>Math Matters</a:t>
            </a:r>
            <a:endParaRPr lang="en-US" sz="3600" b="1" dirty="0">
              <a:solidFill>
                <a:srgbClr val="FFC000"/>
              </a:solidFill>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489" y="2729316"/>
            <a:ext cx="1401686" cy="1385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9056" y="5522768"/>
            <a:ext cx="1362119" cy="1362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13" y="5593729"/>
            <a:ext cx="1350472" cy="1350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5" y="4211969"/>
            <a:ext cx="1325694" cy="1310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9316" y="1324677"/>
            <a:ext cx="1352541" cy="133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13" y="2710041"/>
            <a:ext cx="1334949" cy="1350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64" y="1329539"/>
            <a:ext cx="1296930" cy="1327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94248" y="1334873"/>
            <a:ext cx="1359080" cy="1328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56398" y="5593729"/>
            <a:ext cx="1296930" cy="1312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7367" y="5565778"/>
            <a:ext cx="1321705" cy="1306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3840" y="1313073"/>
            <a:ext cx="1335232" cy="1335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19489" y="4166418"/>
            <a:ext cx="1364553" cy="130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939072" y="1334873"/>
            <a:ext cx="3255176" cy="1477328"/>
          </a:xfrm>
          <a:prstGeom prst="rect">
            <a:avLst/>
          </a:prstGeom>
          <a:noFill/>
        </p:spPr>
        <p:txBody>
          <a:bodyPr wrap="square" rtlCol="0">
            <a:spAutoFit/>
          </a:bodyPr>
          <a:lstStyle/>
          <a:p>
            <a:pPr algn="ctr"/>
            <a:r>
              <a:rPr lang="en-US" dirty="0" smtClean="0"/>
              <a:t>We need to give our students the best math education </a:t>
            </a:r>
            <a:r>
              <a:rPr lang="en-US" b="1" dirty="0" smtClean="0"/>
              <a:t>starting in kindergarten </a:t>
            </a:r>
            <a:r>
              <a:rPr lang="en-US" dirty="0" smtClean="0"/>
              <a:t>– so they can achieve their goals in the global market. </a:t>
            </a:r>
            <a:endParaRPr lang="en-US" dirty="0"/>
          </a:p>
        </p:txBody>
      </p:sp>
      <p:sp>
        <p:nvSpPr>
          <p:cNvPr id="6" name="TextBox 5"/>
          <p:cNvSpPr txBox="1"/>
          <p:nvPr/>
        </p:nvSpPr>
        <p:spPr>
          <a:xfrm>
            <a:off x="1591916" y="2812201"/>
            <a:ext cx="5949488" cy="2708434"/>
          </a:xfrm>
          <a:prstGeom prst="rect">
            <a:avLst/>
          </a:prstGeom>
          <a:noFill/>
          <a:ln w="38100">
            <a:solidFill>
              <a:schemeClr val="tx1"/>
            </a:solidFill>
            <a:prstDash val="sysDash"/>
          </a:ln>
        </p:spPr>
        <p:txBody>
          <a:bodyPr wrap="square" rtlCol="0">
            <a:spAutoFit/>
          </a:bodyPr>
          <a:lstStyle/>
          <a:p>
            <a:pPr algn="ctr"/>
            <a:r>
              <a:rPr lang="en-US" sz="2000" b="1" dirty="0" smtClean="0"/>
              <a:t>Math in the real world is so much more than memorizing formulas and algorithms. </a:t>
            </a:r>
          </a:p>
          <a:p>
            <a:endParaRPr lang="en-US" sz="500" dirty="0" smtClean="0"/>
          </a:p>
          <a:p>
            <a:r>
              <a:rPr lang="en-US" sz="2000" dirty="0" smtClean="0"/>
              <a:t>Math is…</a:t>
            </a:r>
          </a:p>
          <a:p>
            <a:pPr marL="742950" lvl="1" indent="-285750">
              <a:buFont typeface="Arial" panose="020B0604020202020204" pitchFamily="34" charset="0"/>
              <a:buChar char="•"/>
            </a:pPr>
            <a:r>
              <a:rPr lang="en-US" sz="2000" dirty="0" smtClean="0"/>
              <a:t> Problem Solving</a:t>
            </a:r>
          </a:p>
          <a:p>
            <a:pPr marL="742950" lvl="1" indent="-285750">
              <a:buFont typeface="Arial" panose="020B0604020202020204" pitchFamily="34" charset="0"/>
              <a:buChar char="•"/>
            </a:pPr>
            <a:r>
              <a:rPr lang="en-US" sz="2000" dirty="0" smtClean="0"/>
              <a:t> Application</a:t>
            </a:r>
          </a:p>
          <a:p>
            <a:pPr marL="742950" lvl="1" indent="-285750">
              <a:buFont typeface="Arial" panose="020B0604020202020204" pitchFamily="34" charset="0"/>
              <a:buChar char="•"/>
            </a:pPr>
            <a:r>
              <a:rPr lang="en-US" sz="2000" dirty="0"/>
              <a:t> </a:t>
            </a:r>
            <a:r>
              <a:rPr lang="en-US" sz="2000" dirty="0" smtClean="0"/>
              <a:t>Accuracy and Precision</a:t>
            </a:r>
          </a:p>
          <a:p>
            <a:pPr marL="742950" lvl="1" indent="-285750">
              <a:buFont typeface="Arial" panose="020B0604020202020204" pitchFamily="34" charset="0"/>
              <a:buChar char="•"/>
            </a:pPr>
            <a:r>
              <a:rPr lang="en-US" sz="2000" dirty="0"/>
              <a:t> </a:t>
            </a:r>
            <a:r>
              <a:rPr lang="en-US" sz="2000" dirty="0" smtClean="0"/>
              <a:t>Estimation</a:t>
            </a:r>
          </a:p>
          <a:p>
            <a:pPr marL="742950" lvl="1" indent="-285750">
              <a:buFont typeface="Arial" panose="020B0604020202020204" pitchFamily="34" charset="0"/>
              <a:buChar char="•"/>
            </a:pPr>
            <a:r>
              <a:rPr lang="en-US" sz="2000" dirty="0"/>
              <a:t> </a:t>
            </a:r>
            <a:r>
              <a:rPr lang="en-US" sz="2000" dirty="0" smtClean="0"/>
              <a:t>Reasonable </a:t>
            </a:r>
          </a:p>
        </p:txBody>
      </p:sp>
    </p:spTree>
    <p:extLst>
      <p:ext uri="{BB962C8B-B14F-4D97-AF65-F5344CB8AC3E}">
        <p14:creationId xmlns:p14="http://schemas.microsoft.com/office/powerpoint/2010/main" val="142171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48018" y="3171964"/>
            <a:ext cx="5868538" cy="2554545"/>
          </a:xfrm>
          <a:prstGeom prst="rect">
            <a:avLst/>
          </a:prstGeom>
          <a:solidFill>
            <a:srgbClr val="FFCC66"/>
          </a:solidFill>
          <a:ln w="57150">
            <a:solidFill>
              <a:schemeClr val="tx1"/>
            </a:solidFill>
          </a:ln>
        </p:spPr>
        <p:txBody>
          <a:bodyPr wrap="square" rtlCol="0">
            <a:spAutoFit/>
          </a:bodyPr>
          <a:lstStyle/>
          <a:p>
            <a:pPr algn="ctr"/>
            <a:r>
              <a:rPr lang="en-US" sz="4000" dirty="0" smtClean="0"/>
              <a:t>If Area is </a:t>
            </a:r>
            <a:r>
              <a:rPr lang="en-US" sz="4000" i="1" dirty="0" smtClean="0"/>
              <a:t>l x w</a:t>
            </a:r>
            <a:r>
              <a:rPr lang="en-US" sz="4000" b="1" i="1" dirty="0" smtClean="0"/>
              <a:t>, </a:t>
            </a:r>
            <a:r>
              <a:rPr lang="en-US" sz="4000" dirty="0" smtClean="0"/>
              <a:t>what is the area of a rectangle with the a length of 7cm and a width of 5cm? </a:t>
            </a:r>
            <a:endParaRPr lang="en-US" sz="4000" dirty="0"/>
          </a:p>
        </p:txBody>
      </p:sp>
      <p:sp>
        <p:nvSpPr>
          <p:cNvPr id="8" name="Title 1"/>
          <p:cNvSpPr>
            <a:spLocks noGrp="1"/>
          </p:cNvSpPr>
          <p:nvPr>
            <p:ph type="title"/>
          </p:nvPr>
        </p:nvSpPr>
        <p:spPr/>
        <p:txBody>
          <a:bodyPr>
            <a:normAutofit/>
          </a:bodyPr>
          <a:lstStyle/>
          <a:p>
            <a:r>
              <a:rPr lang="en-US" dirty="0"/>
              <a:t>Math Education:  </a:t>
            </a:r>
            <a:r>
              <a:rPr lang="en-US" dirty="0">
                <a:solidFill>
                  <a:srgbClr val="FFC000"/>
                </a:solidFill>
              </a:rPr>
              <a:t>Math Matters</a:t>
            </a:r>
            <a:endParaRPr lang="en-US" sz="3600" b="1" dirty="0">
              <a:solidFill>
                <a:schemeClr val="bg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018" y="3017729"/>
            <a:ext cx="6038850" cy="27962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33" y="2985964"/>
            <a:ext cx="977486" cy="371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212461" y="1417638"/>
            <a:ext cx="8767763" cy="1754326"/>
          </a:xfrm>
          <a:prstGeom prst="rect">
            <a:avLst/>
          </a:prstGeom>
          <a:noFill/>
        </p:spPr>
        <p:txBody>
          <a:bodyPr wrap="square" rtlCol="0">
            <a:spAutoFit/>
          </a:bodyPr>
          <a:lstStyle/>
          <a:p>
            <a:pPr algn="ctr"/>
            <a:r>
              <a:rPr lang="en-US" sz="2800" b="1" dirty="0" smtClean="0"/>
              <a:t>How does this affect my work as a teacher in DMPS?</a:t>
            </a:r>
          </a:p>
          <a:p>
            <a:pPr algn="ctr"/>
            <a:r>
              <a:rPr lang="en-US" sz="2800" dirty="0" smtClean="0"/>
              <a:t>In 2013, 17% of 11</a:t>
            </a:r>
            <a:r>
              <a:rPr lang="en-US" sz="2800" baseline="30000" dirty="0" smtClean="0"/>
              <a:t>th</a:t>
            </a:r>
            <a:r>
              <a:rPr lang="en-US" sz="2800" dirty="0"/>
              <a:t> </a:t>
            </a:r>
            <a:r>
              <a:rPr lang="en-US" sz="2800" dirty="0" smtClean="0"/>
              <a:t>grade students tested as “college-ready” in the area of math on the ACT.</a:t>
            </a:r>
          </a:p>
          <a:p>
            <a:pPr algn="ctr"/>
            <a:r>
              <a:rPr lang="en-US" sz="2400" dirty="0" smtClean="0"/>
              <a:t> </a:t>
            </a:r>
            <a:endParaRPr lang="en-US" sz="2400" dirty="0"/>
          </a:p>
        </p:txBody>
      </p:sp>
      <p:sp>
        <p:nvSpPr>
          <p:cNvPr id="7" name="TextBox 6"/>
          <p:cNvSpPr txBox="1"/>
          <p:nvPr/>
        </p:nvSpPr>
        <p:spPr>
          <a:xfrm>
            <a:off x="6591869" y="3283611"/>
            <a:ext cx="2388355" cy="2308324"/>
          </a:xfrm>
          <a:prstGeom prst="rect">
            <a:avLst/>
          </a:prstGeom>
          <a:noFill/>
          <a:ln w="38100">
            <a:solidFill>
              <a:schemeClr val="tx1"/>
            </a:solidFill>
          </a:ln>
        </p:spPr>
        <p:txBody>
          <a:bodyPr wrap="square" rtlCol="0">
            <a:spAutoFit/>
          </a:bodyPr>
          <a:lstStyle/>
          <a:p>
            <a:pPr algn="ctr"/>
            <a:r>
              <a:rPr lang="en-US" dirty="0" smtClean="0"/>
              <a:t>In your table groups – </a:t>
            </a:r>
            <a:r>
              <a:rPr lang="en-US" b="1" dirty="0" smtClean="0"/>
              <a:t>make a list of skills (both mathematical and practical)</a:t>
            </a:r>
            <a:r>
              <a:rPr lang="en-US" dirty="0" smtClean="0"/>
              <a:t> that students would need in order to solve this task.  Be ready to share a few ideas.</a:t>
            </a:r>
            <a:endParaRPr lang="en-US" dirty="0"/>
          </a:p>
        </p:txBody>
      </p:sp>
    </p:spTree>
    <p:extLst>
      <p:ext uri="{BB962C8B-B14F-4D97-AF65-F5344CB8AC3E}">
        <p14:creationId xmlns:p14="http://schemas.microsoft.com/office/powerpoint/2010/main" val="178006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fade">
                                      <p:cBhvr>
                                        <p:cTn id="20" dur="500"/>
                                        <p:tgtEl>
                                          <p:spTgt spid="1028"/>
                                        </p:tgtEl>
                                      </p:cBhvr>
                                    </p:animEffect>
                                  </p:childTnLst>
                                </p:cTn>
                              </p:par>
                              <p:par>
                                <p:cTn id="21" presetID="10" presetClass="entr" presetSubtype="0"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5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dirty="0" smtClean="0"/>
              <a:t>Mathematical Practice Standards</a:t>
            </a:r>
            <a:endParaRPr lang="en-US" sz="3600" b="1" dirty="0">
              <a:solidFill>
                <a:schemeClr val="bg1"/>
              </a:solidFill>
            </a:endParaRPr>
          </a:p>
        </p:txBody>
      </p:sp>
      <p:sp>
        <p:nvSpPr>
          <p:cNvPr id="6" name="TextBox 5"/>
          <p:cNvSpPr txBox="1"/>
          <p:nvPr/>
        </p:nvSpPr>
        <p:spPr>
          <a:xfrm>
            <a:off x="212461" y="1417638"/>
            <a:ext cx="8767763" cy="5001369"/>
          </a:xfrm>
          <a:prstGeom prst="rect">
            <a:avLst/>
          </a:prstGeom>
          <a:noFill/>
        </p:spPr>
        <p:txBody>
          <a:bodyPr wrap="square" rtlCol="0">
            <a:spAutoFit/>
          </a:bodyPr>
          <a:lstStyle/>
          <a:p>
            <a:pPr algn="ctr"/>
            <a:r>
              <a:rPr lang="en-US" sz="2800" b="1" dirty="0" smtClean="0"/>
              <a:t>8 Mathematical Practice Standards</a:t>
            </a:r>
          </a:p>
          <a:p>
            <a:pPr algn="ctr"/>
            <a:endParaRPr lang="en-US" sz="1500" b="1" dirty="0" smtClean="0"/>
          </a:p>
          <a:p>
            <a:pPr marL="514350" indent="-514350">
              <a:lnSpc>
                <a:spcPct val="150000"/>
              </a:lnSpc>
              <a:buAutoNum type="arabicPeriod"/>
            </a:pPr>
            <a:r>
              <a:rPr lang="en-US" sz="2000" dirty="0" smtClean="0"/>
              <a:t>Make sense of problems and persevere in solving them. </a:t>
            </a:r>
          </a:p>
          <a:p>
            <a:pPr marL="457200" indent="-457200">
              <a:lnSpc>
                <a:spcPct val="150000"/>
              </a:lnSpc>
              <a:buAutoNum type="arabicPeriod"/>
            </a:pPr>
            <a:r>
              <a:rPr lang="en-US" sz="2000" dirty="0" smtClean="0"/>
              <a:t>Reason abstractly and quantitatively.</a:t>
            </a:r>
          </a:p>
          <a:p>
            <a:pPr marL="457200" indent="-457200">
              <a:lnSpc>
                <a:spcPct val="150000"/>
              </a:lnSpc>
              <a:buAutoNum type="arabicPeriod"/>
            </a:pPr>
            <a:r>
              <a:rPr lang="en-US" sz="2000" dirty="0" smtClean="0"/>
              <a:t>Construct viable arguments and critique the reasoning of others. </a:t>
            </a:r>
          </a:p>
          <a:p>
            <a:pPr marL="457200" indent="-457200">
              <a:lnSpc>
                <a:spcPct val="150000"/>
              </a:lnSpc>
              <a:buAutoNum type="arabicPeriod"/>
            </a:pPr>
            <a:r>
              <a:rPr lang="en-US" sz="2000" dirty="0" smtClean="0"/>
              <a:t>Model with mathematics. </a:t>
            </a:r>
          </a:p>
          <a:p>
            <a:pPr marL="457200" indent="-457200">
              <a:lnSpc>
                <a:spcPct val="150000"/>
              </a:lnSpc>
              <a:buAutoNum type="arabicPeriod"/>
            </a:pPr>
            <a:r>
              <a:rPr lang="en-US" sz="2000" dirty="0" smtClean="0"/>
              <a:t>Use appropriate tools strategically.</a:t>
            </a:r>
          </a:p>
          <a:p>
            <a:pPr marL="457200" indent="-457200">
              <a:lnSpc>
                <a:spcPct val="150000"/>
              </a:lnSpc>
              <a:buAutoNum type="arabicPeriod"/>
            </a:pPr>
            <a:r>
              <a:rPr lang="en-US" sz="2000" dirty="0" smtClean="0"/>
              <a:t>Attend to precision.</a:t>
            </a:r>
          </a:p>
          <a:p>
            <a:pPr marL="457200" indent="-457200">
              <a:lnSpc>
                <a:spcPct val="150000"/>
              </a:lnSpc>
              <a:buAutoNum type="arabicPeriod"/>
            </a:pPr>
            <a:r>
              <a:rPr lang="en-US" sz="2000" dirty="0" smtClean="0"/>
              <a:t>Look for and make use of structure.</a:t>
            </a:r>
          </a:p>
          <a:p>
            <a:pPr marL="457200" indent="-457200">
              <a:lnSpc>
                <a:spcPct val="150000"/>
              </a:lnSpc>
              <a:buAutoNum type="arabicPeriod"/>
            </a:pPr>
            <a:r>
              <a:rPr lang="en-US" sz="2000" dirty="0" smtClean="0"/>
              <a:t>Look for and express regularity in repeated reasoning. </a:t>
            </a:r>
            <a:endParaRPr lang="en-US" dirty="0" smtClean="0"/>
          </a:p>
          <a:p>
            <a:pPr algn="ctr">
              <a:lnSpc>
                <a:spcPct val="150000"/>
              </a:lnSpc>
            </a:pPr>
            <a:r>
              <a:rPr lang="en-US" sz="2400" dirty="0" smtClean="0"/>
              <a:t> </a:t>
            </a:r>
            <a:endParaRPr lang="en-US" sz="2400" dirty="0"/>
          </a:p>
        </p:txBody>
      </p:sp>
    </p:spTree>
    <p:extLst>
      <p:ext uri="{BB962C8B-B14F-4D97-AF65-F5344CB8AC3E}">
        <p14:creationId xmlns:p14="http://schemas.microsoft.com/office/powerpoint/2010/main" val="174752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dirty="0" smtClean="0"/>
              <a:t>Mathematical Practice Standards</a:t>
            </a:r>
            <a:endParaRPr lang="en-US" sz="3600" b="1" dirty="0">
              <a:solidFill>
                <a:schemeClr val="bg1"/>
              </a:solidFill>
            </a:endParaRPr>
          </a:p>
        </p:txBody>
      </p:sp>
      <p:sp>
        <p:nvSpPr>
          <p:cNvPr id="6" name="TextBox 5"/>
          <p:cNvSpPr txBox="1"/>
          <p:nvPr/>
        </p:nvSpPr>
        <p:spPr>
          <a:xfrm>
            <a:off x="0" y="1348800"/>
            <a:ext cx="9143999" cy="5416868"/>
          </a:xfrm>
          <a:prstGeom prst="rect">
            <a:avLst/>
          </a:prstGeom>
          <a:noFill/>
        </p:spPr>
        <p:txBody>
          <a:bodyPr wrap="square" rtlCol="0">
            <a:spAutoFit/>
          </a:bodyPr>
          <a:lstStyle/>
          <a:p>
            <a:r>
              <a:rPr lang="en-US" sz="2800" b="1" dirty="0" smtClean="0"/>
              <a:t>The Mathematical Practice Standards…</a:t>
            </a:r>
          </a:p>
          <a:p>
            <a:endParaRPr lang="en-US" sz="1000" b="1" dirty="0" smtClean="0"/>
          </a:p>
          <a:p>
            <a:pPr marL="457200" indent="-457200">
              <a:buFont typeface="Arial" panose="020B0604020202020204" pitchFamily="34" charset="0"/>
              <a:buChar char="•"/>
            </a:pPr>
            <a:r>
              <a:rPr lang="en-US" sz="2000" dirty="0" smtClean="0"/>
              <a:t>Highlight the level to which math content must be known.</a:t>
            </a:r>
          </a:p>
          <a:p>
            <a:pPr marL="457200" indent="-457200">
              <a:buFont typeface="Arial" panose="020B0604020202020204" pitchFamily="34" charset="0"/>
              <a:buChar char="•"/>
            </a:pPr>
            <a:endParaRPr lang="en-US" sz="1000" dirty="0" smtClean="0"/>
          </a:p>
          <a:p>
            <a:pPr marL="457200" indent="-457200">
              <a:buFont typeface="Arial" panose="020B0604020202020204" pitchFamily="34" charset="0"/>
              <a:buChar char="•"/>
            </a:pPr>
            <a:r>
              <a:rPr lang="en-US" sz="2000" dirty="0"/>
              <a:t>Brings rigor into the math classroom. </a:t>
            </a:r>
          </a:p>
          <a:p>
            <a:endParaRPr lang="en-US" sz="1000" dirty="0" smtClean="0"/>
          </a:p>
          <a:p>
            <a:pPr marL="457200" indent="-457200">
              <a:buFont typeface="Arial" panose="020B0604020202020204" pitchFamily="34" charset="0"/>
              <a:buChar char="•"/>
            </a:pPr>
            <a:r>
              <a:rPr lang="en-US" sz="2000" dirty="0" smtClean="0"/>
              <a:t>Focuses on application, reasoning, communication and representation.</a:t>
            </a:r>
          </a:p>
          <a:p>
            <a:endParaRPr lang="en-US" sz="1000" dirty="0" smtClean="0"/>
          </a:p>
          <a:p>
            <a:pPr marL="457200" indent="-457200">
              <a:buFont typeface="Arial" panose="020B0604020202020204" pitchFamily="34" charset="0"/>
              <a:buChar char="•"/>
            </a:pPr>
            <a:r>
              <a:rPr lang="en-US" sz="2000" dirty="0" smtClean="0"/>
              <a:t>Elevates students’ learning from knowledge to application. </a:t>
            </a:r>
          </a:p>
          <a:p>
            <a:endParaRPr lang="en-US" sz="1000" dirty="0" smtClean="0"/>
          </a:p>
          <a:p>
            <a:pPr marL="457200" indent="-457200">
              <a:buFont typeface="Arial" panose="020B0604020202020204" pitchFamily="34" charset="0"/>
              <a:buChar char="•"/>
            </a:pPr>
            <a:r>
              <a:rPr lang="en-US" sz="2000" dirty="0" smtClean="0"/>
              <a:t>Presents a roadmap for the development of mathematically proficient students. </a:t>
            </a:r>
          </a:p>
          <a:p>
            <a:endParaRPr lang="en-US" sz="1000" dirty="0" smtClean="0"/>
          </a:p>
          <a:p>
            <a:pPr marL="457200" indent="-457200">
              <a:buFont typeface="Arial" panose="020B0604020202020204" pitchFamily="34" charset="0"/>
              <a:buChar char="•"/>
            </a:pPr>
            <a:r>
              <a:rPr lang="en-US" sz="2000" dirty="0" smtClean="0"/>
              <a:t>Ensures that students have optimal experiences in our math classrooms and emerge with solid skills that are indispensable as they continue to explore math at higher levels. </a:t>
            </a:r>
          </a:p>
          <a:p>
            <a:pPr marL="457200" indent="-457200">
              <a:buFont typeface="Arial" panose="020B0604020202020204" pitchFamily="34" charset="0"/>
              <a:buChar char="•"/>
            </a:pPr>
            <a:endParaRPr lang="en-US" sz="2000" dirty="0"/>
          </a:p>
          <a:p>
            <a:r>
              <a:rPr lang="en-US" sz="1100" dirty="0" smtClean="0"/>
              <a:t>O’Connell, S., </a:t>
            </a:r>
            <a:r>
              <a:rPr lang="en-US" sz="1100" dirty="0"/>
              <a:t>&amp; </a:t>
            </a:r>
            <a:r>
              <a:rPr lang="en-US" sz="1100" dirty="0" err="1" smtClean="0"/>
              <a:t>SanGiovanni</a:t>
            </a:r>
            <a:r>
              <a:rPr lang="en-US" sz="1100" dirty="0" smtClean="0"/>
              <a:t>, J. (2013). </a:t>
            </a:r>
            <a:r>
              <a:rPr lang="en-US" sz="1100" i="1" dirty="0" smtClean="0"/>
              <a:t>Putting the Practices into Action: Implementing the Common Core Standards for Mathematical Practice K-8</a:t>
            </a:r>
            <a:r>
              <a:rPr lang="en-US" sz="1100" dirty="0" smtClean="0"/>
              <a:t>.  </a:t>
            </a:r>
            <a:r>
              <a:rPr lang="en-US" sz="1100" dirty="0"/>
              <a:t>	</a:t>
            </a:r>
            <a:r>
              <a:rPr lang="en-US" sz="1100" dirty="0" smtClean="0"/>
              <a:t>Portsmouth, NH: Heinemann.</a:t>
            </a:r>
            <a:endParaRPr lang="en-US" sz="1200" dirty="0" smtClean="0"/>
          </a:p>
          <a:p>
            <a:pPr algn="ctr">
              <a:lnSpc>
                <a:spcPct val="150000"/>
              </a:lnSpc>
            </a:pPr>
            <a:r>
              <a:rPr lang="en-US" sz="2400" dirty="0" smtClean="0"/>
              <a:t> </a:t>
            </a:r>
            <a:endParaRPr lang="en-US" sz="2400" dirty="0"/>
          </a:p>
        </p:txBody>
      </p:sp>
    </p:spTree>
    <p:extLst>
      <p:ext uri="{BB962C8B-B14F-4D97-AF65-F5344CB8AC3E}">
        <p14:creationId xmlns:p14="http://schemas.microsoft.com/office/powerpoint/2010/main" val="173641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8" end="8"/>
                                            </p:txEl>
                                          </p:spTgt>
                                        </p:tgtEl>
                                        <p:attrNameLst>
                                          <p:attrName>style.visibility</p:attrName>
                                        </p:attrNameLst>
                                      </p:cBhvr>
                                      <p:to>
                                        <p:strVal val="visible"/>
                                      </p:to>
                                    </p:set>
                                    <p:animEffect transition="in" filter="fade">
                                      <p:cBhvr>
                                        <p:cTn id="18" dur="500"/>
                                        <p:tgtEl>
                                          <p:spTgt spid="6">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animEffect transition="in" filter="fade">
                                      <p:cBhvr>
                                        <p:cTn id="23" dur="500"/>
                                        <p:tgtEl>
                                          <p:spTgt spid="6">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12" end="12"/>
                                            </p:txEl>
                                          </p:spTgt>
                                        </p:tgtEl>
                                        <p:attrNameLst>
                                          <p:attrName>style.visibility</p:attrName>
                                        </p:attrNameLst>
                                      </p:cBhvr>
                                      <p:to>
                                        <p:strVal val="visible"/>
                                      </p:to>
                                    </p:set>
                                    <p:animEffect transition="in" filter="fade">
                                      <p:cBhvr>
                                        <p:cTn id="26"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97217"/>
            <a:ext cx="8229600" cy="1143000"/>
          </a:xfrm>
        </p:spPr>
        <p:txBody>
          <a:bodyPr>
            <a:normAutofit/>
          </a:bodyPr>
          <a:lstStyle/>
          <a:p>
            <a:r>
              <a:rPr lang="en-US" sz="2800" dirty="0" smtClean="0"/>
              <a:t>Mathematical Practice Standards: </a:t>
            </a:r>
            <a:br>
              <a:rPr lang="en-US" sz="2800" dirty="0" smtClean="0"/>
            </a:br>
            <a:r>
              <a:rPr lang="en-US" sz="2800" dirty="0" smtClean="0">
                <a:solidFill>
                  <a:srgbClr val="FFC000"/>
                </a:solidFill>
              </a:rPr>
              <a:t>Digging Deeper</a:t>
            </a:r>
            <a:endParaRPr lang="en-US" sz="2800" b="1" dirty="0">
              <a:solidFill>
                <a:srgbClr val="FFC000"/>
              </a:solidFill>
            </a:endParaRPr>
          </a:p>
        </p:txBody>
      </p:sp>
      <p:sp>
        <p:nvSpPr>
          <p:cNvPr id="6" name="TextBox 5"/>
          <p:cNvSpPr txBox="1"/>
          <p:nvPr/>
        </p:nvSpPr>
        <p:spPr>
          <a:xfrm>
            <a:off x="0" y="1348800"/>
            <a:ext cx="9143999" cy="2723823"/>
          </a:xfrm>
          <a:prstGeom prst="rect">
            <a:avLst/>
          </a:prstGeom>
          <a:noFill/>
        </p:spPr>
        <p:txBody>
          <a:bodyPr wrap="square" rtlCol="0">
            <a:spAutoFit/>
          </a:bodyPr>
          <a:lstStyle/>
          <a:p>
            <a:pPr algn="ctr"/>
            <a:r>
              <a:rPr lang="en-US" sz="2400" b="1" dirty="0" smtClean="0"/>
              <a:t>Mathematical Practice Standards – I Can Statements</a:t>
            </a:r>
          </a:p>
          <a:p>
            <a:endParaRPr lang="en-US" sz="900" b="1" dirty="0" smtClean="0"/>
          </a:p>
          <a:p>
            <a:pPr marL="342900" indent="-342900">
              <a:buFont typeface="Arial" panose="020B0604020202020204" pitchFamily="34" charset="0"/>
              <a:buChar char="•"/>
            </a:pPr>
            <a:r>
              <a:rPr lang="en-US" sz="2000" dirty="0" smtClean="0"/>
              <a:t>Read over the MPS assigned to your table. </a:t>
            </a:r>
          </a:p>
          <a:p>
            <a:endParaRPr lang="en-US" sz="900" dirty="0" smtClean="0"/>
          </a:p>
          <a:p>
            <a:pPr marL="342900" indent="-342900">
              <a:buFont typeface="Arial" panose="020B0604020202020204" pitchFamily="34" charset="0"/>
              <a:buChar char="•"/>
            </a:pPr>
            <a:r>
              <a:rPr lang="en-US" sz="2000" dirty="0" smtClean="0"/>
              <a:t>As a group, develop </a:t>
            </a:r>
            <a:r>
              <a:rPr lang="en-US" sz="2000" b="1" dirty="0" smtClean="0"/>
              <a:t>ONE </a:t>
            </a:r>
            <a:r>
              <a:rPr lang="en-US" sz="2000" dirty="0" smtClean="0"/>
              <a:t>I Can Statement for your MPS for your grade level. </a:t>
            </a:r>
            <a:r>
              <a:rPr lang="en-US" sz="2000" i="1" dirty="0" smtClean="0"/>
              <a:t>Ex. What does this look like in 3</a:t>
            </a:r>
            <a:r>
              <a:rPr lang="en-US" sz="2000" i="1" baseline="30000" dirty="0" smtClean="0"/>
              <a:t>rd</a:t>
            </a:r>
            <a:r>
              <a:rPr lang="en-US" sz="2000" i="1" dirty="0" smtClean="0"/>
              <a:t> grade?</a:t>
            </a:r>
            <a:r>
              <a:rPr lang="en-US" sz="2000" dirty="0" smtClean="0"/>
              <a:t> </a:t>
            </a:r>
          </a:p>
          <a:p>
            <a:endParaRPr lang="en-US" sz="900" dirty="0" smtClean="0"/>
          </a:p>
          <a:p>
            <a:pPr marL="342900" indent="-342900">
              <a:buFont typeface="Arial" panose="020B0604020202020204" pitchFamily="34" charset="0"/>
              <a:buChar char="•"/>
            </a:pPr>
            <a:r>
              <a:rPr lang="en-US" sz="2000" dirty="0" smtClean="0"/>
              <a:t>8 minutes to read and develop – then share with the group.</a:t>
            </a:r>
          </a:p>
          <a:p>
            <a:pPr marL="800100" lvl="1" indent="-342900">
              <a:buFont typeface="Arial" panose="020B0604020202020204" pitchFamily="34" charset="0"/>
              <a:buChar char="•"/>
            </a:pPr>
            <a:r>
              <a:rPr lang="en-US" sz="2000" dirty="0" smtClean="0"/>
              <a:t>Share overall summary of your group standard.</a:t>
            </a:r>
          </a:p>
          <a:p>
            <a:pPr marL="800100" lvl="1" indent="-342900">
              <a:buFont typeface="Arial" panose="020B0604020202020204" pitchFamily="34" charset="0"/>
              <a:buChar char="•"/>
            </a:pPr>
            <a:r>
              <a:rPr lang="en-US" sz="2000" dirty="0" smtClean="0"/>
              <a:t>Share your I Can Statement.</a:t>
            </a:r>
            <a:endParaRPr lang="en-US" sz="2000" dirty="0"/>
          </a:p>
        </p:txBody>
      </p:sp>
      <p:sp>
        <p:nvSpPr>
          <p:cNvPr id="4" name="TextBox 3"/>
          <p:cNvSpPr txBox="1"/>
          <p:nvPr/>
        </p:nvSpPr>
        <p:spPr>
          <a:xfrm>
            <a:off x="252480" y="4331311"/>
            <a:ext cx="8639033" cy="1800493"/>
          </a:xfrm>
          <a:prstGeom prst="rect">
            <a:avLst/>
          </a:prstGeom>
          <a:solidFill>
            <a:srgbClr val="FFCC66"/>
          </a:solidFill>
          <a:ln w="28575">
            <a:solidFill>
              <a:schemeClr val="tx1"/>
            </a:solidFill>
            <a:prstDash val="sysDash"/>
          </a:ln>
        </p:spPr>
        <p:txBody>
          <a:bodyPr wrap="square" rtlCol="0">
            <a:spAutoFit/>
          </a:bodyPr>
          <a:lstStyle/>
          <a:p>
            <a:r>
              <a:rPr lang="en-US" sz="1600" i="1" dirty="0" smtClean="0"/>
              <a:t>I Can Statements can easily be “</a:t>
            </a:r>
            <a:r>
              <a:rPr lang="en-US" sz="1600" i="1" dirty="0" err="1" smtClean="0"/>
              <a:t>Googled</a:t>
            </a:r>
            <a:r>
              <a:rPr lang="en-US" sz="1600" i="1" dirty="0" smtClean="0"/>
              <a:t>” but the purpose of the activity is not to practice writing I Can Statements for the MPS, but rather to </a:t>
            </a:r>
            <a:r>
              <a:rPr lang="en-US" sz="1600" i="1" dirty="0"/>
              <a:t>dig deep into what are these standards actually asking me to do with my students</a:t>
            </a:r>
            <a:r>
              <a:rPr lang="en-US" sz="1600" i="1" dirty="0" smtClean="0"/>
              <a:t>.</a:t>
            </a:r>
          </a:p>
          <a:p>
            <a:endParaRPr lang="en-US" sz="1000" dirty="0" smtClean="0"/>
          </a:p>
          <a:p>
            <a:r>
              <a:rPr lang="en-US" b="1" dirty="0" smtClean="0"/>
              <a:t>36 out of 37 school leadership teams indicated that teachers at their schools needed more professional development on the Mathematical Practice Standards.</a:t>
            </a:r>
          </a:p>
          <a:p>
            <a:endParaRPr lang="en-US" sz="500" b="1" dirty="0" smtClean="0"/>
          </a:p>
          <a:p>
            <a:r>
              <a:rPr lang="en-US" sz="1200" dirty="0" smtClean="0"/>
              <a:t>- Math Needs Assessment 2013</a:t>
            </a:r>
            <a:endParaRPr lang="en-US" sz="1200" dirty="0"/>
          </a:p>
        </p:txBody>
      </p:sp>
    </p:spTree>
    <p:extLst>
      <p:ext uri="{BB962C8B-B14F-4D97-AF65-F5344CB8AC3E}">
        <p14:creationId xmlns:p14="http://schemas.microsoft.com/office/powerpoint/2010/main" val="363491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7" end="7"/>
                                            </p:txEl>
                                          </p:spTgt>
                                        </p:tgtEl>
                                        <p:attrNameLst>
                                          <p:attrName>style.visibility</p:attrName>
                                        </p:attrNameLst>
                                      </p:cBhvr>
                                      <p:to>
                                        <p:strVal val="visible"/>
                                      </p:to>
                                    </p:set>
                                    <p:animEffect transition="in" filter="fade">
                                      <p:cBhvr>
                                        <p:cTn id="18" dur="500"/>
                                        <p:tgtEl>
                                          <p:spTgt spid="6">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animEffect transition="in" filter="fade">
                                      <p:cBhvr>
                                        <p:cTn id="21" dur="500"/>
                                        <p:tgtEl>
                                          <p:spTgt spid="6">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97217"/>
            <a:ext cx="8229600" cy="1143000"/>
          </a:xfrm>
        </p:spPr>
        <p:txBody>
          <a:bodyPr>
            <a:normAutofit/>
          </a:bodyPr>
          <a:lstStyle/>
          <a:p>
            <a:r>
              <a:rPr lang="en-US" sz="2800" dirty="0" smtClean="0"/>
              <a:t>Mathematical Practice Standards: </a:t>
            </a:r>
            <a:br>
              <a:rPr lang="en-US" sz="2800" dirty="0" smtClean="0"/>
            </a:br>
            <a:r>
              <a:rPr lang="en-US" sz="2800" dirty="0" smtClean="0">
                <a:solidFill>
                  <a:srgbClr val="FFC000"/>
                </a:solidFill>
              </a:rPr>
              <a:t>For Next Time</a:t>
            </a:r>
            <a:endParaRPr lang="en-US" sz="2800" b="1" dirty="0">
              <a:solidFill>
                <a:srgbClr val="FFC000"/>
              </a:solidFill>
            </a:endParaRPr>
          </a:p>
        </p:txBody>
      </p:sp>
      <p:sp>
        <p:nvSpPr>
          <p:cNvPr id="6" name="TextBox 5"/>
          <p:cNvSpPr txBox="1"/>
          <p:nvPr/>
        </p:nvSpPr>
        <p:spPr>
          <a:xfrm>
            <a:off x="0" y="1498925"/>
            <a:ext cx="9143999" cy="4555093"/>
          </a:xfrm>
          <a:prstGeom prst="rect">
            <a:avLst/>
          </a:prstGeom>
          <a:noFill/>
        </p:spPr>
        <p:txBody>
          <a:bodyPr wrap="square" rtlCol="0">
            <a:spAutoFit/>
          </a:bodyPr>
          <a:lstStyle/>
          <a:p>
            <a:r>
              <a:rPr lang="en-US" sz="2000" b="1" dirty="0" smtClean="0"/>
              <a:t>Work on the </a:t>
            </a:r>
            <a:r>
              <a:rPr lang="en-US" sz="2000" b="1" dirty="0" smtClean="0">
                <a:solidFill>
                  <a:srgbClr val="CC9B00"/>
                </a:solidFill>
              </a:rPr>
              <a:t>Mathematical Practice Standards</a:t>
            </a:r>
            <a:r>
              <a:rPr lang="en-US" sz="2000" b="1" dirty="0" smtClean="0"/>
              <a:t> has just begun!</a:t>
            </a:r>
          </a:p>
          <a:p>
            <a:pPr marL="342900" indent="-342900">
              <a:buFont typeface="Arial" panose="020B0604020202020204" pitchFamily="34" charset="0"/>
              <a:buChar char="•"/>
            </a:pPr>
            <a:r>
              <a:rPr lang="en-US" sz="1600" dirty="0" smtClean="0"/>
              <a:t>Time on MPS is not wasted with a  materials adoption – math best practices are not dependent on materials. </a:t>
            </a:r>
          </a:p>
          <a:p>
            <a:pPr marL="342900" indent="-342900">
              <a:buFont typeface="Arial" panose="020B0604020202020204" pitchFamily="34" charset="0"/>
              <a:buChar char="•"/>
            </a:pPr>
            <a:r>
              <a:rPr lang="en-US" sz="1600" dirty="0" smtClean="0"/>
              <a:t>If between now and November you would like more information on something shared today – please contact your instructional coach. We will get you more info and resources!</a:t>
            </a:r>
          </a:p>
          <a:p>
            <a:pPr lvl="1"/>
            <a:endParaRPr lang="en-US" sz="1000" dirty="0" smtClean="0"/>
          </a:p>
          <a:p>
            <a:pPr lvl="1"/>
            <a:endParaRPr lang="en-US" sz="1000" dirty="0"/>
          </a:p>
          <a:p>
            <a:r>
              <a:rPr lang="en-US" sz="2000" b="1" dirty="0" smtClean="0"/>
              <a:t>Our work today…</a:t>
            </a:r>
            <a:endParaRPr lang="en-US" sz="2000" b="1" dirty="0"/>
          </a:p>
          <a:p>
            <a:pPr marL="342900" indent="-342900">
              <a:buFont typeface="Arial" panose="020B0604020202020204" pitchFamily="34" charset="0"/>
              <a:buChar char="•"/>
            </a:pPr>
            <a:r>
              <a:rPr lang="en-US" sz="1600" dirty="0" smtClean="0"/>
              <a:t>Facilitators will compile a list of the I Can Statements by grade level. Eight statements will be chosen per grade level and created into posters that can be posted in your classroom! </a:t>
            </a:r>
          </a:p>
          <a:p>
            <a:pPr marL="342900" indent="-342900">
              <a:buFont typeface="Arial" panose="020B0604020202020204" pitchFamily="34" charset="0"/>
              <a:buChar char="•"/>
            </a:pPr>
            <a:r>
              <a:rPr lang="en-US" sz="1600" dirty="0" smtClean="0"/>
              <a:t>The posters will be available by the November session. </a:t>
            </a:r>
            <a:endParaRPr lang="en-US" sz="1600" dirty="0"/>
          </a:p>
          <a:p>
            <a:endParaRPr lang="en-US" sz="900" dirty="0" smtClean="0"/>
          </a:p>
          <a:p>
            <a:endParaRPr lang="en-US" sz="900" dirty="0" smtClean="0"/>
          </a:p>
          <a:p>
            <a:r>
              <a:rPr lang="en-US" sz="2000" b="1" dirty="0" smtClean="0"/>
              <a:t>November – May Sessions…</a:t>
            </a:r>
          </a:p>
          <a:p>
            <a:pPr marL="342900" indent="-342900">
              <a:buFont typeface="Arial" panose="020B0604020202020204" pitchFamily="34" charset="0"/>
              <a:buChar char="•"/>
            </a:pPr>
            <a:r>
              <a:rPr lang="en-US" sz="1600" dirty="0" smtClean="0"/>
              <a:t>We will begin to look at grade level specific Problem-Based Tasks that can be implemented into your classroom. </a:t>
            </a:r>
          </a:p>
          <a:p>
            <a:pPr marL="342900" indent="-342900">
              <a:buFont typeface="Arial" panose="020B0604020202020204" pitchFamily="34" charset="0"/>
              <a:buChar char="•"/>
            </a:pPr>
            <a:r>
              <a:rPr lang="en-US" sz="1600" dirty="0" smtClean="0"/>
              <a:t>Tasks will include components of the Mathematical Practice Standards. </a:t>
            </a:r>
          </a:p>
          <a:p>
            <a:pPr marL="342900" indent="-342900">
              <a:buFont typeface="Arial" panose="020B0604020202020204" pitchFamily="34" charset="0"/>
              <a:buChar char="•"/>
            </a:pPr>
            <a:r>
              <a:rPr lang="en-US" sz="1600" dirty="0" smtClean="0"/>
              <a:t>Teachers will have the opportunity to collaborate and discuss the MPS and tasks as they pertain to their grade level.</a:t>
            </a:r>
            <a:endParaRPr lang="en-US" sz="1600" dirty="0"/>
          </a:p>
        </p:txBody>
      </p:sp>
    </p:spTree>
    <p:extLst>
      <p:ext uri="{BB962C8B-B14F-4D97-AF65-F5344CB8AC3E}">
        <p14:creationId xmlns:p14="http://schemas.microsoft.com/office/powerpoint/2010/main" val="330296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500"/>
                                        <p:tgtEl>
                                          <p:spTgt spid="6">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7" end="7"/>
                                            </p:txEl>
                                          </p:spTgt>
                                        </p:tgtEl>
                                        <p:attrNameLst>
                                          <p:attrName>style.visibility</p:attrName>
                                        </p:attrNameLst>
                                      </p:cBhvr>
                                      <p:to>
                                        <p:strVal val="visible"/>
                                      </p:to>
                                    </p:set>
                                    <p:animEffect transition="in" filter="fade">
                                      <p:cBhvr>
                                        <p:cTn id="20" dur="500"/>
                                        <p:tgtEl>
                                          <p:spTgt spid="6">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11" end="11"/>
                                            </p:txEl>
                                          </p:spTgt>
                                        </p:tgtEl>
                                        <p:attrNameLst>
                                          <p:attrName>style.visibility</p:attrName>
                                        </p:attrNameLst>
                                      </p:cBhvr>
                                      <p:to>
                                        <p:strVal val="visible"/>
                                      </p:to>
                                    </p:set>
                                    <p:animEffect transition="in" filter="fade">
                                      <p:cBhvr>
                                        <p:cTn id="25" dur="500"/>
                                        <p:tgtEl>
                                          <p:spTgt spid="6">
                                            <p:txEl>
                                              <p:pRg st="11" end="1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12" end="12"/>
                                            </p:txEl>
                                          </p:spTgt>
                                        </p:tgtEl>
                                        <p:attrNameLst>
                                          <p:attrName>style.visibility</p:attrName>
                                        </p:attrNameLst>
                                      </p:cBhvr>
                                      <p:to>
                                        <p:strVal val="visible"/>
                                      </p:to>
                                    </p:set>
                                    <p:animEffect transition="in" filter="fade">
                                      <p:cBhvr>
                                        <p:cTn id="30" dur="500"/>
                                        <p:tgtEl>
                                          <p:spTgt spid="6">
                                            <p:txEl>
                                              <p:pRg st="12" end="1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animEffect transition="in" filter="fade">
                                      <p:cBhvr>
                                        <p:cTn id="35"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066800"/>
            <a:ext cx="7772400" cy="2047875"/>
          </a:xfrm>
        </p:spPr>
        <p:txBody>
          <a:bodyPr>
            <a:noAutofit/>
          </a:bodyPr>
          <a:lstStyle/>
          <a:p>
            <a:r>
              <a:rPr lang="en-US" sz="6000" dirty="0" smtClean="0"/>
              <a:t>2</a:t>
            </a:r>
            <a:r>
              <a:rPr lang="en-US" sz="6000" baseline="30000" dirty="0" smtClean="0"/>
              <a:t>nd</a:t>
            </a:r>
            <a:r>
              <a:rPr lang="en-US" sz="6000" dirty="0" smtClean="0"/>
              <a:t>  Grade </a:t>
            </a:r>
            <a:r>
              <a:rPr lang="en-US" sz="6000" smtClean="0"/>
              <a:t>Science </a:t>
            </a:r>
            <a:br>
              <a:rPr lang="en-US" sz="6000" smtClean="0"/>
            </a:br>
            <a:r>
              <a:rPr lang="en-US" sz="6000" dirty="0" smtClean="0"/>
              <a:t/>
            </a:r>
            <a:br>
              <a:rPr lang="en-US" sz="6000" dirty="0" smtClean="0"/>
            </a:br>
            <a:r>
              <a:rPr lang="en-US" dirty="0" smtClean="0"/>
              <a:t>Air and Weather Unit</a:t>
            </a:r>
            <a:endParaRPr lang="en-US" dirty="0"/>
          </a:p>
        </p:txBody>
      </p:sp>
    </p:spTree>
    <p:extLst>
      <p:ext uri="{BB962C8B-B14F-4D97-AF65-F5344CB8AC3E}">
        <p14:creationId xmlns:p14="http://schemas.microsoft.com/office/powerpoint/2010/main" val="49396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Unit Outline</a:t>
            </a:r>
            <a:endParaRPr lang="en-US" dirty="0"/>
          </a:p>
        </p:txBody>
      </p:sp>
      <p:sp>
        <p:nvSpPr>
          <p:cNvPr id="5" name="Content Placeholder 4"/>
          <p:cNvSpPr>
            <a:spLocks noGrp="1"/>
          </p:cNvSpPr>
          <p:nvPr>
            <p:ph idx="1"/>
          </p:nvPr>
        </p:nvSpPr>
        <p:spPr>
          <a:xfrm>
            <a:off x="457200" y="1295400"/>
            <a:ext cx="8229600" cy="5410200"/>
          </a:xfrm>
        </p:spPr>
        <p:txBody>
          <a:bodyPr>
            <a:normAutofit/>
          </a:bodyPr>
          <a:lstStyle/>
          <a:p>
            <a:r>
              <a:rPr lang="en-US" dirty="0" smtClean="0"/>
              <a:t>6 weeks in length to correspond with literacy unit 2 (120 minutes/week)</a:t>
            </a:r>
          </a:p>
          <a:p>
            <a:pPr marL="4572" indent="0">
              <a:buNone/>
            </a:pPr>
            <a:r>
              <a:rPr lang="en-US" i="1" u="sng" dirty="0" smtClean="0"/>
              <a:t>I Can Statements </a:t>
            </a:r>
            <a:r>
              <a:rPr lang="en-US" sz="2800" i="1" u="sng" dirty="0" smtClean="0"/>
              <a:t>(student outcomes for the unit)</a:t>
            </a:r>
          </a:p>
          <a:p>
            <a:r>
              <a:rPr lang="en-US" sz="2400" dirty="0"/>
              <a:t>I can describe air as a material that takes up space and can </a:t>
            </a:r>
            <a:r>
              <a:rPr lang="en-US" sz="2400" dirty="0" smtClean="0"/>
              <a:t>be compressed </a:t>
            </a:r>
            <a:r>
              <a:rPr lang="en-US" sz="2400" dirty="0"/>
              <a:t>into a smaller </a:t>
            </a:r>
            <a:r>
              <a:rPr lang="en-US" sz="2400" dirty="0" smtClean="0"/>
              <a:t>space</a:t>
            </a:r>
            <a:endParaRPr lang="en-US" sz="2400" dirty="0"/>
          </a:p>
          <a:p>
            <a:r>
              <a:rPr lang="en-US" sz="2400" dirty="0"/>
              <a:t>I can name and describe various weather events </a:t>
            </a:r>
          </a:p>
          <a:p>
            <a:r>
              <a:rPr lang="en-US" sz="2400" dirty="0"/>
              <a:t>I can describe changes that occur in weather over time</a:t>
            </a:r>
            <a:r>
              <a:rPr lang="en-US" sz="2400" dirty="0" smtClean="0"/>
              <a:t>.</a:t>
            </a:r>
            <a:endParaRPr lang="en-US" sz="2400" dirty="0"/>
          </a:p>
          <a:p>
            <a:r>
              <a:rPr lang="en-US" sz="2400" dirty="0"/>
              <a:t>I can use vocabulary associated with properties of air and weather conditions in the appropriate context</a:t>
            </a:r>
            <a:r>
              <a:rPr lang="en-US" sz="2400" dirty="0" smtClean="0"/>
              <a:t>.</a:t>
            </a:r>
            <a:endParaRPr lang="en-US" sz="2400" dirty="0"/>
          </a:p>
          <a:p>
            <a:r>
              <a:rPr lang="en-US" sz="2400" dirty="0"/>
              <a:t>I can use a graph to compare weather data over time.</a:t>
            </a:r>
          </a:p>
          <a:p>
            <a:endParaRPr lang="en-US" sz="2400" b="1" u="sng" dirty="0" smtClean="0"/>
          </a:p>
        </p:txBody>
      </p:sp>
    </p:spTree>
    <p:extLst>
      <p:ext uri="{BB962C8B-B14F-4D97-AF65-F5344CB8AC3E}">
        <p14:creationId xmlns:p14="http://schemas.microsoft.com/office/powerpoint/2010/main" val="312012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a:xfrm>
            <a:off x="163773" y="1417638"/>
            <a:ext cx="8789158" cy="4655616"/>
          </a:xfrm>
        </p:spPr>
        <p:txBody>
          <a:bodyPr>
            <a:noAutofit/>
          </a:bodyPr>
          <a:lstStyle/>
          <a:p>
            <a:pPr marL="4572" indent="0">
              <a:buNone/>
            </a:pPr>
            <a:r>
              <a:rPr lang="en-US" sz="2400" dirty="0" smtClean="0"/>
              <a:t>2:30pm</a:t>
            </a:r>
            <a:r>
              <a:rPr lang="en-US" sz="2400" dirty="0"/>
              <a:t>	Welcome &amp; </a:t>
            </a:r>
            <a:r>
              <a:rPr lang="en-US" sz="2400" dirty="0" smtClean="0"/>
              <a:t>Sharing Successes</a:t>
            </a:r>
          </a:p>
          <a:p>
            <a:pPr marL="4572" indent="0">
              <a:buNone/>
            </a:pPr>
            <a:r>
              <a:rPr lang="en-US" sz="2000" i="1" dirty="0">
                <a:solidFill>
                  <a:srgbClr val="CC9B00"/>
                </a:solidFill>
              </a:rPr>
              <a:t>“We need more time to collaborate and less time to sit and get</a:t>
            </a:r>
            <a:r>
              <a:rPr lang="en-US" sz="2000" i="1" dirty="0" smtClean="0">
                <a:solidFill>
                  <a:srgbClr val="CC9B00"/>
                </a:solidFill>
              </a:rPr>
              <a:t>.”</a:t>
            </a:r>
            <a:endParaRPr lang="en-US" sz="2000" i="1" dirty="0">
              <a:solidFill>
                <a:srgbClr val="CC9B00"/>
              </a:solidFill>
            </a:endParaRPr>
          </a:p>
          <a:p>
            <a:pPr marL="4572" indent="0">
              <a:buNone/>
            </a:pPr>
            <a:r>
              <a:rPr lang="en-US" sz="2400" dirty="0"/>
              <a:t>2:40pm	</a:t>
            </a:r>
            <a:r>
              <a:rPr lang="en-US" sz="2400" dirty="0" smtClean="0"/>
              <a:t>Introduction to the Mathematical Practice Standards</a:t>
            </a:r>
          </a:p>
          <a:p>
            <a:pPr marL="4572" indent="0">
              <a:buNone/>
            </a:pPr>
            <a:r>
              <a:rPr lang="en-US" sz="2000" i="1" dirty="0">
                <a:solidFill>
                  <a:srgbClr val="CC9B00"/>
                </a:solidFill>
              </a:rPr>
              <a:t>“I want to learn about the changes in math and how it will make me a better teacher</a:t>
            </a:r>
            <a:r>
              <a:rPr lang="en-US" sz="2000" i="1" dirty="0" smtClean="0">
                <a:solidFill>
                  <a:srgbClr val="CC9B00"/>
                </a:solidFill>
              </a:rPr>
              <a:t>.”</a:t>
            </a:r>
            <a:endParaRPr lang="en-US" sz="700" i="1" dirty="0">
              <a:solidFill>
                <a:srgbClr val="CC9B00"/>
              </a:solidFill>
            </a:endParaRPr>
          </a:p>
          <a:p>
            <a:pPr marL="4572" indent="0">
              <a:buNone/>
            </a:pPr>
            <a:r>
              <a:rPr lang="en-US" sz="2000" i="1" dirty="0">
                <a:solidFill>
                  <a:srgbClr val="CC9B00"/>
                </a:solidFill>
              </a:rPr>
              <a:t>“I am excited to dive deeper into the Mathematical Practice Standards!”</a:t>
            </a:r>
          </a:p>
          <a:p>
            <a:pPr marL="4572" indent="0">
              <a:buNone/>
            </a:pPr>
            <a:r>
              <a:rPr lang="en-US" sz="2400" dirty="0" smtClean="0"/>
              <a:t>3:10pm</a:t>
            </a:r>
            <a:r>
              <a:rPr lang="en-US" sz="2400" dirty="0"/>
              <a:t>	</a:t>
            </a:r>
            <a:r>
              <a:rPr lang="en-US" sz="2400" dirty="0" smtClean="0"/>
              <a:t>Supporting Science Instruction</a:t>
            </a:r>
            <a:endParaRPr lang="en-US" sz="2000" i="1" dirty="0">
              <a:solidFill>
                <a:srgbClr val="CC9B00"/>
              </a:solidFill>
            </a:endParaRPr>
          </a:p>
          <a:p>
            <a:pPr marL="4572" indent="0">
              <a:buNone/>
            </a:pPr>
            <a:r>
              <a:rPr lang="en-US" sz="2400" dirty="0" smtClean="0"/>
              <a:t>3:40pm</a:t>
            </a:r>
            <a:r>
              <a:rPr lang="en-US" sz="2400" dirty="0"/>
              <a:t>	Wrap-Up and Exit Slip</a:t>
            </a:r>
          </a:p>
          <a:p>
            <a:pPr marL="4572" indent="0">
              <a:buNone/>
            </a:pPr>
            <a:r>
              <a:rPr lang="en-US" sz="2400" dirty="0"/>
              <a:t>3:45pm	</a:t>
            </a:r>
            <a:r>
              <a:rPr lang="en-US" sz="2400" dirty="0" smtClean="0"/>
              <a:t>Dismissal</a:t>
            </a:r>
          </a:p>
          <a:p>
            <a:pPr marL="4572" indent="0">
              <a:buNone/>
            </a:pPr>
            <a:endParaRPr lang="en-US" sz="2400" dirty="0"/>
          </a:p>
          <a:p>
            <a:pPr marL="3175" indent="0">
              <a:buNone/>
            </a:pPr>
            <a:endParaRPr lang="en-US" sz="2400" b="1" i="1" dirty="0" smtClean="0">
              <a:solidFill>
                <a:srgbClr val="595959"/>
              </a:solidFill>
              <a:latin typeface="ArialRoundedMTBold"/>
            </a:endParaRPr>
          </a:p>
          <a:p>
            <a:pPr marL="171450" indent="-168275"/>
            <a:endParaRPr lang="en-US" sz="2400" dirty="0"/>
          </a:p>
        </p:txBody>
      </p:sp>
    </p:spTree>
    <p:extLst>
      <p:ext uri="{BB962C8B-B14F-4D97-AF65-F5344CB8AC3E}">
        <p14:creationId xmlns:p14="http://schemas.microsoft.com/office/powerpoint/2010/main" val="247856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dirty="0" smtClean="0"/>
              <a:t>Foss Air and Weather Kit, Investigations 1-4</a:t>
            </a:r>
          </a:p>
          <a:p>
            <a:r>
              <a:rPr lang="en-US" dirty="0" smtClean="0"/>
              <a:t>Lots </a:t>
            </a:r>
            <a:r>
              <a:rPr lang="en-US" dirty="0"/>
              <a:t>of other resources listed on the curriculum </a:t>
            </a:r>
            <a:r>
              <a:rPr lang="en-US" dirty="0" smtClean="0"/>
              <a:t>guide and online.  </a:t>
            </a:r>
          </a:p>
          <a:p>
            <a:r>
              <a:rPr lang="en-US" dirty="0" smtClean="0"/>
              <a:t>Science website </a:t>
            </a:r>
            <a:r>
              <a:rPr lang="en-US" dirty="0" smtClean="0">
                <a:hlinkClick r:id="rId2"/>
              </a:rPr>
              <a:t>http://science.dmschools.org</a:t>
            </a:r>
            <a:endParaRPr lang="en-US" dirty="0" smtClean="0"/>
          </a:p>
          <a:p>
            <a:pPr marL="4572" indent="0">
              <a:buNone/>
            </a:pPr>
            <a:endParaRPr lang="en-US" dirty="0"/>
          </a:p>
          <a:p>
            <a:pPr marL="4572" indent="0">
              <a:buNone/>
            </a:pPr>
            <a:r>
              <a:rPr lang="en-US" dirty="0" smtClean="0"/>
              <a:t>Contact Kim O’Donnell if you need any support</a:t>
            </a:r>
          </a:p>
          <a:p>
            <a:pPr marL="4572" indent="0">
              <a:buNone/>
            </a:pPr>
            <a:r>
              <a:rPr lang="en-US" dirty="0">
                <a:hlinkClick r:id="rId3"/>
              </a:rPr>
              <a:t>k</a:t>
            </a:r>
            <a:r>
              <a:rPr lang="en-US" dirty="0" smtClean="0">
                <a:hlinkClick r:id="rId3"/>
              </a:rPr>
              <a:t>imberly.odonnell@dmschools.org</a:t>
            </a:r>
            <a:r>
              <a:rPr lang="en-US" dirty="0" smtClean="0"/>
              <a:t> </a:t>
            </a:r>
            <a:endParaRPr lang="en-US" dirty="0"/>
          </a:p>
        </p:txBody>
      </p:sp>
    </p:spTree>
    <p:extLst>
      <p:ext uri="{BB962C8B-B14F-4D97-AF65-F5344CB8AC3E}">
        <p14:creationId xmlns:p14="http://schemas.microsoft.com/office/powerpoint/2010/main" val="282064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Ideas For Teaching Air and Weather</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lvl="0"/>
            <a:r>
              <a:rPr lang="en-US" sz="2400" dirty="0"/>
              <a:t>Record student generated weather vocabulary on an ABC framework and uses those words to create a matching game for students to learn weather vocabulary</a:t>
            </a:r>
            <a:r>
              <a:rPr lang="en-US" sz="2400" dirty="0" smtClean="0"/>
              <a:t>.</a:t>
            </a:r>
            <a:endParaRPr lang="en-US" sz="2400" dirty="0"/>
          </a:p>
          <a:p>
            <a:pPr lvl="0"/>
            <a:r>
              <a:rPr lang="en-US" sz="2400" dirty="0"/>
              <a:t>Students compare and contrast their collected weather data with that found on official weather websites. Together they discuss possible reasons for any differences</a:t>
            </a:r>
            <a:r>
              <a:rPr lang="en-US" sz="2400" dirty="0" smtClean="0"/>
              <a:t>.</a:t>
            </a:r>
            <a:endParaRPr lang="en-US" sz="2400" dirty="0"/>
          </a:p>
          <a:p>
            <a:pPr lvl="0"/>
            <a:r>
              <a:rPr lang="en-US" sz="2400" dirty="0"/>
              <a:t>Students explore correlations between dress and weather. They write weather dress codes to be adopted by the elementary grades</a:t>
            </a:r>
            <a:r>
              <a:rPr lang="en-US" sz="2400" dirty="0" smtClean="0"/>
              <a:t>.</a:t>
            </a:r>
            <a:endParaRPr lang="en-US" sz="2400" dirty="0"/>
          </a:p>
          <a:p>
            <a:pPr lvl="0"/>
            <a:r>
              <a:rPr lang="en-US" sz="2400" dirty="0"/>
              <a:t>Invite a meteorologist from a local television station to speak to your students about weather</a:t>
            </a:r>
            <a:r>
              <a:rPr lang="en-US" sz="2400" dirty="0" smtClean="0"/>
              <a:t>.</a:t>
            </a:r>
          </a:p>
          <a:p>
            <a:pPr lvl="0"/>
            <a:r>
              <a:rPr lang="en-US" sz="2400" dirty="0" smtClean="0"/>
              <a:t>Make your own weather instruments (barometer, anemometer,  thermometer </a:t>
            </a:r>
            <a:r>
              <a:rPr lang="en-US" sz="2400" dirty="0"/>
              <a:t>and vane) </a:t>
            </a:r>
            <a:r>
              <a:rPr lang="en-US" sz="2400" dirty="0" smtClean="0"/>
              <a:t>to collect weather data: </a:t>
            </a:r>
            <a:r>
              <a:rPr lang="en-US" sz="2400" dirty="0" smtClean="0">
                <a:hlinkClick r:id="rId2"/>
              </a:rPr>
              <a:t>http</a:t>
            </a:r>
            <a:r>
              <a:rPr lang="en-US" sz="2400" dirty="0">
                <a:hlinkClick r:id="rId2"/>
              </a:rPr>
              <a:t>://</a:t>
            </a:r>
            <a:r>
              <a:rPr lang="en-US" sz="2400" dirty="0" smtClean="0">
                <a:hlinkClick r:id="rId2"/>
              </a:rPr>
              <a:t>ciese.org/curriculum/weatherproj2/en/lesson1.shtml</a:t>
            </a:r>
            <a:r>
              <a:rPr lang="en-US" sz="2400" dirty="0" smtClean="0"/>
              <a:t> </a:t>
            </a:r>
            <a:endParaRPr lang="en-US" sz="2400" dirty="0"/>
          </a:p>
          <a:p>
            <a:pPr marL="4572" indent="0">
              <a:buNone/>
            </a:pPr>
            <a:endParaRPr lang="en-US" sz="2400" dirty="0"/>
          </a:p>
        </p:txBody>
      </p:sp>
    </p:spTree>
    <p:extLst>
      <p:ext uri="{BB962C8B-B14F-4D97-AF65-F5344CB8AC3E}">
        <p14:creationId xmlns:p14="http://schemas.microsoft.com/office/powerpoint/2010/main" val="3062529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Time!</a:t>
            </a:r>
            <a:endParaRPr lang="en-US" dirty="0"/>
          </a:p>
        </p:txBody>
      </p:sp>
      <p:sp>
        <p:nvSpPr>
          <p:cNvPr id="3" name="Content Placeholder 2"/>
          <p:cNvSpPr>
            <a:spLocks noGrp="1"/>
          </p:cNvSpPr>
          <p:nvPr>
            <p:ph idx="1"/>
          </p:nvPr>
        </p:nvSpPr>
        <p:spPr>
          <a:xfrm>
            <a:off x="457200" y="1371600"/>
            <a:ext cx="8229600" cy="4648200"/>
          </a:xfrm>
        </p:spPr>
        <p:txBody>
          <a:bodyPr>
            <a:normAutofit/>
          </a:bodyPr>
          <a:lstStyle/>
          <a:p>
            <a:r>
              <a:rPr lang="en-US" dirty="0" smtClean="0"/>
              <a:t>Form small groups (3-4) and discuss how you plan to teach air and weather with your students, and integrate science concepts with literacy and math.</a:t>
            </a:r>
            <a:endParaRPr lang="en-US" dirty="0"/>
          </a:p>
          <a:p>
            <a:r>
              <a:rPr lang="en-US" dirty="0" smtClean="0"/>
              <a:t>Add your lesson ideas to the air and weather page on the elementary science wiki! (you’ll need to become a member to add to the page.)  Your facilitator has the directions! </a:t>
            </a:r>
            <a:r>
              <a:rPr lang="en-US" dirty="0" smtClean="0">
                <a:hlinkClick r:id="rId2"/>
              </a:rPr>
              <a:t>www.dmpsscience.wikispaces.com</a:t>
            </a:r>
            <a:r>
              <a:rPr lang="en-US" dirty="0" smtClean="0"/>
              <a:t> </a:t>
            </a:r>
            <a:endParaRPr lang="en-US" dirty="0"/>
          </a:p>
        </p:txBody>
      </p:sp>
    </p:spTree>
    <p:extLst>
      <p:ext uri="{BB962C8B-B14F-4D97-AF65-F5344CB8AC3E}">
        <p14:creationId xmlns:p14="http://schemas.microsoft.com/office/powerpoint/2010/main" val="4252543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t>Wrap Up &amp; </a:t>
            </a:r>
            <a:r>
              <a:rPr lang="en-US" sz="5400" dirty="0" smtClean="0">
                <a:solidFill>
                  <a:srgbClr val="FFC000"/>
                </a:solidFill>
              </a:rPr>
              <a:t>Exit Slip</a:t>
            </a:r>
            <a:endParaRPr lang="en-US" sz="5400" dirty="0">
              <a:solidFill>
                <a:srgbClr val="FFC000"/>
              </a:solidFill>
            </a:endParaRPr>
          </a:p>
        </p:txBody>
      </p:sp>
    </p:spTree>
    <p:extLst>
      <p:ext uri="{BB962C8B-B14F-4D97-AF65-F5344CB8AC3E}">
        <p14:creationId xmlns:p14="http://schemas.microsoft.com/office/powerpoint/2010/main" val="207934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Next Time…</a:t>
            </a:r>
            <a:endParaRPr lang="en-US" dirty="0"/>
          </a:p>
        </p:txBody>
      </p:sp>
      <p:sp>
        <p:nvSpPr>
          <p:cNvPr id="3" name="Content Placeholder 2"/>
          <p:cNvSpPr>
            <a:spLocks noGrp="1"/>
          </p:cNvSpPr>
          <p:nvPr>
            <p:ph idx="1"/>
          </p:nvPr>
        </p:nvSpPr>
        <p:spPr/>
        <p:txBody>
          <a:bodyPr>
            <a:normAutofit/>
          </a:bodyPr>
          <a:lstStyle/>
          <a:p>
            <a:pPr lvl="0"/>
            <a:r>
              <a:rPr lang="en-US" sz="4000" dirty="0"/>
              <a:t>Log on to the </a:t>
            </a:r>
            <a:r>
              <a:rPr lang="en-US" sz="4000" dirty="0" err="1"/>
              <a:t>DMPS</a:t>
            </a:r>
            <a:r>
              <a:rPr lang="en-US" sz="4000" dirty="0"/>
              <a:t> Science Wiki and share an idea for instruction.</a:t>
            </a:r>
          </a:p>
          <a:p>
            <a:endParaRPr lang="en-US" sz="4000" dirty="0"/>
          </a:p>
        </p:txBody>
      </p:sp>
    </p:spTree>
    <p:extLst>
      <p:ext uri="{BB962C8B-B14F-4D97-AF65-F5344CB8AC3E}">
        <p14:creationId xmlns:p14="http://schemas.microsoft.com/office/powerpoint/2010/main" val="360883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Exit Slip</a:t>
            </a:r>
            <a:endParaRPr lang="en-US" dirty="0"/>
          </a:p>
        </p:txBody>
      </p:sp>
      <p:sp>
        <p:nvSpPr>
          <p:cNvPr id="3" name="Content Placeholder 2"/>
          <p:cNvSpPr>
            <a:spLocks noGrp="1"/>
          </p:cNvSpPr>
          <p:nvPr>
            <p:ph idx="1"/>
          </p:nvPr>
        </p:nvSpPr>
        <p:spPr/>
        <p:txBody>
          <a:bodyPr/>
          <a:lstStyle/>
          <a:p>
            <a:pPr marL="4572" indent="0">
              <a:buNone/>
            </a:pPr>
            <a:r>
              <a:rPr lang="en-US" dirty="0" smtClean="0"/>
              <a:t>Use a notecard on your table to complete one of the following sentence starters:</a:t>
            </a:r>
          </a:p>
          <a:p>
            <a:r>
              <a:rPr lang="en-US" dirty="0" smtClean="0"/>
              <a:t>I am excited about…</a:t>
            </a:r>
          </a:p>
          <a:p>
            <a:r>
              <a:rPr lang="en-US" dirty="0" smtClean="0"/>
              <a:t>Something I find challenging…</a:t>
            </a:r>
          </a:p>
          <a:p>
            <a:r>
              <a:rPr lang="en-US" dirty="0" smtClean="0"/>
              <a:t>I would like more information about…</a:t>
            </a:r>
          </a:p>
          <a:p>
            <a:r>
              <a:rPr lang="en-US" dirty="0" smtClean="0"/>
              <a:t>I really enjoyed…</a:t>
            </a:r>
            <a:endParaRPr lang="en-US" dirty="0"/>
          </a:p>
        </p:txBody>
      </p:sp>
    </p:spTree>
    <p:extLst>
      <p:ext uri="{BB962C8B-B14F-4D97-AF65-F5344CB8AC3E}">
        <p14:creationId xmlns:p14="http://schemas.microsoft.com/office/powerpoint/2010/main" val="207266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solidFill>
                  <a:srgbClr val="FFC000"/>
                </a:solidFill>
              </a:rPr>
              <a:t>Reminders</a:t>
            </a:r>
            <a:r>
              <a:rPr lang="en-US" sz="5400" dirty="0" smtClean="0"/>
              <a:t> and Logistics</a:t>
            </a:r>
            <a:endParaRPr lang="en-US" sz="5400" dirty="0">
              <a:solidFill>
                <a:srgbClr val="FFC000"/>
              </a:solidFill>
            </a:endParaRPr>
          </a:p>
        </p:txBody>
      </p:sp>
    </p:spTree>
    <p:extLst>
      <p:ext uri="{BB962C8B-B14F-4D97-AF65-F5344CB8AC3E}">
        <p14:creationId xmlns:p14="http://schemas.microsoft.com/office/powerpoint/2010/main" val="139538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4400" dirty="0" smtClean="0"/>
              <a:t>The </a:t>
            </a:r>
            <a:r>
              <a:rPr lang="en-US" sz="4400" dirty="0" smtClean="0">
                <a:solidFill>
                  <a:srgbClr val="FFC000"/>
                </a:solidFill>
              </a:rPr>
              <a:t>Purpose</a:t>
            </a:r>
            <a:r>
              <a:rPr lang="en-US" sz="4400" dirty="0" smtClean="0"/>
              <a:t> of the District </a:t>
            </a:r>
            <a:r>
              <a:rPr lang="en-US" sz="4400" dirty="0" err="1" smtClean="0"/>
              <a:t>PLCs</a:t>
            </a:r>
            <a:endParaRPr lang="en-US" sz="3100" dirty="0"/>
          </a:p>
        </p:txBody>
      </p:sp>
      <p:sp>
        <p:nvSpPr>
          <p:cNvPr id="3" name="Content Placeholder 2"/>
          <p:cNvSpPr>
            <a:spLocks noGrp="1"/>
          </p:cNvSpPr>
          <p:nvPr>
            <p:ph idx="1"/>
          </p:nvPr>
        </p:nvSpPr>
        <p:spPr/>
        <p:txBody>
          <a:bodyPr>
            <a:normAutofit/>
          </a:bodyPr>
          <a:lstStyle/>
          <a:p>
            <a:pPr lvl="0"/>
            <a:r>
              <a:rPr lang="en-US" dirty="0" smtClean="0"/>
              <a:t>Support </a:t>
            </a:r>
            <a:r>
              <a:rPr lang="en-US" dirty="0"/>
              <a:t>the implementation of our common district </a:t>
            </a:r>
            <a:r>
              <a:rPr lang="en-US" dirty="0" smtClean="0"/>
              <a:t>initiatives</a:t>
            </a:r>
            <a:br>
              <a:rPr lang="en-US" dirty="0" smtClean="0"/>
            </a:br>
            <a:endParaRPr lang="en-US" dirty="0"/>
          </a:p>
          <a:p>
            <a:pPr lvl="0"/>
            <a:r>
              <a:rPr lang="en-US" dirty="0"/>
              <a:t>Provide teachers with an opportunity to </a:t>
            </a:r>
            <a:r>
              <a:rPr lang="en-US" b="1" u="sng" dirty="0"/>
              <a:t>share ideas and collaborate</a:t>
            </a:r>
            <a:r>
              <a:rPr lang="en-US" dirty="0"/>
              <a:t> with colleagues from around the </a:t>
            </a:r>
            <a:r>
              <a:rPr lang="en-US" dirty="0" smtClean="0"/>
              <a:t>district</a:t>
            </a:r>
          </a:p>
        </p:txBody>
      </p:sp>
    </p:spTree>
    <p:extLst>
      <p:ext uri="{BB962C8B-B14F-4D97-AF65-F5344CB8AC3E}">
        <p14:creationId xmlns:p14="http://schemas.microsoft.com/office/powerpoint/2010/main" val="2853278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r>
              <a:rPr lang="en-US" dirty="0" smtClean="0"/>
              <a:t>Be on time – every time</a:t>
            </a:r>
          </a:p>
          <a:p>
            <a:r>
              <a:rPr lang="en-US" dirty="0" smtClean="0"/>
              <a:t>Be prepared – bring back requested materials</a:t>
            </a:r>
          </a:p>
          <a:p>
            <a:r>
              <a:rPr lang="en-US" dirty="0" smtClean="0"/>
              <a:t>Be present </a:t>
            </a:r>
          </a:p>
          <a:p>
            <a:pPr marL="854075" lvl="1" indent="-396875"/>
            <a:r>
              <a:rPr lang="en-US" dirty="0" smtClean="0"/>
              <a:t>No side conversations</a:t>
            </a:r>
          </a:p>
          <a:p>
            <a:pPr marL="854075" lvl="1" indent="-396875"/>
            <a:r>
              <a:rPr lang="en-US" dirty="0" smtClean="0"/>
              <a:t>Avoid using your computer or cell phone</a:t>
            </a:r>
          </a:p>
          <a:p>
            <a:pPr marL="854075" lvl="1" indent="-396875"/>
            <a:r>
              <a:rPr lang="en-US" dirty="0" smtClean="0"/>
              <a:t>Avoid working on other tasks – stay focused on the topic at hand</a:t>
            </a:r>
          </a:p>
          <a:p>
            <a:r>
              <a:rPr lang="en-US" dirty="0" smtClean="0"/>
              <a:t>Be respectful of your peers and the facilitator</a:t>
            </a:r>
          </a:p>
          <a:p>
            <a:r>
              <a:rPr lang="en-US" dirty="0" smtClean="0"/>
              <a:t>Participate!</a:t>
            </a:r>
          </a:p>
          <a:p>
            <a:pPr lvl="2"/>
            <a:endParaRPr lang="en-US" dirty="0"/>
          </a:p>
        </p:txBody>
      </p:sp>
    </p:spTree>
    <p:extLst>
      <p:ext uri="{BB962C8B-B14F-4D97-AF65-F5344CB8AC3E}">
        <p14:creationId xmlns:p14="http://schemas.microsoft.com/office/powerpoint/2010/main" val="1999261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t>Welcome and </a:t>
            </a:r>
            <a:r>
              <a:rPr lang="en-US" sz="5400" dirty="0" smtClean="0">
                <a:solidFill>
                  <a:srgbClr val="FFC000"/>
                </a:solidFill>
              </a:rPr>
              <a:t>SHARING SUCCESSES</a:t>
            </a:r>
            <a:endParaRPr lang="en-US" sz="5400" dirty="0">
              <a:solidFill>
                <a:srgbClr val="FFC000"/>
              </a:solidFill>
            </a:endParaRPr>
          </a:p>
        </p:txBody>
      </p:sp>
    </p:spTree>
    <p:extLst>
      <p:ext uri="{BB962C8B-B14F-4D97-AF65-F5344CB8AC3E}">
        <p14:creationId xmlns:p14="http://schemas.microsoft.com/office/powerpoint/2010/main" val="325160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400" dirty="0" smtClean="0"/>
              <a:t>Sharing our </a:t>
            </a:r>
            <a:r>
              <a:rPr lang="en-US" sz="4400" dirty="0" smtClean="0">
                <a:solidFill>
                  <a:srgbClr val="FFC000"/>
                </a:solidFill>
              </a:rPr>
              <a:t>Successes</a:t>
            </a:r>
            <a:endParaRPr lang="en-US" sz="3100" dirty="0">
              <a:solidFill>
                <a:srgbClr val="FFC000"/>
              </a:solidFill>
            </a:endParaRPr>
          </a:p>
        </p:txBody>
      </p:sp>
      <p:sp>
        <p:nvSpPr>
          <p:cNvPr id="3" name="Content Placeholder 2"/>
          <p:cNvSpPr>
            <a:spLocks noGrp="1"/>
          </p:cNvSpPr>
          <p:nvPr>
            <p:ph idx="1"/>
          </p:nvPr>
        </p:nvSpPr>
        <p:spPr/>
        <p:txBody>
          <a:bodyPr>
            <a:normAutofit/>
          </a:bodyPr>
          <a:lstStyle/>
          <a:p>
            <a:pPr lvl="0"/>
            <a:r>
              <a:rPr lang="en-US" dirty="0" smtClean="0"/>
              <a:t>Share a success you have had in your classroom in the past month with the others at your table. </a:t>
            </a:r>
          </a:p>
          <a:p>
            <a:pPr lvl="0"/>
            <a:r>
              <a:rPr lang="en-US" dirty="0" smtClean="0"/>
              <a:t>Choose one person at your table to share their success with the whole group.</a:t>
            </a:r>
          </a:p>
        </p:txBody>
      </p:sp>
    </p:spTree>
    <p:extLst>
      <p:ext uri="{BB962C8B-B14F-4D97-AF65-F5344CB8AC3E}">
        <p14:creationId xmlns:p14="http://schemas.microsoft.com/office/powerpoint/2010/main" val="3376724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1102636"/>
            <a:ext cx="8715375" cy="754062"/>
          </a:xfrm>
        </p:spPr>
        <p:txBody>
          <a:bodyPr>
            <a:noAutofit/>
          </a:bodyPr>
          <a:lstStyle/>
          <a:p>
            <a:r>
              <a:rPr lang="en-US" sz="4800" dirty="0" smtClean="0"/>
              <a:t/>
            </a:r>
            <a:br>
              <a:rPr lang="en-US" sz="4800" dirty="0" smtClean="0"/>
            </a:br>
            <a:r>
              <a:rPr lang="en-US" sz="4800" dirty="0" smtClean="0"/>
              <a:t>Introduction to the </a:t>
            </a:r>
            <a:r>
              <a:rPr lang="en-US" sz="4800" dirty="0" smtClean="0">
                <a:solidFill>
                  <a:srgbClr val="FFC000"/>
                </a:solidFill>
              </a:rPr>
              <a:t>mathematical practice standards</a:t>
            </a:r>
            <a:endParaRPr lang="en-US" sz="4800" dirty="0">
              <a:solidFill>
                <a:srgbClr val="FFC000"/>
              </a:solidFill>
            </a:endParaRPr>
          </a:p>
        </p:txBody>
      </p:sp>
    </p:spTree>
    <p:extLst>
      <p:ext uri="{BB962C8B-B14F-4D97-AF65-F5344CB8AC3E}">
        <p14:creationId xmlns:p14="http://schemas.microsoft.com/office/powerpoint/2010/main" val="326672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3600" b="1" dirty="0" smtClean="0">
                <a:solidFill>
                  <a:schemeClr val="bg1"/>
                </a:solidFill>
              </a:rPr>
              <a:t>Math Education:  </a:t>
            </a:r>
            <a:r>
              <a:rPr lang="en-US" sz="3600" b="1" dirty="0" smtClean="0">
                <a:solidFill>
                  <a:srgbClr val="FFC000"/>
                </a:solidFill>
              </a:rPr>
              <a:t>Why Change?</a:t>
            </a:r>
            <a:endParaRPr lang="en-US" sz="3600" b="1" dirty="0">
              <a:solidFill>
                <a:srgbClr val="FFC000"/>
              </a:solidFill>
            </a:endParaRPr>
          </a:p>
        </p:txBody>
      </p:sp>
      <p:sp>
        <p:nvSpPr>
          <p:cNvPr id="2" name="Content Placeholder 1"/>
          <p:cNvSpPr>
            <a:spLocks noGrp="1"/>
          </p:cNvSpPr>
          <p:nvPr>
            <p:ph idx="1"/>
          </p:nvPr>
        </p:nvSpPr>
        <p:spPr>
          <a:xfrm>
            <a:off x="116378" y="1468942"/>
            <a:ext cx="9027621" cy="4516222"/>
          </a:xfrm>
        </p:spPr>
        <p:txBody>
          <a:bodyPr>
            <a:normAutofit/>
          </a:bodyPr>
          <a:lstStyle/>
          <a:p>
            <a:pPr marL="4572" indent="0">
              <a:buNone/>
            </a:pPr>
            <a:r>
              <a:rPr lang="en-US" b="1" dirty="0" smtClean="0"/>
              <a:t>Many of us do not recall being taught math through a standards-based approach. </a:t>
            </a:r>
          </a:p>
          <a:p>
            <a:r>
              <a:rPr lang="en-US" sz="2400" dirty="0" smtClean="0"/>
              <a:t>Math was a series of topics.</a:t>
            </a:r>
          </a:p>
          <a:p>
            <a:r>
              <a:rPr lang="en-US" sz="2400" dirty="0" smtClean="0"/>
              <a:t>Math was skills to memorize.</a:t>
            </a:r>
          </a:p>
          <a:p>
            <a:r>
              <a:rPr lang="en-US" sz="2400" dirty="0" smtClean="0"/>
              <a:t>Math was chapters in a book.</a:t>
            </a:r>
          </a:p>
          <a:p>
            <a:r>
              <a:rPr lang="en-US" sz="2400" dirty="0" smtClean="0"/>
              <a:t>Math was worksheets.</a:t>
            </a:r>
          </a:p>
          <a:p>
            <a:r>
              <a:rPr lang="en-US" sz="2400" dirty="0" smtClean="0"/>
              <a:t>Math was teacher-directed.</a:t>
            </a:r>
          </a:p>
          <a:p>
            <a:r>
              <a:rPr lang="en-US" sz="2400" dirty="0" smtClean="0"/>
              <a:t>Math was measured by correct answers to formulas and algorithms.</a:t>
            </a:r>
            <a:endParaRPr lang="en-US" sz="2400" dirty="0"/>
          </a:p>
        </p:txBody>
      </p:sp>
    </p:spTree>
    <p:extLst>
      <p:ext uri="{BB962C8B-B14F-4D97-AF65-F5344CB8AC3E}">
        <p14:creationId xmlns:p14="http://schemas.microsoft.com/office/powerpoint/2010/main" val="208861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MPS PD 2012">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MPS">
  <a:themeElements>
    <a:clrScheme name="Custom 3">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D5DFA9"/>
      </a:hlink>
      <a:folHlink>
        <a:srgbClr val="FECC66"/>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8A51CA6A5E29469210DFE023DA6042" ma:contentTypeVersion="0" ma:contentTypeDescription="Create a new document." ma:contentTypeScope="" ma:versionID="34b40d3b20eb8403f7ef61ef6d98f501">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7F9D7A-8F2C-4FAE-9454-95755D97D52F}">
  <ds:schemaRefs>
    <ds:schemaRef ds:uri="http://purl.org/dc/terms/"/>
    <ds:schemaRef ds:uri="http://www.w3.org/XML/1998/namespace"/>
    <ds:schemaRef ds:uri="http://schemas.microsoft.com/office/2006/documentManagement/types"/>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A8DEA478-D9D7-41A8-9842-3136BE614004}">
  <ds:schemaRefs>
    <ds:schemaRef ds:uri="http://schemas.microsoft.com/sharepoint/v3/contenttype/forms"/>
  </ds:schemaRefs>
</ds:datastoreItem>
</file>

<file path=customXml/itemProps3.xml><?xml version="1.0" encoding="utf-8"?>
<ds:datastoreItem xmlns:ds="http://schemas.openxmlformats.org/officeDocument/2006/customXml" ds:itemID="{5BC4F6A0-1F83-4DFA-BF27-CF340CA11A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16255</TotalTime>
  <Words>3132</Words>
  <Application>Microsoft Office PowerPoint</Application>
  <PresentationFormat>On-screen Show (4:3)</PresentationFormat>
  <Paragraphs>334</Paragraphs>
  <Slides>25</Slides>
  <Notes>17</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DMPS PD 2012</vt:lpstr>
      <vt:lpstr>DMPS</vt:lpstr>
      <vt:lpstr>District PLC Meeting Elementary</vt:lpstr>
      <vt:lpstr>Agenda</vt:lpstr>
      <vt:lpstr>Reminders and Logistics</vt:lpstr>
      <vt:lpstr>The Purpose of the District PLCs</vt:lpstr>
      <vt:lpstr>Norms</vt:lpstr>
      <vt:lpstr>Welcome and SHARING SUCCESSES</vt:lpstr>
      <vt:lpstr>Sharing our Successes</vt:lpstr>
      <vt:lpstr> Introduction to the mathematical practice standards</vt:lpstr>
      <vt:lpstr>Math Education:  Why Change?</vt:lpstr>
      <vt:lpstr>Math Education:  Why Change?</vt:lpstr>
      <vt:lpstr>Math Education:  Why Change?</vt:lpstr>
      <vt:lpstr>Math Education:  Math Matters</vt:lpstr>
      <vt:lpstr>Math Education:  Math Matters</vt:lpstr>
      <vt:lpstr>Mathematical Practice Standards</vt:lpstr>
      <vt:lpstr>Mathematical Practice Standards</vt:lpstr>
      <vt:lpstr>Mathematical Practice Standards:  Digging Deeper</vt:lpstr>
      <vt:lpstr>Mathematical Practice Standards:  For Next Time</vt:lpstr>
      <vt:lpstr>2nd  Grade Science   Air and Weather Unit</vt:lpstr>
      <vt:lpstr>Unit Outline</vt:lpstr>
      <vt:lpstr>Resources</vt:lpstr>
      <vt:lpstr>Other Ideas For Teaching Air and Weather</vt:lpstr>
      <vt:lpstr>Collaboration Time!</vt:lpstr>
      <vt:lpstr>Wrap Up &amp; Exit Slip</vt:lpstr>
      <vt:lpstr>For Next Time…</vt:lpstr>
      <vt:lpstr>Exit Slip</vt:lpstr>
    </vt:vector>
  </TitlesOfParts>
  <Company>Des Moines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Rohwer</dc:creator>
  <cp:lastModifiedBy>Cox, Carlyn</cp:lastModifiedBy>
  <cp:revision>172</cp:revision>
  <cp:lastPrinted>2013-09-09T18:59:15Z</cp:lastPrinted>
  <dcterms:created xsi:type="dcterms:W3CDTF">2012-05-23T20:50:18Z</dcterms:created>
  <dcterms:modified xsi:type="dcterms:W3CDTF">2013-10-14T19:28:25Z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-724800433</vt:i4>
  </property>
  <property fmtid="{D5CDD505-2E9C-101B-9397-08002B2CF9AE}" pid="3" name="_NewReviewCycle">
    <vt:lpwstr/>
  </property>
  <property fmtid="{D5CDD505-2E9C-101B-9397-08002B2CF9AE}" pid="4" name="_EmailSubject">
    <vt:lpwstr>template</vt:lpwstr>
  </property>
  <property fmtid="{D5CDD505-2E9C-101B-9397-08002B2CF9AE}" pid="5" name="_AuthorEmail">
    <vt:lpwstr>Kellie.Hanlon@dmschools.org</vt:lpwstr>
  </property>
  <property fmtid="{D5CDD505-2E9C-101B-9397-08002B2CF9AE}" pid="6" name="_AuthorEmailDisplayName">
    <vt:lpwstr>Hanlon, Kellie</vt:lpwstr>
  </property>
  <property fmtid="{D5CDD505-2E9C-101B-9397-08002B2CF9AE}" pid="7" name="ContentTypeId">
    <vt:lpwstr>0x010100448A51CA6A5E29469210DFE023DA6042</vt:lpwstr>
  </property>
  <property fmtid="{D5CDD505-2E9C-101B-9397-08002B2CF9AE}" pid="8" name="_PreviousAdHocReviewCycleID">
    <vt:i4>862589764</vt:i4>
  </property>
</Properties>
</file>